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77" r:id="rId4"/>
    <p:sldId id="257" r:id="rId5"/>
    <p:sldId id="268" r:id="rId6"/>
    <p:sldId id="269" r:id="rId7"/>
    <p:sldId id="27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2A0"/>
    <a:srgbClr val="398441"/>
    <a:srgbClr val="E1D04F"/>
    <a:srgbClr val="3D4C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Vidutinis stilius 2 – paryškinima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4" d="100"/>
          <a:sy n="114" d="100"/>
        </p:scale>
        <p:origin x="30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7793B8-0F5F-4521-833C-BF21C6279BD8}" type="datetimeFigureOut">
              <a:rPr lang="lt-LT" smtClean="0"/>
              <a:t>2024-04-22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1130216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7793B8-0F5F-4521-833C-BF21C6279BD8}" type="datetimeFigureOut">
              <a:rPr lang="lt-LT" smtClean="0"/>
              <a:t>2024-04-22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2715030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7793B8-0F5F-4521-833C-BF21C6279BD8}" type="datetimeFigureOut">
              <a:rPr lang="lt-LT" smtClean="0"/>
              <a:t>2024-04-22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2429475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7793B8-0F5F-4521-833C-BF21C6279BD8}" type="datetimeFigureOut">
              <a:rPr lang="lt-LT" smtClean="0"/>
              <a:t>2024-04-22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1940886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7793B8-0F5F-4521-833C-BF21C6279BD8}" type="datetimeFigureOut">
              <a:rPr lang="lt-LT" smtClean="0"/>
              <a:t>2024-04-22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2424396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7793B8-0F5F-4521-833C-BF21C6279BD8}" type="datetimeFigureOut">
              <a:rPr lang="lt-LT" smtClean="0"/>
              <a:t>2024-04-22</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214526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7793B8-0F5F-4521-833C-BF21C6279BD8}" type="datetimeFigureOut">
              <a:rPr lang="lt-LT" smtClean="0"/>
              <a:t>2024-04-22</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571740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7793B8-0F5F-4521-833C-BF21C6279BD8}" type="datetimeFigureOut">
              <a:rPr lang="lt-LT" smtClean="0"/>
              <a:t>2024-04-22</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2196125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793B8-0F5F-4521-833C-BF21C6279BD8}" type="datetimeFigureOut">
              <a:rPr lang="lt-LT" smtClean="0"/>
              <a:t>2024-04-22</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158166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7793B8-0F5F-4521-833C-BF21C6279BD8}" type="datetimeFigureOut">
              <a:rPr lang="lt-LT" smtClean="0"/>
              <a:t>2024-04-22</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2374758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7793B8-0F5F-4521-833C-BF21C6279BD8}" type="datetimeFigureOut">
              <a:rPr lang="lt-LT" smtClean="0"/>
              <a:t>2024-04-22</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C9CF58E-4975-46A0-8D31-9E17774E8813}" type="slidenum">
              <a:rPr lang="lt-LT" smtClean="0"/>
              <a:t>‹#›</a:t>
            </a:fld>
            <a:endParaRPr lang="lt-LT"/>
          </a:p>
        </p:txBody>
      </p:sp>
    </p:spTree>
    <p:extLst>
      <p:ext uri="{BB962C8B-B14F-4D97-AF65-F5344CB8AC3E}">
        <p14:creationId xmlns:p14="http://schemas.microsoft.com/office/powerpoint/2010/main" val="4167246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7793B8-0F5F-4521-833C-BF21C6279BD8}" type="datetimeFigureOut">
              <a:rPr lang="lt-LT" smtClean="0"/>
              <a:t>2024-04-22</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CF58E-4975-46A0-8D31-9E17774E8813}" type="slidenum">
              <a:rPr lang="lt-LT" smtClean="0"/>
              <a:t>‹#›</a:t>
            </a:fld>
            <a:endParaRPr lang="lt-LT"/>
          </a:p>
        </p:txBody>
      </p:sp>
    </p:spTree>
    <p:extLst>
      <p:ext uri="{BB962C8B-B14F-4D97-AF65-F5344CB8AC3E}">
        <p14:creationId xmlns:p14="http://schemas.microsoft.com/office/powerpoint/2010/main" val="1451725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395532B-3C76-49C2-913C-BA06BCA377A9}"/>
              </a:ext>
            </a:extLst>
          </p:cNvPr>
          <p:cNvSpPr/>
          <p:nvPr/>
        </p:nvSpPr>
        <p:spPr>
          <a:xfrm>
            <a:off x="428625" y="6705600"/>
            <a:ext cx="5419725" cy="152400"/>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 name="Rectangle 4">
            <a:extLst>
              <a:ext uri="{FF2B5EF4-FFF2-40B4-BE49-F238E27FC236}">
                <a16:creationId xmlns:a16="http://schemas.microsoft.com/office/drawing/2014/main" id="{33EE451B-19F3-4DD6-B512-874F9FBE5DA9}"/>
              </a:ext>
            </a:extLst>
          </p:cNvPr>
          <p:cNvSpPr/>
          <p:nvPr/>
        </p:nvSpPr>
        <p:spPr>
          <a:xfrm>
            <a:off x="5848350" y="6705600"/>
            <a:ext cx="3171825" cy="152400"/>
          </a:xfrm>
          <a:prstGeom prst="rect">
            <a:avLst/>
          </a:prstGeom>
          <a:solidFill>
            <a:srgbClr val="3984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6" name="Rectangle 5">
            <a:extLst>
              <a:ext uri="{FF2B5EF4-FFF2-40B4-BE49-F238E27FC236}">
                <a16:creationId xmlns:a16="http://schemas.microsoft.com/office/drawing/2014/main" id="{4F978058-C852-4DD6-9F40-5956F68A014A}"/>
              </a:ext>
            </a:extLst>
          </p:cNvPr>
          <p:cNvSpPr/>
          <p:nvPr/>
        </p:nvSpPr>
        <p:spPr>
          <a:xfrm>
            <a:off x="9020175" y="6705600"/>
            <a:ext cx="3171825" cy="1524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pic>
        <p:nvPicPr>
          <p:cNvPr id="8" name="Picture 7" descr="Text&#10;&#10;Description automatically generated">
            <a:extLst>
              <a:ext uri="{FF2B5EF4-FFF2-40B4-BE49-F238E27FC236}">
                <a16:creationId xmlns:a16="http://schemas.microsoft.com/office/drawing/2014/main" id="{62F8B77B-28A0-4FCE-89EB-C5CF4792CE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625" y="4652844"/>
            <a:ext cx="5133975" cy="1668807"/>
          </a:xfrm>
          <a:prstGeom prst="rect">
            <a:avLst/>
          </a:prstGeom>
        </p:spPr>
      </p:pic>
      <p:sp>
        <p:nvSpPr>
          <p:cNvPr id="9" name="Rectangle 8">
            <a:extLst>
              <a:ext uri="{FF2B5EF4-FFF2-40B4-BE49-F238E27FC236}">
                <a16:creationId xmlns:a16="http://schemas.microsoft.com/office/drawing/2014/main" id="{B9A6F7F8-7F5C-4CF0-BAB8-2D5AFE6563FF}"/>
              </a:ext>
            </a:extLst>
          </p:cNvPr>
          <p:cNvSpPr/>
          <p:nvPr/>
        </p:nvSpPr>
        <p:spPr>
          <a:xfrm>
            <a:off x="1054609" y="1220895"/>
            <a:ext cx="10082782" cy="304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0" tIns="216000" rIns="72000" rtlCol="0" anchor="t" anchorCtr="0"/>
          <a:lstStyle/>
          <a:p>
            <a:endParaRPr lang="lt-LT" sz="4800" b="1" dirty="0">
              <a:latin typeface="Hind" panose="02000000000000000000" pitchFamily="2" charset="-70"/>
              <a:cs typeface="Hind" panose="02000000000000000000" pitchFamily="2" charset="-70"/>
            </a:endParaRPr>
          </a:p>
        </p:txBody>
      </p:sp>
      <p:sp>
        <p:nvSpPr>
          <p:cNvPr id="11" name="TextBox 10">
            <a:extLst>
              <a:ext uri="{FF2B5EF4-FFF2-40B4-BE49-F238E27FC236}">
                <a16:creationId xmlns:a16="http://schemas.microsoft.com/office/drawing/2014/main" id="{CA44AEBC-777D-4D9D-A37A-3C5BF1E55AC2}"/>
              </a:ext>
            </a:extLst>
          </p:cNvPr>
          <p:cNvSpPr txBox="1"/>
          <p:nvPr/>
        </p:nvSpPr>
        <p:spPr>
          <a:xfrm>
            <a:off x="1345515" y="1791531"/>
            <a:ext cx="9769898" cy="369332"/>
          </a:xfrm>
          <a:prstGeom prst="rect">
            <a:avLst/>
          </a:prstGeom>
          <a:noFill/>
        </p:spPr>
        <p:txBody>
          <a:bodyPr wrap="square" rtlCol="0">
            <a:spAutoFit/>
          </a:bodyPr>
          <a:lstStyle/>
          <a:p>
            <a:r>
              <a:rPr lang="lt-LT" b="1" dirty="0">
                <a:latin typeface="Times New Roman" panose="02020603050405020304" pitchFamily="18" charset="0"/>
              </a:rPr>
              <a:t>Projektas</a:t>
            </a:r>
            <a:r>
              <a:rPr lang="lt-LT" dirty="0">
                <a:latin typeface="Times New Roman" panose="02020603050405020304" pitchFamily="18" charset="0"/>
              </a:rPr>
              <a:t> </a:t>
            </a:r>
            <a:r>
              <a:rPr lang="lt-LT" b="1" dirty="0">
                <a:latin typeface="Times New Roman" panose="02020603050405020304" pitchFamily="18" charset="0"/>
              </a:rPr>
              <a:t>„K</a:t>
            </a:r>
            <a:r>
              <a:rPr lang="lt-LT" sz="1800" b="1" dirty="0">
                <a:effectLst/>
                <a:latin typeface="Times New Roman" panose="02020603050405020304" pitchFamily="18" charset="0"/>
                <a:ea typeface="Calibri" panose="020F0502020204030204" pitchFamily="34" charset="0"/>
              </a:rPr>
              <a:t>omunalinių atliekų rūšiuojamojo surinkimo infrastruktūros plėtra Alytaus regione“</a:t>
            </a:r>
            <a:endParaRPr lang="en-US" sz="2400" b="1" dirty="0">
              <a:solidFill>
                <a:schemeClr val="bg1"/>
              </a:solidFill>
              <a:latin typeface="Hind" panose="02000000000000000000" pitchFamily="2" charset="-70"/>
              <a:cs typeface="Hind" panose="02000000000000000000" pitchFamily="2" charset="-70"/>
            </a:endParaRPr>
          </a:p>
        </p:txBody>
      </p:sp>
      <p:sp>
        <p:nvSpPr>
          <p:cNvPr id="12" name="TextBox 11">
            <a:extLst>
              <a:ext uri="{FF2B5EF4-FFF2-40B4-BE49-F238E27FC236}">
                <a16:creationId xmlns:a16="http://schemas.microsoft.com/office/drawing/2014/main" id="{2A178593-87E9-416F-B111-BD8FD357FB8B}"/>
              </a:ext>
            </a:extLst>
          </p:cNvPr>
          <p:cNvSpPr txBox="1"/>
          <p:nvPr/>
        </p:nvSpPr>
        <p:spPr>
          <a:xfrm>
            <a:off x="1309556" y="2791567"/>
            <a:ext cx="9656866" cy="1200329"/>
          </a:xfrm>
          <a:prstGeom prst="rect">
            <a:avLst/>
          </a:prstGeom>
          <a:solidFill>
            <a:schemeClr val="accent6">
              <a:lumMod val="60000"/>
              <a:lumOff val="40000"/>
            </a:schemeClr>
          </a:solidFill>
        </p:spPr>
        <p:txBody>
          <a:bodyPr wrap="square" rtlCol="0">
            <a:spAutoFit/>
          </a:bodyPr>
          <a:lstStyle/>
          <a:p>
            <a:r>
              <a:rPr lang="lt-LT" sz="1800" b="1" i="1" dirty="0">
                <a:effectLst/>
                <a:latin typeface="Times New Roman" panose="02020603050405020304" pitchFamily="18" charset="0"/>
                <a:ea typeface="Calibri" panose="020F0502020204030204" pitchFamily="34" charset="0"/>
              </a:rPr>
              <a:t>Projekto tikslas </a:t>
            </a:r>
            <a:r>
              <a:rPr lang="lt-LT" sz="1800" i="1" dirty="0">
                <a:effectLst/>
                <a:latin typeface="Times New Roman" panose="02020603050405020304" pitchFamily="18" charset="0"/>
                <a:ea typeface="Calibri" panose="020F0502020204030204" pitchFamily="34" charset="0"/>
              </a:rPr>
              <a:t>–efektyviai sutvarkyti susidarančias atliekas  – laikytis atliekų prevencijos ir tvarkymo prioritetų eiliškumo, didinti pirminį rūšiavimą atliekų susidarymo vietoje, paruošimą pakartotiniam naudojimui, perdirbimą, atliekų pakartotinį naudojimą, taip pat mažinti sąvartyne šalinamų atliekų kiekį.</a:t>
            </a:r>
            <a:endParaRPr lang="lt-LT" sz="1200" b="1" dirty="0">
              <a:solidFill>
                <a:schemeClr val="bg1"/>
              </a:solidFill>
              <a:latin typeface="Hind" panose="02000000000000000000" pitchFamily="2" charset="-70"/>
              <a:cs typeface="Hind" panose="02000000000000000000" pitchFamily="2" charset="-70"/>
            </a:endParaRPr>
          </a:p>
        </p:txBody>
      </p:sp>
      <p:sp>
        <p:nvSpPr>
          <p:cNvPr id="7" name="TextBox 6">
            <a:extLst>
              <a:ext uri="{FF2B5EF4-FFF2-40B4-BE49-F238E27FC236}">
                <a16:creationId xmlns:a16="http://schemas.microsoft.com/office/drawing/2014/main" id="{1B947605-C98C-E5A9-4F71-1669AA490BAA}"/>
              </a:ext>
            </a:extLst>
          </p:cNvPr>
          <p:cNvSpPr txBox="1"/>
          <p:nvPr/>
        </p:nvSpPr>
        <p:spPr>
          <a:xfrm>
            <a:off x="2075215" y="552105"/>
            <a:ext cx="7787976" cy="400110"/>
          </a:xfrm>
          <a:prstGeom prst="rect">
            <a:avLst/>
          </a:prstGeom>
          <a:noFill/>
        </p:spPr>
        <p:txBody>
          <a:bodyPr wrap="square" rtlCol="0">
            <a:spAutoFit/>
          </a:bodyPr>
          <a:lstStyle/>
          <a:p>
            <a:pPr algn="ctr"/>
            <a:r>
              <a:rPr lang="lt-LT" sz="2000" dirty="0">
                <a:solidFill>
                  <a:schemeClr val="tx1">
                    <a:lumMod val="85000"/>
                    <a:lumOff val="15000"/>
                  </a:schemeClr>
                </a:solidFill>
                <a:latin typeface="Times New Roman" panose="02020603050405020304" pitchFamily="18" charset="0"/>
                <a:cs typeface="Times New Roman" panose="02020603050405020304" pitchFamily="18" charset="0"/>
              </a:rPr>
              <a:t>Regioninė pažangos priemonė „Skatinti rūšiuojamąjį atliekų surinkimą“</a:t>
            </a:r>
          </a:p>
        </p:txBody>
      </p:sp>
    </p:spTree>
    <p:extLst>
      <p:ext uri="{BB962C8B-B14F-4D97-AF65-F5344CB8AC3E}">
        <p14:creationId xmlns:p14="http://schemas.microsoft.com/office/powerpoint/2010/main" val="3415112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402EA61-A3CF-444E-9034-ACC973678977}"/>
              </a:ext>
            </a:extLst>
          </p:cNvPr>
          <p:cNvSpPr/>
          <p:nvPr/>
        </p:nvSpPr>
        <p:spPr>
          <a:xfrm>
            <a:off x="3686176" y="6467475"/>
            <a:ext cx="3086099" cy="152400"/>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11" name="Rectangle 10">
            <a:extLst>
              <a:ext uri="{FF2B5EF4-FFF2-40B4-BE49-F238E27FC236}">
                <a16:creationId xmlns:a16="http://schemas.microsoft.com/office/drawing/2014/main" id="{BF150AC1-72B8-428E-9FF8-EDAC58BED11E}"/>
              </a:ext>
            </a:extLst>
          </p:cNvPr>
          <p:cNvSpPr/>
          <p:nvPr/>
        </p:nvSpPr>
        <p:spPr>
          <a:xfrm>
            <a:off x="6772275" y="6467475"/>
            <a:ext cx="4029075" cy="152400"/>
          </a:xfrm>
          <a:prstGeom prst="rect">
            <a:avLst/>
          </a:prstGeom>
          <a:solidFill>
            <a:srgbClr val="3984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pic>
        <p:nvPicPr>
          <p:cNvPr id="12" name="Picture 11" descr="Text&#10;&#10;Description automatically generated">
            <a:extLst>
              <a:ext uri="{FF2B5EF4-FFF2-40B4-BE49-F238E27FC236}">
                <a16:creationId xmlns:a16="http://schemas.microsoft.com/office/drawing/2014/main" id="{B37C666A-D298-41FC-8971-EFDFA209A7F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276226" y="5556024"/>
            <a:ext cx="3272868" cy="1063851"/>
          </a:xfrm>
          <a:prstGeom prst="rect">
            <a:avLst/>
          </a:prstGeom>
          <a:noFill/>
        </p:spPr>
      </p:pic>
      <p:sp>
        <p:nvSpPr>
          <p:cNvPr id="13" name="Rectangle 12">
            <a:extLst>
              <a:ext uri="{FF2B5EF4-FFF2-40B4-BE49-F238E27FC236}">
                <a16:creationId xmlns:a16="http://schemas.microsoft.com/office/drawing/2014/main" id="{0F888BBF-DECB-41B2-92C7-269EB8FF4B9A}"/>
              </a:ext>
            </a:extLst>
          </p:cNvPr>
          <p:cNvSpPr/>
          <p:nvPr/>
        </p:nvSpPr>
        <p:spPr>
          <a:xfrm>
            <a:off x="10801350" y="6467475"/>
            <a:ext cx="1390650" cy="1524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14" name="Rectangle 13">
            <a:extLst>
              <a:ext uri="{FF2B5EF4-FFF2-40B4-BE49-F238E27FC236}">
                <a16:creationId xmlns:a16="http://schemas.microsoft.com/office/drawing/2014/main" id="{525DE49E-A2BA-4E23-9DDA-9338E34798D8}"/>
              </a:ext>
            </a:extLst>
          </p:cNvPr>
          <p:cNvSpPr/>
          <p:nvPr/>
        </p:nvSpPr>
        <p:spPr>
          <a:xfrm>
            <a:off x="441753" y="1424329"/>
            <a:ext cx="1357312" cy="450273"/>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highlight>
                <a:srgbClr val="FFFF00"/>
              </a:highlight>
            </a:endParaRPr>
          </a:p>
        </p:txBody>
      </p:sp>
      <p:sp>
        <p:nvSpPr>
          <p:cNvPr id="15" name="TextBox 14">
            <a:extLst>
              <a:ext uri="{FF2B5EF4-FFF2-40B4-BE49-F238E27FC236}">
                <a16:creationId xmlns:a16="http://schemas.microsoft.com/office/drawing/2014/main" id="{194CD0AD-532C-4AEC-823E-6CC197701180}"/>
              </a:ext>
            </a:extLst>
          </p:cNvPr>
          <p:cNvSpPr txBox="1"/>
          <p:nvPr/>
        </p:nvSpPr>
        <p:spPr>
          <a:xfrm>
            <a:off x="777394" y="1338533"/>
            <a:ext cx="933450" cy="707886"/>
          </a:xfrm>
          <a:prstGeom prst="rect">
            <a:avLst/>
          </a:prstGeom>
          <a:noFill/>
        </p:spPr>
        <p:txBody>
          <a:bodyPr wrap="square">
            <a:spAutoFit/>
          </a:bodyPr>
          <a:lstStyle/>
          <a:p>
            <a:pPr algn="r"/>
            <a:r>
              <a:rPr lang="lt-LT" sz="4000" dirty="0">
                <a:solidFill>
                  <a:schemeClr val="bg1"/>
                </a:solidFill>
                <a:latin typeface="Hind" panose="02000000000000000000" pitchFamily="2" charset="-70"/>
                <a:cs typeface="Hind" panose="02000000000000000000" pitchFamily="2" charset="-70"/>
              </a:rPr>
              <a:t>1</a:t>
            </a:r>
            <a:endParaRPr lang="lt-LT" sz="4000" dirty="0"/>
          </a:p>
        </p:txBody>
      </p:sp>
      <p:sp>
        <p:nvSpPr>
          <p:cNvPr id="18" name="Rectangle 17">
            <a:extLst>
              <a:ext uri="{FF2B5EF4-FFF2-40B4-BE49-F238E27FC236}">
                <a16:creationId xmlns:a16="http://schemas.microsoft.com/office/drawing/2014/main" id="{7619CF37-898E-4636-AC39-4FC38EB1CC62}"/>
              </a:ext>
            </a:extLst>
          </p:cNvPr>
          <p:cNvSpPr/>
          <p:nvPr/>
        </p:nvSpPr>
        <p:spPr>
          <a:xfrm>
            <a:off x="441753" y="2205613"/>
            <a:ext cx="1357312" cy="4953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19" name="TextBox 18">
            <a:extLst>
              <a:ext uri="{FF2B5EF4-FFF2-40B4-BE49-F238E27FC236}">
                <a16:creationId xmlns:a16="http://schemas.microsoft.com/office/drawing/2014/main" id="{04160852-2139-4983-AAA6-28A330E4FDE2}"/>
              </a:ext>
            </a:extLst>
          </p:cNvPr>
          <p:cNvSpPr txBox="1"/>
          <p:nvPr/>
        </p:nvSpPr>
        <p:spPr>
          <a:xfrm>
            <a:off x="785261" y="2170403"/>
            <a:ext cx="933450" cy="707886"/>
          </a:xfrm>
          <a:prstGeom prst="rect">
            <a:avLst/>
          </a:prstGeom>
          <a:noFill/>
        </p:spPr>
        <p:txBody>
          <a:bodyPr wrap="square">
            <a:spAutoFit/>
          </a:bodyPr>
          <a:lstStyle/>
          <a:p>
            <a:pPr algn="r"/>
            <a:r>
              <a:rPr lang="lt-LT" sz="4000" dirty="0">
                <a:solidFill>
                  <a:schemeClr val="bg1"/>
                </a:solidFill>
                <a:latin typeface="Hind" panose="02000000000000000000" pitchFamily="2" charset="-70"/>
                <a:cs typeface="Hind" panose="02000000000000000000" pitchFamily="2" charset="-70"/>
              </a:rPr>
              <a:t>2</a:t>
            </a:r>
            <a:endParaRPr lang="lt-LT" sz="4000" dirty="0"/>
          </a:p>
        </p:txBody>
      </p:sp>
      <p:sp>
        <p:nvSpPr>
          <p:cNvPr id="21" name="TextBox 20">
            <a:extLst>
              <a:ext uri="{FF2B5EF4-FFF2-40B4-BE49-F238E27FC236}">
                <a16:creationId xmlns:a16="http://schemas.microsoft.com/office/drawing/2014/main" id="{D8ADDE56-09C5-43F1-8F7F-7313D225191A}"/>
              </a:ext>
            </a:extLst>
          </p:cNvPr>
          <p:cNvSpPr txBox="1"/>
          <p:nvPr/>
        </p:nvSpPr>
        <p:spPr>
          <a:xfrm>
            <a:off x="2433161" y="2201146"/>
            <a:ext cx="8496171" cy="646331"/>
          </a:xfrm>
          <a:prstGeom prst="rect">
            <a:avLst/>
          </a:prstGeom>
          <a:noFill/>
        </p:spPr>
        <p:txBody>
          <a:bodyPr wrap="square" rtlCol="0">
            <a:spAutoFit/>
          </a:bodyPr>
          <a:lstStyle/>
          <a:p>
            <a:r>
              <a:rPr lang="lt-LT" kern="1400" dirty="0">
                <a:solidFill>
                  <a:srgbClr val="000000"/>
                </a:solidFill>
                <a:latin typeface="Times New Roman" panose="02020603050405020304" pitchFamily="18" charset="0"/>
              </a:rPr>
              <a:t>ARATC lėšos sudarys 15 proc. visų tinkamų finansuoti projekto išlaidų. </a:t>
            </a:r>
          </a:p>
          <a:p>
            <a:r>
              <a:rPr lang="lt-LT" kern="1400" dirty="0">
                <a:solidFill>
                  <a:srgbClr val="000000"/>
                </a:solidFill>
                <a:latin typeface="Times New Roman" panose="02020603050405020304" pitchFamily="18" charset="0"/>
              </a:rPr>
              <a:t>                                             </a:t>
            </a:r>
            <a:r>
              <a:rPr lang="lt-LT" b="1" kern="1400" dirty="0">
                <a:solidFill>
                  <a:srgbClr val="000000"/>
                </a:solidFill>
                <a:latin typeface="Times New Roman" panose="02020603050405020304" pitchFamily="18" charset="0"/>
              </a:rPr>
              <a:t>335 169 </a:t>
            </a:r>
            <a:r>
              <a:rPr lang="lt-LT" kern="1400" dirty="0">
                <a:solidFill>
                  <a:srgbClr val="000000"/>
                </a:solidFill>
                <a:latin typeface="Times New Roman" panose="02020603050405020304" pitchFamily="18" charset="0"/>
              </a:rPr>
              <a:t>Eur be PVM</a:t>
            </a:r>
            <a:endParaRPr lang="en-US" kern="1400" dirty="0">
              <a:solidFill>
                <a:srgbClr val="000000"/>
              </a:solidFill>
              <a:latin typeface="Times New Roman" panose="02020603050405020304" pitchFamily="18" charset="0"/>
            </a:endParaRPr>
          </a:p>
        </p:txBody>
      </p:sp>
      <p:sp>
        <p:nvSpPr>
          <p:cNvPr id="23" name="TextBox 22">
            <a:extLst>
              <a:ext uri="{FF2B5EF4-FFF2-40B4-BE49-F238E27FC236}">
                <a16:creationId xmlns:a16="http://schemas.microsoft.com/office/drawing/2014/main" id="{CBB5DF0D-B99C-4B31-BFAC-97BDFDDB9EB2}"/>
              </a:ext>
            </a:extLst>
          </p:cNvPr>
          <p:cNvSpPr txBox="1"/>
          <p:nvPr/>
        </p:nvSpPr>
        <p:spPr>
          <a:xfrm>
            <a:off x="6575369" y="4495732"/>
            <a:ext cx="361949" cy="923330"/>
          </a:xfrm>
          <a:prstGeom prst="rect">
            <a:avLst/>
          </a:prstGeom>
          <a:noFill/>
        </p:spPr>
        <p:txBody>
          <a:bodyPr wrap="square">
            <a:spAutoFit/>
          </a:bodyPr>
          <a:lstStyle/>
          <a:p>
            <a:r>
              <a:rPr lang="lt-LT" sz="5400" dirty="0">
                <a:solidFill>
                  <a:schemeClr val="bg1"/>
                </a:solidFill>
                <a:latin typeface="Hind" panose="02000000000000000000" pitchFamily="2" charset="-70"/>
                <a:cs typeface="Hind" panose="02000000000000000000" pitchFamily="2" charset="-70"/>
              </a:rPr>
              <a:t>1</a:t>
            </a:r>
            <a:endParaRPr lang="lt-LT" sz="5400" dirty="0"/>
          </a:p>
        </p:txBody>
      </p:sp>
      <p:sp>
        <p:nvSpPr>
          <p:cNvPr id="28" name="TextBox 27">
            <a:extLst>
              <a:ext uri="{FF2B5EF4-FFF2-40B4-BE49-F238E27FC236}">
                <a16:creationId xmlns:a16="http://schemas.microsoft.com/office/drawing/2014/main" id="{9A9FA10B-FB09-4203-A5F2-86A793A768DD}"/>
              </a:ext>
            </a:extLst>
          </p:cNvPr>
          <p:cNvSpPr txBox="1"/>
          <p:nvPr/>
        </p:nvSpPr>
        <p:spPr>
          <a:xfrm>
            <a:off x="2433161" y="1392649"/>
            <a:ext cx="8284415" cy="646331"/>
          </a:xfrm>
          <a:prstGeom prst="rect">
            <a:avLst/>
          </a:prstGeom>
          <a:noFill/>
        </p:spPr>
        <p:txBody>
          <a:bodyPr wrap="square" rtlCol="0">
            <a:spAutoFit/>
          </a:bodyPr>
          <a:lstStyle/>
          <a:p>
            <a:pPr algn="l"/>
            <a:r>
              <a:rPr lang="lt-LT" kern="1400" dirty="0">
                <a:solidFill>
                  <a:srgbClr val="000000"/>
                </a:solidFill>
                <a:effectLst/>
                <a:latin typeface="Times New Roman" panose="02020603050405020304" pitchFamily="18" charset="0"/>
                <a:ea typeface="Times New Roman" panose="02020603050405020304" pitchFamily="18" charset="0"/>
              </a:rPr>
              <a:t>ES fondų lėšos sudarys 85 proc. visų tinkamų finansuoti projekto išlaidų. </a:t>
            </a:r>
          </a:p>
          <a:p>
            <a:pPr algn="l"/>
            <a:r>
              <a:rPr lang="lt-LT" kern="1400" dirty="0">
                <a:solidFill>
                  <a:srgbClr val="000000"/>
                </a:solidFill>
                <a:latin typeface="Times New Roman" panose="02020603050405020304" pitchFamily="18" charset="0"/>
                <a:ea typeface="Times New Roman" panose="02020603050405020304" pitchFamily="18" charset="0"/>
              </a:rPr>
              <a:t>                                          </a:t>
            </a:r>
            <a:r>
              <a:rPr lang="lt-LT" b="1" kern="1400" dirty="0">
                <a:solidFill>
                  <a:srgbClr val="000000"/>
                </a:solidFill>
                <a:effectLst/>
                <a:latin typeface="Times New Roman" panose="02020603050405020304" pitchFamily="18" charset="0"/>
                <a:ea typeface="Times New Roman" panose="02020603050405020304" pitchFamily="18" charset="0"/>
              </a:rPr>
              <a:t>1 899 289 </a:t>
            </a:r>
            <a:r>
              <a:rPr lang="lt-LT" kern="1400" dirty="0">
                <a:solidFill>
                  <a:srgbClr val="000000"/>
                </a:solidFill>
                <a:effectLst/>
                <a:latin typeface="Times New Roman" panose="02020603050405020304" pitchFamily="18" charset="0"/>
                <a:ea typeface="Times New Roman" panose="02020603050405020304" pitchFamily="18" charset="0"/>
              </a:rPr>
              <a:t>Eur be PVM</a:t>
            </a:r>
            <a:endParaRPr lang="en-US" dirty="0">
              <a:solidFill>
                <a:schemeClr val="tx1">
                  <a:lumMod val="85000"/>
                  <a:lumOff val="15000"/>
                </a:schemeClr>
              </a:solidFill>
              <a:latin typeface="Hind" panose="02000000000000000000" pitchFamily="2" charset="-70"/>
              <a:cs typeface="Hind" panose="02000000000000000000" pitchFamily="2" charset="-70"/>
            </a:endParaRPr>
          </a:p>
        </p:txBody>
      </p:sp>
      <p:sp>
        <p:nvSpPr>
          <p:cNvPr id="2" name="TextBox 1">
            <a:extLst>
              <a:ext uri="{FF2B5EF4-FFF2-40B4-BE49-F238E27FC236}">
                <a16:creationId xmlns:a16="http://schemas.microsoft.com/office/drawing/2014/main" id="{12A5471C-99B3-7630-5F29-E3D8B05750D1}"/>
              </a:ext>
            </a:extLst>
          </p:cNvPr>
          <p:cNvSpPr txBox="1"/>
          <p:nvPr/>
        </p:nvSpPr>
        <p:spPr>
          <a:xfrm>
            <a:off x="2838710" y="609446"/>
            <a:ext cx="5179134" cy="400110"/>
          </a:xfrm>
          <a:prstGeom prst="rect">
            <a:avLst/>
          </a:prstGeom>
          <a:noFill/>
        </p:spPr>
        <p:txBody>
          <a:bodyPr wrap="square" rtlCol="0">
            <a:spAutoFit/>
          </a:bodyPr>
          <a:lstStyle/>
          <a:p>
            <a:r>
              <a:rPr lang="lt-LT" sz="2000" b="1" kern="1400" dirty="0">
                <a:solidFill>
                  <a:srgbClr val="000000"/>
                </a:solidFill>
                <a:latin typeface="Times New Roman" panose="02020603050405020304" pitchFamily="18" charset="0"/>
              </a:rPr>
              <a:t>Projekto biudžetas 3 185 297 Eur be PVM</a:t>
            </a:r>
            <a:endParaRPr lang="en-US" sz="2000" b="1" kern="1400" dirty="0">
              <a:solidFill>
                <a:srgbClr val="000000"/>
              </a:solidFill>
              <a:latin typeface="Times New Roman" panose="02020603050405020304" pitchFamily="18" charset="0"/>
            </a:endParaRPr>
          </a:p>
        </p:txBody>
      </p:sp>
      <p:sp>
        <p:nvSpPr>
          <p:cNvPr id="3" name="Rectangle 13">
            <a:extLst>
              <a:ext uri="{FF2B5EF4-FFF2-40B4-BE49-F238E27FC236}">
                <a16:creationId xmlns:a16="http://schemas.microsoft.com/office/drawing/2014/main" id="{DD037617-C54A-94E0-43FC-2A3E68147DE9}"/>
              </a:ext>
            </a:extLst>
          </p:cNvPr>
          <p:cNvSpPr/>
          <p:nvPr/>
        </p:nvSpPr>
        <p:spPr>
          <a:xfrm>
            <a:off x="469620" y="3018126"/>
            <a:ext cx="1357312" cy="450273"/>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highlight>
                <a:srgbClr val="FFFF00"/>
              </a:highlight>
            </a:endParaRPr>
          </a:p>
        </p:txBody>
      </p:sp>
      <p:sp>
        <p:nvSpPr>
          <p:cNvPr id="4" name="TextBox 3">
            <a:extLst>
              <a:ext uri="{FF2B5EF4-FFF2-40B4-BE49-F238E27FC236}">
                <a16:creationId xmlns:a16="http://schemas.microsoft.com/office/drawing/2014/main" id="{20B482A3-89C3-067B-81FF-C8D674E3AA06}"/>
              </a:ext>
            </a:extLst>
          </p:cNvPr>
          <p:cNvSpPr txBox="1"/>
          <p:nvPr/>
        </p:nvSpPr>
        <p:spPr>
          <a:xfrm>
            <a:off x="785261" y="2936286"/>
            <a:ext cx="933450" cy="707886"/>
          </a:xfrm>
          <a:prstGeom prst="rect">
            <a:avLst/>
          </a:prstGeom>
          <a:noFill/>
        </p:spPr>
        <p:txBody>
          <a:bodyPr wrap="square">
            <a:spAutoFit/>
          </a:bodyPr>
          <a:lstStyle/>
          <a:p>
            <a:pPr algn="r"/>
            <a:r>
              <a:rPr lang="lt-LT" sz="4000" dirty="0">
                <a:solidFill>
                  <a:schemeClr val="bg1"/>
                </a:solidFill>
                <a:latin typeface="Hind" panose="02000000000000000000" pitchFamily="2" charset="-70"/>
                <a:cs typeface="Hind" panose="02000000000000000000" pitchFamily="2" charset="-70"/>
              </a:rPr>
              <a:t>3</a:t>
            </a:r>
            <a:endParaRPr lang="lt-LT" sz="4000" dirty="0"/>
          </a:p>
        </p:txBody>
      </p:sp>
      <p:sp>
        <p:nvSpPr>
          <p:cNvPr id="6" name="Rectangle 17">
            <a:extLst>
              <a:ext uri="{FF2B5EF4-FFF2-40B4-BE49-F238E27FC236}">
                <a16:creationId xmlns:a16="http://schemas.microsoft.com/office/drawing/2014/main" id="{90AA7DC8-9305-E465-D593-4D0CC83DC01F}"/>
              </a:ext>
            </a:extLst>
          </p:cNvPr>
          <p:cNvSpPr/>
          <p:nvPr/>
        </p:nvSpPr>
        <p:spPr>
          <a:xfrm>
            <a:off x="469620" y="4085941"/>
            <a:ext cx="1357312" cy="4953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9" name="TextBox 8">
            <a:extLst>
              <a:ext uri="{FF2B5EF4-FFF2-40B4-BE49-F238E27FC236}">
                <a16:creationId xmlns:a16="http://schemas.microsoft.com/office/drawing/2014/main" id="{31201555-F329-9CA8-585C-7AF98931BC8B}"/>
              </a:ext>
            </a:extLst>
          </p:cNvPr>
          <p:cNvSpPr txBox="1"/>
          <p:nvPr/>
        </p:nvSpPr>
        <p:spPr>
          <a:xfrm>
            <a:off x="785261" y="4020124"/>
            <a:ext cx="933450" cy="707886"/>
          </a:xfrm>
          <a:prstGeom prst="rect">
            <a:avLst/>
          </a:prstGeom>
          <a:noFill/>
        </p:spPr>
        <p:txBody>
          <a:bodyPr wrap="square">
            <a:spAutoFit/>
          </a:bodyPr>
          <a:lstStyle/>
          <a:p>
            <a:pPr algn="r"/>
            <a:r>
              <a:rPr lang="lt-LT" sz="4000" dirty="0">
                <a:solidFill>
                  <a:schemeClr val="bg1"/>
                </a:solidFill>
                <a:latin typeface="Hind" panose="02000000000000000000" pitchFamily="2" charset="-70"/>
                <a:cs typeface="Hind" panose="02000000000000000000" pitchFamily="2" charset="-70"/>
              </a:rPr>
              <a:t>4</a:t>
            </a:r>
            <a:endParaRPr lang="lt-LT" sz="4000" dirty="0"/>
          </a:p>
        </p:txBody>
      </p:sp>
      <p:sp>
        <p:nvSpPr>
          <p:cNvPr id="16" name="TextBox 15">
            <a:extLst>
              <a:ext uri="{FF2B5EF4-FFF2-40B4-BE49-F238E27FC236}">
                <a16:creationId xmlns:a16="http://schemas.microsoft.com/office/drawing/2014/main" id="{EABADCA9-6812-B05F-644C-9539D5F55D74}"/>
              </a:ext>
            </a:extLst>
          </p:cNvPr>
          <p:cNvSpPr txBox="1"/>
          <p:nvPr/>
        </p:nvSpPr>
        <p:spPr>
          <a:xfrm>
            <a:off x="2433161" y="2945292"/>
            <a:ext cx="7105475" cy="923330"/>
          </a:xfrm>
          <a:prstGeom prst="rect">
            <a:avLst/>
          </a:prstGeom>
          <a:noFill/>
        </p:spPr>
        <p:txBody>
          <a:bodyPr wrap="square" rtlCol="0">
            <a:spAutoFit/>
          </a:bodyPr>
          <a:lstStyle/>
          <a:p>
            <a:pPr algn="ctr"/>
            <a:r>
              <a:rPr lang="lt-LT" kern="1400" dirty="0">
                <a:solidFill>
                  <a:srgbClr val="000000"/>
                </a:solidFill>
                <a:latin typeface="Times New Roman" panose="02020603050405020304" pitchFamily="18" charset="0"/>
              </a:rPr>
              <a:t>Gamintojų importuotojų organizacijų lėšomis bus apmokamos netinkamos finansuoti pakuočių konteinerių įsigijimo ir įrengimo išlaidos. </a:t>
            </a:r>
          </a:p>
          <a:p>
            <a:r>
              <a:rPr lang="lt-LT" kern="1400" dirty="0">
                <a:solidFill>
                  <a:srgbClr val="000000"/>
                </a:solidFill>
                <a:latin typeface="Times New Roman" panose="02020603050405020304" pitchFamily="18" charset="0"/>
              </a:rPr>
              <a:t>                                              </a:t>
            </a:r>
            <a:r>
              <a:rPr lang="lt-LT" b="1" kern="1400" dirty="0">
                <a:solidFill>
                  <a:srgbClr val="000000"/>
                </a:solidFill>
                <a:latin typeface="Times New Roman" panose="02020603050405020304" pitchFamily="18" charset="0"/>
              </a:rPr>
              <a:t>713 632 </a:t>
            </a:r>
            <a:r>
              <a:rPr lang="lt-LT" kern="1400" dirty="0">
                <a:solidFill>
                  <a:srgbClr val="000000"/>
                </a:solidFill>
                <a:latin typeface="Times New Roman" panose="02020603050405020304" pitchFamily="18" charset="0"/>
              </a:rPr>
              <a:t>Eur be PVM</a:t>
            </a:r>
            <a:endParaRPr lang="en-US" kern="1400" dirty="0">
              <a:solidFill>
                <a:srgbClr val="000000"/>
              </a:solidFill>
              <a:latin typeface="Times New Roman" panose="02020603050405020304" pitchFamily="18" charset="0"/>
            </a:endParaRPr>
          </a:p>
        </p:txBody>
      </p:sp>
      <p:sp>
        <p:nvSpPr>
          <p:cNvPr id="17" name="TextBox 16">
            <a:extLst>
              <a:ext uri="{FF2B5EF4-FFF2-40B4-BE49-F238E27FC236}">
                <a16:creationId xmlns:a16="http://schemas.microsoft.com/office/drawing/2014/main" id="{21275A79-0896-C707-1425-4E2E95266DEB}"/>
              </a:ext>
            </a:extLst>
          </p:cNvPr>
          <p:cNvSpPr txBox="1"/>
          <p:nvPr/>
        </p:nvSpPr>
        <p:spPr>
          <a:xfrm>
            <a:off x="2433160" y="4003381"/>
            <a:ext cx="7018848" cy="923330"/>
          </a:xfrm>
          <a:prstGeom prst="rect">
            <a:avLst/>
          </a:prstGeom>
          <a:noFill/>
        </p:spPr>
        <p:txBody>
          <a:bodyPr wrap="square" rtlCol="0">
            <a:spAutoFit/>
          </a:bodyPr>
          <a:lstStyle/>
          <a:p>
            <a:pPr algn="ctr"/>
            <a:r>
              <a:rPr lang="lt-LT" kern="1400" dirty="0">
                <a:solidFill>
                  <a:srgbClr val="000000"/>
                </a:solidFill>
                <a:latin typeface="Times New Roman" panose="02020603050405020304" pitchFamily="18" charset="0"/>
              </a:rPr>
              <a:t>ARATC lėšomis bus apmokamos netinkamos finansuoti mišrių atliekų konteinerių įsigijimo ir įrengimo išlaidos.</a:t>
            </a:r>
          </a:p>
          <a:p>
            <a:r>
              <a:rPr lang="lt-LT" kern="1400" dirty="0">
                <a:solidFill>
                  <a:srgbClr val="000000"/>
                </a:solidFill>
                <a:latin typeface="Times New Roman" panose="02020603050405020304" pitchFamily="18" charset="0"/>
              </a:rPr>
              <a:t>                                              </a:t>
            </a:r>
            <a:r>
              <a:rPr lang="lt-LT" b="1" kern="1400" dirty="0">
                <a:solidFill>
                  <a:srgbClr val="000000"/>
                </a:solidFill>
                <a:latin typeface="Times New Roman" panose="02020603050405020304" pitchFamily="18" charset="0"/>
              </a:rPr>
              <a:t>237 207 </a:t>
            </a:r>
            <a:r>
              <a:rPr lang="lt-LT" kern="1400" dirty="0">
                <a:solidFill>
                  <a:srgbClr val="000000"/>
                </a:solidFill>
                <a:latin typeface="Times New Roman" panose="02020603050405020304" pitchFamily="18" charset="0"/>
              </a:rPr>
              <a:t>Eur be PVM</a:t>
            </a:r>
            <a:endParaRPr lang="en-US" kern="1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37983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008A51-FE85-41E2-AD1E-B8FFAF8352B2}"/>
              </a:ext>
            </a:extLst>
          </p:cNvPr>
          <p:cNvSpPr/>
          <p:nvPr/>
        </p:nvSpPr>
        <p:spPr>
          <a:xfrm>
            <a:off x="3686176" y="6467475"/>
            <a:ext cx="3086099" cy="152400"/>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 name="Rectangle 4">
            <a:extLst>
              <a:ext uri="{FF2B5EF4-FFF2-40B4-BE49-F238E27FC236}">
                <a16:creationId xmlns:a16="http://schemas.microsoft.com/office/drawing/2014/main" id="{12ED7BF4-8F80-4892-990C-5D918F40396E}"/>
              </a:ext>
            </a:extLst>
          </p:cNvPr>
          <p:cNvSpPr/>
          <p:nvPr/>
        </p:nvSpPr>
        <p:spPr>
          <a:xfrm>
            <a:off x="6772275" y="6467475"/>
            <a:ext cx="4029075" cy="152400"/>
          </a:xfrm>
          <a:prstGeom prst="rect">
            <a:avLst/>
          </a:prstGeom>
          <a:solidFill>
            <a:srgbClr val="3984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6" name="Rectangle 5">
            <a:extLst>
              <a:ext uri="{FF2B5EF4-FFF2-40B4-BE49-F238E27FC236}">
                <a16:creationId xmlns:a16="http://schemas.microsoft.com/office/drawing/2014/main" id="{7A099273-702A-4DA0-A442-1930E4B09DB9}"/>
              </a:ext>
            </a:extLst>
          </p:cNvPr>
          <p:cNvSpPr/>
          <p:nvPr/>
        </p:nvSpPr>
        <p:spPr>
          <a:xfrm>
            <a:off x="10801350" y="6467475"/>
            <a:ext cx="1390650" cy="1524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pic>
        <p:nvPicPr>
          <p:cNvPr id="7" name="Picture 6" descr="Text&#10;&#10;Description automatically generated">
            <a:extLst>
              <a:ext uri="{FF2B5EF4-FFF2-40B4-BE49-F238E27FC236}">
                <a16:creationId xmlns:a16="http://schemas.microsoft.com/office/drawing/2014/main" id="{57D9E214-EC02-422C-8BD8-EC2F0ACB434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276226" y="5556024"/>
            <a:ext cx="3272868" cy="1063851"/>
          </a:xfrm>
          <a:prstGeom prst="rect">
            <a:avLst/>
          </a:prstGeom>
          <a:noFill/>
        </p:spPr>
      </p:pic>
      <p:sp>
        <p:nvSpPr>
          <p:cNvPr id="14" name="TextBox 13">
            <a:extLst>
              <a:ext uri="{FF2B5EF4-FFF2-40B4-BE49-F238E27FC236}">
                <a16:creationId xmlns:a16="http://schemas.microsoft.com/office/drawing/2014/main" id="{5368F291-BD15-4495-8227-92CA9B7B7AF0}"/>
              </a:ext>
            </a:extLst>
          </p:cNvPr>
          <p:cNvSpPr txBox="1"/>
          <p:nvPr/>
        </p:nvSpPr>
        <p:spPr>
          <a:xfrm>
            <a:off x="528637" y="320974"/>
            <a:ext cx="11134726" cy="1138773"/>
          </a:xfrm>
          <a:prstGeom prst="rect">
            <a:avLst/>
          </a:prstGeom>
          <a:noFill/>
        </p:spPr>
        <p:txBody>
          <a:bodyPr wrap="square" rtlCol="0">
            <a:spAutoFit/>
          </a:bodyPr>
          <a:lstStyle>
            <a:defPPr>
              <a:defRPr lang="en-US"/>
            </a:defPPr>
            <a:lvl1pPr>
              <a:defRPr sz="1600">
                <a:solidFill>
                  <a:schemeClr val="tx1">
                    <a:lumMod val="85000"/>
                    <a:lumOff val="15000"/>
                  </a:schemeClr>
                </a:solidFill>
                <a:latin typeface="Hind-Regular"/>
                <a:cs typeface="Hind" panose="02000000000000000000" pitchFamily="2" charset="-70"/>
              </a:defRPr>
            </a:lvl1pPr>
          </a:lstStyle>
          <a:p>
            <a:pPr algn="ctr"/>
            <a:r>
              <a:rPr lang="lt-LT" sz="2000" dirty="0">
                <a:latin typeface="Times New Roman" panose="02020603050405020304" pitchFamily="18" charset="0"/>
                <a:cs typeface="Times New Roman" panose="02020603050405020304" pitchFamily="18" charset="0"/>
              </a:rPr>
              <a:t>LĖŠŲ PASISKIRSTYMAS PAGAL SAVIVALDYBES</a:t>
            </a:r>
          </a:p>
          <a:p>
            <a:endParaRPr lang="lt-LT" dirty="0">
              <a:latin typeface="Times New Roman" panose="02020603050405020304" pitchFamily="18" charset="0"/>
              <a:cs typeface="Times New Roman" panose="02020603050405020304" pitchFamily="18" charset="0"/>
            </a:endParaRPr>
          </a:p>
          <a:p>
            <a:endParaRPr lang="lt-LT" dirty="0">
              <a:latin typeface="Times New Roman" panose="02020603050405020304" pitchFamily="18" charset="0"/>
              <a:cs typeface="Times New Roman" panose="02020603050405020304" pitchFamily="18" charset="0"/>
            </a:endParaRPr>
          </a:p>
          <a:p>
            <a:endParaRPr lang="en-US" dirty="0"/>
          </a:p>
        </p:txBody>
      </p:sp>
      <p:graphicFrame>
        <p:nvGraphicFramePr>
          <p:cNvPr id="8" name="Lentelė 7">
            <a:extLst>
              <a:ext uri="{FF2B5EF4-FFF2-40B4-BE49-F238E27FC236}">
                <a16:creationId xmlns:a16="http://schemas.microsoft.com/office/drawing/2014/main" id="{2EFAF4B4-ED3C-70A2-4C5C-7FDED03DED81}"/>
              </a:ext>
            </a:extLst>
          </p:cNvPr>
          <p:cNvGraphicFramePr>
            <a:graphicFrameLocks noGrp="1"/>
          </p:cNvGraphicFramePr>
          <p:nvPr>
            <p:extLst>
              <p:ext uri="{D42A27DB-BD31-4B8C-83A1-F6EECF244321}">
                <p14:modId xmlns:p14="http://schemas.microsoft.com/office/powerpoint/2010/main" val="3049706444"/>
              </p:ext>
            </p:extLst>
          </p:nvPr>
        </p:nvGraphicFramePr>
        <p:xfrm>
          <a:off x="1367406" y="869703"/>
          <a:ext cx="9756396" cy="4114800"/>
        </p:xfrm>
        <a:graphic>
          <a:graphicData uri="http://schemas.openxmlformats.org/drawingml/2006/table">
            <a:tbl>
              <a:tblPr firstRow="1" bandRow="1">
                <a:tableStyleId>{93296810-A885-4BE3-A3E7-6D5BEEA58F35}</a:tableStyleId>
              </a:tblPr>
              <a:tblGrid>
                <a:gridCol w="2416029">
                  <a:extLst>
                    <a:ext uri="{9D8B030D-6E8A-4147-A177-3AD203B41FA5}">
                      <a16:colId xmlns:a16="http://schemas.microsoft.com/office/drawing/2014/main" val="2730522127"/>
                    </a:ext>
                  </a:extLst>
                </a:gridCol>
                <a:gridCol w="1115736">
                  <a:extLst>
                    <a:ext uri="{9D8B030D-6E8A-4147-A177-3AD203B41FA5}">
                      <a16:colId xmlns:a16="http://schemas.microsoft.com/office/drawing/2014/main" val="3856199972"/>
                    </a:ext>
                  </a:extLst>
                </a:gridCol>
                <a:gridCol w="1702965">
                  <a:extLst>
                    <a:ext uri="{9D8B030D-6E8A-4147-A177-3AD203B41FA5}">
                      <a16:colId xmlns:a16="http://schemas.microsoft.com/office/drawing/2014/main" val="3308020047"/>
                    </a:ext>
                  </a:extLst>
                </a:gridCol>
                <a:gridCol w="1795244">
                  <a:extLst>
                    <a:ext uri="{9D8B030D-6E8A-4147-A177-3AD203B41FA5}">
                      <a16:colId xmlns:a16="http://schemas.microsoft.com/office/drawing/2014/main" val="2665409521"/>
                    </a:ext>
                  </a:extLst>
                </a:gridCol>
                <a:gridCol w="1199626">
                  <a:extLst>
                    <a:ext uri="{9D8B030D-6E8A-4147-A177-3AD203B41FA5}">
                      <a16:colId xmlns:a16="http://schemas.microsoft.com/office/drawing/2014/main" val="790482130"/>
                    </a:ext>
                  </a:extLst>
                </a:gridCol>
                <a:gridCol w="1526796">
                  <a:extLst>
                    <a:ext uri="{9D8B030D-6E8A-4147-A177-3AD203B41FA5}">
                      <a16:colId xmlns:a16="http://schemas.microsoft.com/office/drawing/2014/main" val="36474724"/>
                    </a:ext>
                  </a:extLst>
                </a:gridCol>
              </a:tblGrid>
              <a:tr h="328488">
                <a:tc>
                  <a:txBody>
                    <a:bodyPr/>
                    <a:lstStyle/>
                    <a:p>
                      <a:endParaRPr lang="lt-LT" dirty="0">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tc>
                  <a:txBody>
                    <a:bodyPr/>
                    <a:lstStyle/>
                    <a:p>
                      <a:r>
                        <a:rPr lang="lt-LT" dirty="0">
                          <a:latin typeface="Times New Roman" panose="02020603050405020304" pitchFamily="18" charset="0"/>
                          <a:cs typeface="Times New Roman" panose="02020603050405020304" pitchFamily="18" charset="0"/>
                        </a:rPr>
                        <a:t>ES lėšos</a:t>
                      </a:r>
                    </a:p>
                  </a:txBody>
                  <a:tcPr>
                    <a:solidFill>
                      <a:schemeClr val="accent6">
                        <a:lumMod val="60000"/>
                        <a:lumOff val="40000"/>
                      </a:schemeClr>
                    </a:solidFill>
                  </a:tcPr>
                </a:tc>
                <a:tc>
                  <a:txBody>
                    <a:bodyPr/>
                    <a:lstStyle/>
                    <a:p>
                      <a:r>
                        <a:rPr lang="lt-LT" dirty="0">
                          <a:latin typeface="Times New Roman" panose="02020603050405020304" pitchFamily="18" charset="0"/>
                          <a:cs typeface="Times New Roman" panose="02020603050405020304" pitchFamily="18" charset="0"/>
                        </a:rPr>
                        <a:t>ARATC tinkamos finansuoti lėšos</a:t>
                      </a:r>
                    </a:p>
                  </a:txBody>
                  <a:tcPr>
                    <a:solidFill>
                      <a:schemeClr val="accent6">
                        <a:lumMod val="60000"/>
                        <a:lumOff val="40000"/>
                      </a:schemeClr>
                    </a:solidFill>
                  </a:tcPr>
                </a:tc>
                <a:tc>
                  <a:txBody>
                    <a:bodyPr/>
                    <a:lstStyle/>
                    <a:p>
                      <a:r>
                        <a:rPr lang="lt-LT" dirty="0">
                          <a:latin typeface="Times New Roman" panose="02020603050405020304" pitchFamily="18" charset="0"/>
                          <a:cs typeface="Times New Roman" panose="02020603050405020304" pitchFamily="18" charset="0"/>
                        </a:rPr>
                        <a:t>ARATC netinkamos finansuoti lėšos</a:t>
                      </a:r>
                    </a:p>
                  </a:txBody>
                  <a:tcPr>
                    <a:solidFill>
                      <a:schemeClr val="accent6">
                        <a:lumMod val="60000"/>
                        <a:lumOff val="40000"/>
                      </a:schemeClr>
                    </a:solidFill>
                  </a:tcPr>
                </a:tc>
                <a:tc>
                  <a:txBody>
                    <a:bodyPr/>
                    <a:lstStyle/>
                    <a:p>
                      <a:r>
                        <a:rPr lang="en-US" dirty="0">
                          <a:latin typeface="Times New Roman" panose="02020603050405020304" pitchFamily="18" charset="0"/>
                          <a:cs typeface="Times New Roman" panose="02020603050405020304" pitchFamily="18" charset="0"/>
                        </a:rPr>
                        <a:t>GIO </a:t>
                      </a:r>
                      <a:r>
                        <a:rPr lang="lt-LT" dirty="0">
                          <a:latin typeface="Times New Roman" panose="02020603050405020304" pitchFamily="18" charset="0"/>
                          <a:cs typeface="Times New Roman" panose="02020603050405020304" pitchFamily="18" charset="0"/>
                        </a:rPr>
                        <a:t>lėšos</a:t>
                      </a:r>
                    </a:p>
                  </a:txBody>
                  <a:tcPr>
                    <a:solidFill>
                      <a:schemeClr val="accent6">
                        <a:lumMod val="60000"/>
                        <a:lumOff val="40000"/>
                      </a:schemeClr>
                    </a:solidFill>
                  </a:tcPr>
                </a:tc>
                <a:tc>
                  <a:txBody>
                    <a:bodyPr/>
                    <a:lstStyle/>
                    <a:p>
                      <a:r>
                        <a:rPr lang="lt-LT" dirty="0">
                          <a:latin typeface="Times New Roman" panose="02020603050405020304" pitchFamily="18" charset="0"/>
                          <a:cs typeface="Times New Roman" panose="02020603050405020304" pitchFamily="18" charset="0"/>
                        </a:rPr>
                        <a:t>Lėšos iš viso:</a:t>
                      </a:r>
                    </a:p>
                  </a:txBody>
                  <a:tcPr>
                    <a:solidFill>
                      <a:schemeClr val="accent6">
                        <a:lumMod val="60000"/>
                        <a:lumOff val="40000"/>
                      </a:schemeClr>
                    </a:solidFill>
                  </a:tcPr>
                </a:tc>
                <a:extLst>
                  <a:ext uri="{0D108BD9-81ED-4DB2-BD59-A6C34878D82A}">
                    <a16:rowId xmlns:a16="http://schemas.microsoft.com/office/drawing/2014/main" val="2701650421"/>
                  </a:ext>
                </a:extLst>
              </a:tr>
              <a:tr h="370840">
                <a:tc>
                  <a:txBody>
                    <a:bodyPr/>
                    <a:lstStyle/>
                    <a:p>
                      <a:r>
                        <a:rPr lang="lt-LT" dirty="0">
                          <a:latin typeface="Times New Roman" panose="02020603050405020304" pitchFamily="18" charset="0"/>
                          <a:cs typeface="Times New Roman" panose="02020603050405020304" pitchFamily="18" charset="0"/>
                        </a:rPr>
                        <a:t>Alytaus miesto savivaldybė</a:t>
                      </a:r>
                    </a:p>
                  </a:txBody>
                  <a:tcPr/>
                </a:tc>
                <a:tc>
                  <a:txBody>
                    <a:bodyPr/>
                    <a:lstStyle/>
                    <a:p>
                      <a:r>
                        <a:rPr lang="en-US" dirty="0">
                          <a:latin typeface="Times New Roman" panose="02020603050405020304" pitchFamily="18" charset="0"/>
                          <a:cs typeface="Times New Roman" panose="02020603050405020304" pitchFamily="18" charset="0"/>
                        </a:rPr>
                        <a:t>275 770</a:t>
                      </a:r>
                      <a:endParaRPr lang="lt-LT" dirty="0">
                        <a:latin typeface="Times New Roman" panose="02020603050405020304" pitchFamily="18" charset="0"/>
                        <a:cs typeface="Times New Roman" panose="02020603050405020304" pitchFamily="18" charset="0"/>
                      </a:endParaRPr>
                    </a:p>
                  </a:txBody>
                  <a:tcPr/>
                </a:tc>
                <a:tc>
                  <a:txBody>
                    <a:bodyPr/>
                    <a:lstStyle/>
                    <a:p>
                      <a:r>
                        <a:rPr lang="en-US" dirty="0">
                          <a:latin typeface="Times New Roman" panose="02020603050405020304" pitchFamily="18" charset="0"/>
                          <a:cs typeface="Times New Roman" panose="02020603050405020304" pitchFamily="18" charset="0"/>
                        </a:rPr>
                        <a:t>48 665</a:t>
                      </a:r>
                      <a:endParaRPr lang="lt-LT" dirty="0">
                        <a:latin typeface="Times New Roman" panose="02020603050405020304" pitchFamily="18" charset="0"/>
                        <a:cs typeface="Times New Roman" panose="02020603050405020304" pitchFamily="18" charset="0"/>
                      </a:endParaRPr>
                    </a:p>
                  </a:txBody>
                  <a:tcPr/>
                </a:tc>
                <a:tc>
                  <a:txBody>
                    <a:bodyPr/>
                    <a:lstStyle/>
                    <a:p>
                      <a:r>
                        <a:rPr lang="lt-LT" dirty="0">
                          <a:latin typeface="Times New Roman" panose="02020603050405020304" pitchFamily="18" charset="0"/>
                          <a:cs typeface="Times New Roman" panose="02020603050405020304" pitchFamily="18" charset="0"/>
                        </a:rPr>
                        <a:t>22 117</a:t>
                      </a:r>
                    </a:p>
                  </a:txBody>
                  <a:tcPr/>
                </a:tc>
                <a:tc>
                  <a:txBody>
                    <a:bodyPr/>
                    <a:lstStyle/>
                    <a:p>
                      <a:r>
                        <a:rPr lang="lt-LT" dirty="0">
                          <a:latin typeface="Times New Roman" panose="02020603050405020304" pitchFamily="18" charset="0"/>
                          <a:cs typeface="Times New Roman" panose="02020603050405020304" pitchFamily="18" charset="0"/>
                        </a:rPr>
                        <a:t>85 463</a:t>
                      </a:r>
                    </a:p>
                  </a:txBody>
                  <a:tcPr/>
                </a:tc>
                <a:tc>
                  <a:txBody>
                    <a:bodyPr/>
                    <a:lstStyle/>
                    <a:p>
                      <a:r>
                        <a:rPr lang="lt-LT" dirty="0">
                          <a:latin typeface="Times New Roman" panose="02020603050405020304" pitchFamily="18" charset="0"/>
                          <a:cs typeface="Times New Roman" panose="02020603050405020304" pitchFamily="18" charset="0"/>
                        </a:rPr>
                        <a:t>432 015</a:t>
                      </a:r>
                    </a:p>
                  </a:txBody>
                  <a:tcPr/>
                </a:tc>
                <a:extLst>
                  <a:ext uri="{0D108BD9-81ED-4DB2-BD59-A6C34878D82A}">
                    <a16:rowId xmlns:a16="http://schemas.microsoft.com/office/drawing/2014/main" val="1181282606"/>
                  </a:ext>
                </a:extLst>
              </a:tr>
              <a:tr h="370840">
                <a:tc>
                  <a:txBody>
                    <a:bodyPr/>
                    <a:lstStyle/>
                    <a:p>
                      <a:r>
                        <a:rPr lang="lt-LT" dirty="0">
                          <a:latin typeface="Times New Roman" panose="02020603050405020304" pitchFamily="18" charset="0"/>
                          <a:cs typeface="Times New Roman" panose="02020603050405020304" pitchFamily="18" charset="0"/>
                        </a:rPr>
                        <a:t>Alytaus rajono savivaldybė</a:t>
                      </a:r>
                    </a:p>
                  </a:txBody>
                  <a:tcPr/>
                </a:tc>
                <a:tc>
                  <a:txBody>
                    <a:bodyPr/>
                    <a:lstStyle/>
                    <a:p>
                      <a:r>
                        <a:rPr lang="en-US" dirty="0">
                          <a:latin typeface="Times New Roman" panose="02020603050405020304" pitchFamily="18" charset="0"/>
                          <a:cs typeface="Times New Roman" panose="02020603050405020304" pitchFamily="18" charset="0"/>
                        </a:rPr>
                        <a:t>284 972</a:t>
                      </a:r>
                      <a:endParaRPr lang="lt-LT" dirty="0">
                        <a:latin typeface="Times New Roman" panose="02020603050405020304" pitchFamily="18" charset="0"/>
                        <a:cs typeface="Times New Roman" panose="02020603050405020304" pitchFamily="18" charset="0"/>
                      </a:endParaRPr>
                    </a:p>
                  </a:txBody>
                  <a:tcPr/>
                </a:tc>
                <a:tc>
                  <a:txBody>
                    <a:bodyPr/>
                    <a:lstStyle/>
                    <a:p>
                      <a:r>
                        <a:rPr lang="en-US" dirty="0">
                          <a:latin typeface="Times New Roman" panose="02020603050405020304" pitchFamily="18" charset="0"/>
                          <a:cs typeface="Times New Roman" panose="02020603050405020304" pitchFamily="18" charset="0"/>
                        </a:rPr>
                        <a:t>50 289</a:t>
                      </a:r>
                      <a:endParaRPr lang="lt-LT" dirty="0">
                        <a:latin typeface="Times New Roman" panose="02020603050405020304" pitchFamily="18" charset="0"/>
                        <a:cs typeface="Times New Roman" panose="02020603050405020304" pitchFamily="18" charset="0"/>
                      </a:endParaRPr>
                    </a:p>
                  </a:txBody>
                  <a:tcPr/>
                </a:tc>
                <a:tc>
                  <a:txBody>
                    <a:bodyPr/>
                    <a:lstStyle/>
                    <a:p>
                      <a:r>
                        <a:rPr lang="lt-LT" dirty="0">
                          <a:latin typeface="Times New Roman" panose="02020603050405020304" pitchFamily="18" charset="0"/>
                          <a:cs typeface="Times New Roman" panose="02020603050405020304" pitchFamily="18" charset="0"/>
                        </a:rPr>
                        <a:t>54 196</a:t>
                      </a:r>
                    </a:p>
                  </a:txBody>
                  <a:tcPr/>
                </a:tc>
                <a:tc>
                  <a:txBody>
                    <a:bodyPr/>
                    <a:lstStyle/>
                    <a:p>
                      <a:r>
                        <a:rPr lang="lt-LT" dirty="0">
                          <a:latin typeface="Times New Roman" panose="02020603050405020304" pitchFamily="18" charset="0"/>
                          <a:cs typeface="Times New Roman" panose="02020603050405020304" pitchFamily="18" charset="0"/>
                        </a:rPr>
                        <a:t>151 664</a:t>
                      </a:r>
                    </a:p>
                  </a:txBody>
                  <a:tcPr/>
                </a:tc>
                <a:tc>
                  <a:txBody>
                    <a:bodyPr/>
                    <a:lstStyle/>
                    <a:p>
                      <a:r>
                        <a:rPr lang="lt-LT" dirty="0">
                          <a:latin typeface="Times New Roman" panose="02020603050405020304" pitchFamily="18" charset="0"/>
                          <a:cs typeface="Times New Roman" panose="02020603050405020304" pitchFamily="18" charset="0"/>
                        </a:rPr>
                        <a:t>541 123</a:t>
                      </a:r>
                    </a:p>
                  </a:txBody>
                  <a:tcPr/>
                </a:tc>
                <a:extLst>
                  <a:ext uri="{0D108BD9-81ED-4DB2-BD59-A6C34878D82A}">
                    <a16:rowId xmlns:a16="http://schemas.microsoft.com/office/drawing/2014/main" val="3085457430"/>
                  </a:ext>
                </a:extLst>
              </a:tr>
              <a:tr h="370840">
                <a:tc>
                  <a:txBody>
                    <a:bodyPr/>
                    <a:lstStyle/>
                    <a:p>
                      <a:r>
                        <a:rPr lang="lt-LT" dirty="0">
                          <a:latin typeface="Times New Roman" panose="02020603050405020304" pitchFamily="18" charset="0"/>
                          <a:cs typeface="Times New Roman" panose="02020603050405020304" pitchFamily="18" charset="0"/>
                        </a:rPr>
                        <a:t>Druskininkų savivaldybė</a:t>
                      </a:r>
                    </a:p>
                  </a:txBody>
                  <a:tcPr/>
                </a:tc>
                <a:tc>
                  <a:txBody>
                    <a:bodyPr/>
                    <a:lstStyle/>
                    <a:p>
                      <a:r>
                        <a:rPr lang="en-US" dirty="0">
                          <a:latin typeface="Times New Roman" panose="02020603050405020304" pitchFamily="18" charset="0"/>
                          <a:cs typeface="Times New Roman" panose="02020603050405020304" pitchFamily="18" charset="0"/>
                        </a:rPr>
                        <a:t>141 957</a:t>
                      </a:r>
                      <a:endParaRPr lang="lt-LT" dirty="0">
                        <a:latin typeface="Times New Roman" panose="02020603050405020304" pitchFamily="18" charset="0"/>
                        <a:cs typeface="Times New Roman" panose="02020603050405020304" pitchFamily="18" charset="0"/>
                      </a:endParaRPr>
                    </a:p>
                  </a:txBody>
                  <a:tcPr/>
                </a:tc>
                <a:tc>
                  <a:txBody>
                    <a:bodyPr/>
                    <a:lstStyle/>
                    <a:p>
                      <a:r>
                        <a:rPr lang="en-US" dirty="0">
                          <a:latin typeface="Times New Roman" panose="02020603050405020304" pitchFamily="18" charset="0"/>
                          <a:cs typeface="Times New Roman" panose="02020603050405020304" pitchFamily="18" charset="0"/>
                        </a:rPr>
                        <a:t>25 051</a:t>
                      </a:r>
                      <a:endParaRPr lang="lt-LT" dirty="0">
                        <a:latin typeface="Times New Roman" panose="02020603050405020304" pitchFamily="18" charset="0"/>
                        <a:cs typeface="Times New Roman" panose="02020603050405020304" pitchFamily="18" charset="0"/>
                      </a:endParaRPr>
                    </a:p>
                  </a:txBody>
                  <a:tcPr/>
                </a:tc>
                <a:tc>
                  <a:txBody>
                    <a:bodyPr/>
                    <a:lstStyle/>
                    <a:p>
                      <a:r>
                        <a:rPr lang="lt-LT" dirty="0">
                          <a:latin typeface="Times New Roman" panose="02020603050405020304" pitchFamily="18" charset="0"/>
                          <a:cs typeface="Times New Roman" panose="02020603050405020304" pitchFamily="18" charset="0"/>
                        </a:rPr>
                        <a:t>62 348</a:t>
                      </a:r>
                    </a:p>
                  </a:txBody>
                  <a:tcPr/>
                </a:tc>
                <a:tc>
                  <a:txBody>
                    <a:bodyPr/>
                    <a:lstStyle/>
                    <a:p>
                      <a:r>
                        <a:rPr lang="lt-LT" dirty="0">
                          <a:latin typeface="Times New Roman" panose="02020603050405020304" pitchFamily="18" charset="0"/>
                          <a:cs typeface="Times New Roman" panose="02020603050405020304" pitchFamily="18" charset="0"/>
                        </a:rPr>
                        <a:t>205 776</a:t>
                      </a:r>
                    </a:p>
                  </a:txBody>
                  <a:tcPr/>
                </a:tc>
                <a:tc>
                  <a:txBody>
                    <a:bodyPr/>
                    <a:lstStyle/>
                    <a:p>
                      <a:r>
                        <a:rPr lang="lt-LT" dirty="0">
                          <a:latin typeface="Times New Roman" panose="02020603050405020304" pitchFamily="18" charset="0"/>
                          <a:cs typeface="Times New Roman" panose="02020603050405020304" pitchFamily="18" charset="0"/>
                        </a:rPr>
                        <a:t>435 133</a:t>
                      </a:r>
                    </a:p>
                  </a:txBody>
                  <a:tcPr/>
                </a:tc>
                <a:extLst>
                  <a:ext uri="{0D108BD9-81ED-4DB2-BD59-A6C34878D82A}">
                    <a16:rowId xmlns:a16="http://schemas.microsoft.com/office/drawing/2014/main" val="2658777058"/>
                  </a:ext>
                </a:extLst>
              </a:tr>
              <a:tr h="370840">
                <a:tc>
                  <a:txBody>
                    <a:bodyPr/>
                    <a:lstStyle/>
                    <a:p>
                      <a:r>
                        <a:rPr lang="lt-LT" dirty="0">
                          <a:latin typeface="Times New Roman" panose="02020603050405020304" pitchFamily="18" charset="0"/>
                          <a:cs typeface="Times New Roman" panose="02020603050405020304" pitchFamily="18" charset="0"/>
                        </a:rPr>
                        <a:t>Lazdijų rajono savivaldybė</a:t>
                      </a:r>
                    </a:p>
                  </a:txBody>
                  <a:tcPr/>
                </a:tc>
                <a:tc>
                  <a:txBody>
                    <a:bodyPr/>
                    <a:lstStyle/>
                    <a:p>
                      <a:r>
                        <a:rPr lang="lt-LT" dirty="0">
                          <a:latin typeface="Times New Roman" panose="02020603050405020304" pitchFamily="18" charset="0"/>
                          <a:cs typeface="Times New Roman" panose="02020603050405020304" pitchFamily="18" charset="0"/>
                        </a:rPr>
                        <a:t>550 953</a:t>
                      </a:r>
                    </a:p>
                  </a:txBody>
                  <a:tcPr/>
                </a:tc>
                <a:tc>
                  <a:txBody>
                    <a:bodyPr/>
                    <a:lstStyle/>
                    <a:p>
                      <a:r>
                        <a:rPr lang="lt-LT" dirty="0">
                          <a:latin typeface="Times New Roman" panose="02020603050405020304" pitchFamily="18" charset="0"/>
                          <a:cs typeface="Times New Roman" panose="02020603050405020304" pitchFamily="18" charset="0"/>
                        </a:rPr>
                        <a:t>97 227</a:t>
                      </a:r>
                    </a:p>
                  </a:txBody>
                  <a:tcPr/>
                </a:tc>
                <a:tc>
                  <a:txBody>
                    <a:bodyPr/>
                    <a:lstStyle/>
                    <a:p>
                      <a:r>
                        <a:rPr lang="lt-LT" dirty="0">
                          <a:latin typeface="Times New Roman" panose="02020603050405020304" pitchFamily="18" charset="0"/>
                          <a:cs typeface="Times New Roman" panose="02020603050405020304" pitchFamily="18" charset="0"/>
                        </a:rPr>
                        <a:t>28 420</a:t>
                      </a:r>
                    </a:p>
                  </a:txBody>
                  <a:tcPr/>
                </a:tc>
                <a:tc>
                  <a:txBody>
                    <a:bodyPr/>
                    <a:lstStyle/>
                    <a:p>
                      <a:r>
                        <a:rPr lang="lt-LT" dirty="0">
                          <a:latin typeface="Times New Roman" panose="02020603050405020304" pitchFamily="18" charset="0"/>
                          <a:cs typeface="Times New Roman" panose="02020603050405020304" pitchFamily="18" charset="0"/>
                        </a:rPr>
                        <a:t>79 512</a:t>
                      </a:r>
                    </a:p>
                  </a:txBody>
                  <a:tcPr/>
                </a:tc>
                <a:tc>
                  <a:txBody>
                    <a:bodyPr/>
                    <a:lstStyle/>
                    <a:p>
                      <a:r>
                        <a:rPr lang="lt-LT" dirty="0">
                          <a:latin typeface="Times New Roman" panose="02020603050405020304" pitchFamily="18" charset="0"/>
                          <a:cs typeface="Times New Roman" panose="02020603050405020304" pitchFamily="18" charset="0"/>
                        </a:rPr>
                        <a:t>756 114</a:t>
                      </a:r>
                    </a:p>
                  </a:txBody>
                  <a:tcPr/>
                </a:tc>
                <a:extLst>
                  <a:ext uri="{0D108BD9-81ED-4DB2-BD59-A6C34878D82A}">
                    <a16:rowId xmlns:a16="http://schemas.microsoft.com/office/drawing/2014/main" val="2218415148"/>
                  </a:ext>
                </a:extLst>
              </a:tr>
              <a:tr h="370840">
                <a:tc>
                  <a:txBody>
                    <a:bodyPr/>
                    <a:lstStyle/>
                    <a:p>
                      <a:r>
                        <a:rPr lang="lt-LT" dirty="0">
                          <a:latin typeface="Times New Roman" panose="02020603050405020304" pitchFamily="18" charset="0"/>
                          <a:cs typeface="Times New Roman" panose="02020603050405020304" pitchFamily="18" charset="0"/>
                        </a:rPr>
                        <a:t>Varėnos rajono savivaldybė</a:t>
                      </a:r>
                    </a:p>
                  </a:txBody>
                  <a:tcPr/>
                </a:tc>
                <a:tc>
                  <a:txBody>
                    <a:bodyPr/>
                    <a:lstStyle/>
                    <a:p>
                      <a:r>
                        <a:rPr lang="lt-LT" dirty="0">
                          <a:latin typeface="Times New Roman" panose="02020603050405020304" pitchFamily="18" charset="0"/>
                          <a:cs typeface="Times New Roman" panose="02020603050405020304" pitchFamily="18" charset="0"/>
                        </a:rPr>
                        <a:t>645 635</a:t>
                      </a:r>
                    </a:p>
                  </a:txBody>
                  <a:tcPr/>
                </a:tc>
                <a:tc>
                  <a:txBody>
                    <a:bodyPr/>
                    <a:lstStyle/>
                    <a:p>
                      <a:r>
                        <a:rPr lang="lt-LT" dirty="0">
                          <a:latin typeface="Times New Roman" panose="02020603050405020304" pitchFamily="18" charset="0"/>
                          <a:cs typeface="Times New Roman" panose="02020603050405020304" pitchFamily="18" charset="0"/>
                        </a:rPr>
                        <a:t>113 935</a:t>
                      </a:r>
                    </a:p>
                  </a:txBody>
                  <a:tcPr/>
                </a:tc>
                <a:tc>
                  <a:txBody>
                    <a:bodyPr/>
                    <a:lstStyle/>
                    <a:p>
                      <a:r>
                        <a:rPr lang="lt-LT" dirty="0">
                          <a:latin typeface="Times New Roman" panose="02020603050405020304" pitchFamily="18" charset="0"/>
                          <a:cs typeface="Times New Roman" panose="02020603050405020304" pitchFamily="18" charset="0"/>
                        </a:rPr>
                        <a:t>70 123</a:t>
                      </a:r>
                    </a:p>
                  </a:txBody>
                  <a:tcPr/>
                </a:tc>
                <a:tc>
                  <a:txBody>
                    <a:bodyPr/>
                    <a:lstStyle/>
                    <a:p>
                      <a:r>
                        <a:rPr lang="lt-LT" dirty="0">
                          <a:latin typeface="Times New Roman" panose="02020603050405020304" pitchFamily="18" charset="0"/>
                          <a:cs typeface="Times New Roman" panose="02020603050405020304" pitchFamily="18" charset="0"/>
                        </a:rPr>
                        <a:t>191 214</a:t>
                      </a:r>
                    </a:p>
                  </a:txBody>
                  <a:tcPr/>
                </a:tc>
                <a:tc>
                  <a:txBody>
                    <a:bodyPr/>
                    <a:lstStyle/>
                    <a:p>
                      <a:r>
                        <a:rPr lang="lt-LT" dirty="0">
                          <a:latin typeface="Times New Roman" panose="02020603050405020304" pitchFamily="18" charset="0"/>
                          <a:cs typeface="Times New Roman" panose="02020603050405020304" pitchFamily="18" charset="0"/>
                        </a:rPr>
                        <a:t>1 020 909</a:t>
                      </a:r>
                    </a:p>
                  </a:txBody>
                  <a:tcPr/>
                </a:tc>
                <a:extLst>
                  <a:ext uri="{0D108BD9-81ED-4DB2-BD59-A6C34878D82A}">
                    <a16:rowId xmlns:a16="http://schemas.microsoft.com/office/drawing/2014/main" val="2923025359"/>
                  </a:ext>
                </a:extLst>
              </a:tr>
            </a:tbl>
          </a:graphicData>
        </a:graphic>
      </p:graphicFrame>
    </p:spTree>
    <p:extLst>
      <p:ext uri="{BB962C8B-B14F-4D97-AF65-F5344CB8AC3E}">
        <p14:creationId xmlns:p14="http://schemas.microsoft.com/office/powerpoint/2010/main" val="2252642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008A51-FE85-41E2-AD1E-B8FFAF8352B2}"/>
              </a:ext>
            </a:extLst>
          </p:cNvPr>
          <p:cNvSpPr/>
          <p:nvPr/>
        </p:nvSpPr>
        <p:spPr>
          <a:xfrm>
            <a:off x="3686176" y="6467475"/>
            <a:ext cx="3086099" cy="152400"/>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 name="Rectangle 4">
            <a:extLst>
              <a:ext uri="{FF2B5EF4-FFF2-40B4-BE49-F238E27FC236}">
                <a16:creationId xmlns:a16="http://schemas.microsoft.com/office/drawing/2014/main" id="{12ED7BF4-8F80-4892-990C-5D918F40396E}"/>
              </a:ext>
            </a:extLst>
          </p:cNvPr>
          <p:cNvSpPr/>
          <p:nvPr/>
        </p:nvSpPr>
        <p:spPr>
          <a:xfrm>
            <a:off x="6772275" y="6467475"/>
            <a:ext cx="4029075" cy="152400"/>
          </a:xfrm>
          <a:prstGeom prst="rect">
            <a:avLst/>
          </a:prstGeom>
          <a:solidFill>
            <a:srgbClr val="3984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6" name="Rectangle 5">
            <a:extLst>
              <a:ext uri="{FF2B5EF4-FFF2-40B4-BE49-F238E27FC236}">
                <a16:creationId xmlns:a16="http://schemas.microsoft.com/office/drawing/2014/main" id="{7A099273-702A-4DA0-A442-1930E4B09DB9}"/>
              </a:ext>
            </a:extLst>
          </p:cNvPr>
          <p:cNvSpPr/>
          <p:nvPr/>
        </p:nvSpPr>
        <p:spPr>
          <a:xfrm>
            <a:off x="10801350" y="6467475"/>
            <a:ext cx="1390650" cy="1524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pic>
        <p:nvPicPr>
          <p:cNvPr id="7" name="Picture 6" descr="Text&#10;&#10;Description automatically generated">
            <a:extLst>
              <a:ext uri="{FF2B5EF4-FFF2-40B4-BE49-F238E27FC236}">
                <a16:creationId xmlns:a16="http://schemas.microsoft.com/office/drawing/2014/main" id="{57D9E214-EC02-422C-8BD8-EC2F0ACB434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276226" y="5556024"/>
            <a:ext cx="3272868" cy="1063851"/>
          </a:xfrm>
          <a:prstGeom prst="rect">
            <a:avLst/>
          </a:prstGeom>
          <a:noFill/>
        </p:spPr>
      </p:pic>
      <p:graphicFrame>
        <p:nvGraphicFramePr>
          <p:cNvPr id="2" name="Lentelė 1">
            <a:extLst>
              <a:ext uri="{FF2B5EF4-FFF2-40B4-BE49-F238E27FC236}">
                <a16:creationId xmlns:a16="http://schemas.microsoft.com/office/drawing/2014/main" id="{7FB1D6A6-D9B3-7743-D2CA-6F3B53CE27CE}"/>
              </a:ext>
            </a:extLst>
          </p:cNvPr>
          <p:cNvGraphicFramePr>
            <a:graphicFrameLocks noGrp="1"/>
          </p:cNvGraphicFramePr>
          <p:nvPr>
            <p:extLst>
              <p:ext uri="{D42A27DB-BD31-4B8C-83A1-F6EECF244321}">
                <p14:modId xmlns:p14="http://schemas.microsoft.com/office/powerpoint/2010/main" val="3637585042"/>
              </p:ext>
            </p:extLst>
          </p:nvPr>
        </p:nvGraphicFramePr>
        <p:xfrm>
          <a:off x="787400" y="238125"/>
          <a:ext cx="10960099" cy="5133346"/>
        </p:xfrm>
        <a:graphic>
          <a:graphicData uri="http://schemas.openxmlformats.org/drawingml/2006/table">
            <a:tbl>
              <a:tblPr firstRow="1" bandRow="1">
                <a:tableStyleId>{93296810-A885-4BE3-A3E7-6D5BEEA58F35}</a:tableStyleId>
              </a:tblPr>
              <a:tblGrid>
                <a:gridCol w="2743200">
                  <a:extLst>
                    <a:ext uri="{9D8B030D-6E8A-4147-A177-3AD203B41FA5}">
                      <a16:colId xmlns:a16="http://schemas.microsoft.com/office/drawing/2014/main" val="979766091"/>
                    </a:ext>
                  </a:extLst>
                </a:gridCol>
                <a:gridCol w="8216899">
                  <a:extLst>
                    <a:ext uri="{9D8B030D-6E8A-4147-A177-3AD203B41FA5}">
                      <a16:colId xmlns:a16="http://schemas.microsoft.com/office/drawing/2014/main" val="1726524244"/>
                    </a:ext>
                  </a:extLst>
                </a:gridCol>
              </a:tblGrid>
              <a:tr h="1082675">
                <a:tc gridSpan="2">
                  <a:txBody>
                    <a:bodyPr/>
                    <a:lstStyle/>
                    <a:p>
                      <a:pPr algn="ctr"/>
                      <a:r>
                        <a:rPr lang="lt-LT" sz="1800" b="0" dirty="0">
                          <a:solidFill>
                            <a:schemeClr val="tx1">
                              <a:lumMod val="85000"/>
                              <a:lumOff val="15000"/>
                            </a:schemeClr>
                          </a:solidFill>
                          <a:latin typeface="Times New Roman" panose="02020603050405020304" pitchFamily="18" charset="0"/>
                          <a:cs typeface="Times New Roman" panose="02020603050405020304" pitchFamily="18" charset="0"/>
                        </a:rPr>
                        <a:t>I. Konteinerių aikštelių įrengimas ir (arba) rekonstrukcija (išplėtimas) komunalinėms biologinėms, tekstilės, pavojingosioms atliekoms surinkti ir šių atliekų surinkimo priemonių (įskaitant maisto (virtuvės) atliekoms surinkti skirtus konteinerius, virtuvinius kibirėlius, maistinio aliejus talpas, tekstilės, pavojingųjų atliekų surinkimo konteinerius) įsigijimas.</a:t>
                      </a:r>
                    </a:p>
                  </a:txBody>
                  <a:tcPr>
                    <a:solidFill>
                      <a:schemeClr val="accent6">
                        <a:lumMod val="60000"/>
                        <a:lumOff val="40000"/>
                      </a:schemeClr>
                    </a:solidFill>
                  </a:tcPr>
                </a:tc>
                <a:tc hMerge="1">
                  <a:txBody>
                    <a:bodyPr/>
                    <a:lstStyle/>
                    <a:p>
                      <a:endParaRPr lang="lt-LT" sz="1800" kern="1200" dirty="0">
                        <a:solidFill>
                          <a:srgbClr val="9CC2A0"/>
                        </a:solidFill>
                        <a:latin typeface="+mn-lt"/>
                        <a:ea typeface="+mn-ea"/>
                        <a:cs typeface="+mn-cs"/>
                      </a:endParaRPr>
                    </a:p>
                  </a:txBody>
                  <a:tcPr/>
                </a:tc>
                <a:extLst>
                  <a:ext uri="{0D108BD9-81ED-4DB2-BD59-A6C34878D82A}">
                    <a16:rowId xmlns:a16="http://schemas.microsoft.com/office/drawing/2014/main" val="3189694345"/>
                  </a:ext>
                </a:extLst>
              </a:tr>
              <a:tr h="959627">
                <a:tc>
                  <a:txBody>
                    <a:bodyPr/>
                    <a:lstStyle/>
                    <a:p>
                      <a:r>
                        <a:rPr lang="lt-LT" dirty="0">
                          <a:latin typeface="Times New Roman" panose="02020603050405020304" pitchFamily="18" charset="0"/>
                          <a:cs typeface="Times New Roman" panose="02020603050405020304" pitchFamily="18" charset="0"/>
                        </a:rPr>
                        <a:t>Alytaus miesto savivaldybė</a:t>
                      </a:r>
                    </a:p>
                  </a:txBody>
                  <a:tcPr/>
                </a:tc>
                <a:tc>
                  <a:txBody>
                    <a:bodyPr/>
                    <a:lstStyle/>
                    <a:p>
                      <a:r>
                        <a:rPr lang="lt-LT" dirty="0">
                          <a:latin typeface="Times New Roman" panose="02020603050405020304" pitchFamily="18" charset="0"/>
                          <a:cs typeface="Times New Roman" panose="02020603050405020304" pitchFamily="18" charset="0"/>
                        </a:rPr>
                        <a:t>6 konteinerinių aikštelių įrengimas, 4 aikštelių praplėtimas trūkstamais pakuočių konteineriais, 12  aikštelių (prie kapinių) praplėtimas įrengiant papildomus žaliųjų atliekų surinkimo konteinerius, 20 vnt. tekstilės atliekų konteinerių.</a:t>
                      </a:r>
                    </a:p>
                  </a:txBody>
                  <a:tcPr/>
                </a:tc>
                <a:extLst>
                  <a:ext uri="{0D108BD9-81ED-4DB2-BD59-A6C34878D82A}">
                    <a16:rowId xmlns:a16="http://schemas.microsoft.com/office/drawing/2014/main" val="4054848429"/>
                  </a:ext>
                </a:extLst>
              </a:tr>
              <a:tr h="671739">
                <a:tc>
                  <a:txBody>
                    <a:bodyPr/>
                    <a:lstStyle/>
                    <a:p>
                      <a:r>
                        <a:rPr lang="lt-LT" dirty="0">
                          <a:latin typeface="Times New Roman" panose="02020603050405020304" pitchFamily="18" charset="0"/>
                          <a:cs typeface="Times New Roman" panose="02020603050405020304" pitchFamily="18" charset="0"/>
                        </a:rPr>
                        <a:t>Alytaus rajono savivaldybė</a:t>
                      </a:r>
                    </a:p>
                  </a:txBody>
                  <a:tcPr/>
                </a:tc>
                <a:tc>
                  <a:txBody>
                    <a:bodyPr/>
                    <a:lstStyle/>
                    <a:p>
                      <a:r>
                        <a:rPr lang="lt-LT" dirty="0">
                          <a:solidFill>
                            <a:schemeClr val="tx1"/>
                          </a:solidFill>
                          <a:latin typeface="Times New Roman" panose="02020603050405020304" pitchFamily="18" charset="0"/>
                          <a:cs typeface="Times New Roman" panose="02020603050405020304" pitchFamily="18" charset="0"/>
                        </a:rPr>
                        <a:t>19 konteinerinių aikštelių įrengimas, 14 aikštelių išplėtimas įrengiant maisto atliekų surinkimo konteinerius, 26 vnt. tekstilės atliekų surinkimo konteinerių.</a:t>
                      </a:r>
                    </a:p>
                  </a:txBody>
                  <a:tcPr/>
                </a:tc>
                <a:extLst>
                  <a:ext uri="{0D108BD9-81ED-4DB2-BD59-A6C34878D82A}">
                    <a16:rowId xmlns:a16="http://schemas.microsoft.com/office/drawing/2014/main" val="2555342784"/>
                  </a:ext>
                </a:extLst>
              </a:tr>
              <a:tr h="671739">
                <a:tc>
                  <a:txBody>
                    <a:bodyPr/>
                    <a:lstStyle/>
                    <a:p>
                      <a:r>
                        <a:rPr lang="lt-LT" dirty="0">
                          <a:latin typeface="Times New Roman" panose="02020603050405020304" pitchFamily="18" charset="0"/>
                          <a:cs typeface="Times New Roman" panose="02020603050405020304" pitchFamily="18" charset="0"/>
                        </a:rPr>
                        <a:t>Druskininkų savivaldybė</a:t>
                      </a:r>
                    </a:p>
                  </a:txBody>
                  <a:tcPr/>
                </a:tc>
                <a:tc>
                  <a:txBody>
                    <a:bodyPr/>
                    <a:lstStyle/>
                    <a:p>
                      <a:r>
                        <a:rPr lang="lt-LT" dirty="0">
                          <a:solidFill>
                            <a:schemeClr val="tx1"/>
                          </a:solidFill>
                          <a:latin typeface="Times New Roman" panose="02020603050405020304" pitchFamily="18" charset="0"/>
                          <a:cs typeface="Times New Roman" panose="02020603050405020304" pitchFamily="18" charset="0"/>
                        </a:rPr>
                        <a:t>19 konteinerinių aikštelių įrengimas, 4 aikštelių išplėtimas trūkstamais konteineriais, 7 vnt. tekstilės atliekų surinkimo konteinerių.</a:t>
                      </a:r>
                      <a:endParaRPr lang="lt-L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78104267"/>
                  </a:ext>
                </a:extLst>
              </a:tr>
              <a:tr h="1001441">
                <a:tc>
                  <a:txBody>
                    <a:bodyPr/>
                    <a:lstStyle/>
                    <a:p>
                      <a:r>
                        <a:rPr lang="lt-LT" dirty="0">
                          <a:latin typeface="Times New Roman" panose="02020603050405020304" pitchFamily="18" charset="0"/>
                          <a:cs typeface="Times New Roman" panose="02020603050405020304" pitchFamily="18" charset="0"/>
                        </a:rPr>
                        <a:t>Lazdijų rajono savivaldybė</a:t>
                      </a:r>
                    </a:p>
                  </a:txBody>
                  <a:tcPr/>
                </a:tc>
                <a:tc>
                  <a:txBody>
                    <a:bodyPr/>
                    <a:lstStyle/>
                    <a:p>
                      <a:r>
                        <a:rPr lang="lt-LT" dirty="0">
                          <a:solidFill>
                            <a:schemeClr val="tx1"/>
                          </a:solidFill>
                          <a:latin typeface="Times New Roman" panose="02020603050405020304" pitchFamily="18" charset="0"/>
                          <a:cs typeface="Times New Roman" panose="02020603050405020304" pitchFamily="18" charset="0"/>
                        </a:rPr>
                        <a:t>10 konteinerinių aikštelių įrengimas, 7 aikštelių išplėtimas įrengiant maisto atliekų surinkimo konteinerius, 3 aikštelių išplėtimas įrengiant žaliųjų atliekų konteinerius, 9 vnt. žaliųjų atliekų konteinerių, 10 vnt. tekstilės atliekų konteinerių.</a:t>
                      </a:r>
                      <a:endParaRPr lang="lt-L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70362739"/>
                  </a:ext>
                </a:extLst>
              </a:tr>
              <a:tr h="389182">
                <a:tc>
                  <a:txBody>
                    <a:bodyPr/>
                    <a:lstStyle/>
                    <a:p>
                      <a:r>
                        <a:rPr lang="lt-LT" dirty="0">
                          <a:latin typeface="Times New Roman" panose="02020603050405020304" pitchFamily="18" charset="0"/>
                          <a:cs typeface="Times New Roman" panose="02020603050405020304" pitchFamily="18" charset="0"/>
                        </a:rPr>
                        <a:t>Varėnos rajono savivaldybė</a:t>
                      </a:r>
                    </a:p>
                  </a:txBody>
                  <a:tcPr/>
                </a:tc>
                <a:tc>
                  <a:txBody>
                    <a:bodyPr/>
                    <a:lstStyle/>
                    <a:p>
                      <a:r>
                        <a:rPr lang="lt-LT" dirty="0">
                          <a:latin typeface="Times New Roman" panose="02020603050405020304" pitchFamily="18" charset="0"/>
                          <a:cs typeface="Times New Roman" panose="02020603050405020304" pitchFamily="18" charset="0"/>
                        </a:rPr>
                        <a:t>24 konteinerinių aikštelių įrengimas, </a:t>
                      </a:r>
                      <a:r>
                        <a:rPr lang="lt-LT" dirty="0">
                          <a:solidFill>
                            <a:schemeClr val="tx1"/>
                          </a:solidFill>
                          <a:latin typeface="Times New Roman" panose="02020603050405020304" pitchFamily="18" charset="0"/>
                          <a:cs typeface="Times New Roman" panose="02020603050405020304" pitchFamily="18" charset="0"/>
                        </a:rPr>
                        <a:t>14 aikštelių išplėtimas įrengiant maisto atliekų surinkimo konteinerius, 6 vnt. tekstilės atliekų konteinerių.</a:t>
                      </a:r>
                      <a:endParaRPr lang="lt-LT"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63613579"/>
                  </a:ext>
                </a:extLst>
              </a:tr>
            </a:tbl>
          </a:graphicData>
        </a:graphic>
      </p:graphicFrame>
    </p:spTree>
    <p:extLst>
      <p:ext uri="{BB962C8B-B14F-4D97-AF65-F5344CB8AC3E}">
        <p14:creationId xmlns:p14="http://schemas.microsoft.com/office/powerpoint/2010/main" val="2329586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008A51-FE85-41E2-AD1E-B8FFAF8352B2}"/>
              </a:ext>
            </a:extLst>
          </p:cNvPr>
          <p:cNvSpPr/>
          <p:nvPr/>
        </p:nvSpPr>
        <p:spPr>
          <a:xfrm>
            <a:off x="3686176" y="6467475"/>
            <a:ext cx="3086099" cy="152400"/>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 name="Rectangle 4">
            <a:extLst>
              <a:ext uri="{FF2B5EF4-FFF2-40B4-BE49-F238E27FC236}">
                <a16:creationId xmlns:a16="http://schemas.microsoft.com/office/drawing/2014/main" id="{12ED7BF4-8F80-4892-990C-5D918F40396E}"/>
              </a:ext>
            </a:extLst>
          </p:cNvPr>
          <p:cNvSpPr/>
          <p:nvPr/>
        </p:nvSpPr>
        <p:spPr>
          <a:xfrm>
            <a:off x="6772275" y="6467475"/>
            <a:ext cx="4029075" cy="152400"/>
          </a:xfrm>
          <a:prstGeom prst="rect">
            <a:avLst/>
          </a:prstGeom>
          <a:solidFill>
            <a:srgbClr val="3984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6" name="Rectangle 5">
            <a:extLst>
              <a:ext uri="{FF2B5EF4-FFF2-40B4-BE49-F238E27FC236}">
                <a16:creationId xmlns:a16="http://schemas.microsoft.com/office/drawing/2014/main" id="{7A099273-702A-4DA0-A442-1930E4B09DB9}"/>
              </a:ext>
            </a:extLst>
          </p:cNvPr>
          <p:cNvSpPr/>
          <p:nvPr/>
        </p:nvSpPr>
        <p:spPr>
          <a:xfrm>
            <a:off x="10801350" y="6467475"/>
            <a:ext cx="1390650" cy="1524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pic>
        <p:nvPicPr>
          <p:cNvPr id="7" name="Picture 6" descr="Text&#10;&#10;Description automatically generated">
            <a:extLst>
              <a:ext uri="{FF2B5EF4-FFF2-40B4-BE49-F238E27FC236}">
                <a16:creationId xmlns:a16="http://schemas.microsoft.com/office/drawing/2014/main" id="{57D9E214-EC02-422C-8BD8-EC2F0ACB434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276226" y="5556024"/>
            <a:ext cx="3272868" cy="1063851"/>
          </a:xfrm>
          <a:prstGeom prst="rect">
            <a:avLst/>
          </a:prstGeom>
          <a:noFill/>
        </p:spPr>
      </p:pic>
      <p:graphicFrame>
        <p:nvGraphicFramePr>
          <p:cNvPr id="2" name="Lentelė 1">
            <a:extLst>
              <a:ext uri="{FF2B5EF4-FFF2-40B4-BE49-F238E27FC236}">
                <a16:creationId xmlns:a16="http://schemas.microsoft.com/office/drawing/2014/main" id="{264FBF99-6157-78AC-017E-0E82147B9BBC}"/>
              </a:ext>
            </a:extLst>
          </p:cNvPr>
          <p:cNvGraphicFramePr>
            <a:graphicFrameLocks noGrp="1"/>
          </p:cNvGraphicFramePr>
          <p:nvPr>
            <p:extLst>
              <p:ext uri="{D42A27DB-BD31-4B8C-83A1-F6EECF244321}">
                <p14:modId xmlns:p14="http://schemas.microsoft.com/office/powerpoint/2010/main" val="3444444145"/>
              </p:ext>
            </p:extLst>
          </p:nvPr>
        </p:nvGraphicFramePr>
        <p:xfrm>
          <a:off x="787400" y="835025"/>
          <a:ext cx="10960099" cy="3599207"/>
        </p:xfrm>
        <a:graphic>
          <a:graphicData uri="http://schemas.openxmlformats.org/drawingml/2006/table">
            <a:tbl>
              <a:tblPr firstRow="1" bandRow="1">
                <a:tableStyleId>{93296810-A885-4BE3-A3E7-6D5BEEA58F35}</a:tableStyleId>
              </a:tblPr>
              <a:tblGrid>
                <a:gridCol w="2743200">
                  <a:extLst>
                    <a:ext uri="{9D8B030D-6E8A-4147-A177-3AD203B41FA5}">
                      <a16:colId xmlns:a16="http://schemas.microsoft.com/office/drawing/2014/main" val="979766091"/>
                    </a:ext>
                  </a:extLst>
                </a:gridCol>
                <a:gridCol w="8216899">
                  <a:extLst>
                    <a:ext uri="{9D8B030D-6E8A-4147-A177-3AD203B41FA5}">
                      <a16:colId xmlns:a16="http://schemas.microsoft.com/office/drawing/2014/main" val="1726524244"/>
                    </a:ext>
                  </a:extLst>
                </a:gridCol>
              </a:tblGrid>
              <a:tr h="1082675">
                <a:tc gridSpan="2">
                  <a:txBody>
                    <a:bodyPr/>
                    <a:lstStyle/>
                    <a:p>
                      <a:pPr algn="ctr"/>
                      <a:r>
                        <a:rPr lang="lt-LT" sz="1800" b="0" dirty="0">
                          <a:solidFill>
                            <a:schemeClr val="tx1">
                              <a:lumMod val="85000"/>
                              <a:lumOff val="15000"/>
                            </a:schemeClr>
                          </a:solidFill>
                          <a:latin typeface="Times New Roman" panose="02020603050405020304" pitchFamily="18" charset="0"/>
                          <a:cs typeface="Times New Roman" panose="02020603050405020304" pitchFamily="18" charset="0"/>
                        </a:rPr>
                        <a:t>II. Komunalinių biologinių, tekstilės, pavojingųjų atliekų surinkimo priemonių (įskaitant maisto (virtuvės) atliekoms surinkti skirtus konteinerius, virtuvinius kibirėlius, maistinio aliejaus talpas, tekstilės atliekų surinkimo konteinerius, pavojingųjų atliekų surinkimo konteinerius ir dėžes-kibirėlius) įsigijimas individualioms valdoms. </a:t>
                      </a:r>
                    </a:p>
                  </a:txBody>
                  <a:tcPr>
                    <a:solidFill>
                      <a:schemeClr val="accent6">
                        <a:lumMod val="60000"/>
                        <a:lumOff val="40000"/>
                      </a:schemeClr>
                    </a:solidFill>
                  </a:tcPr>
                </a:tc>
                <a:tc hMerge="1">
                  <a:txBody>
                    <a:bodyPr/>
                    <a:lstStyle/>
                    <a:p>
                      <a:endParaRPr lang="lt-LT" sz="1800" kern="1200" dirty="0">
                        <a:solidFill>
                          <a:srgbClr val="9CC2A0"/>
                        </a:solidFill>
                        <a:latin typeface="+mn-lt"/>
                        <a:ea typeface="+mn-ea"/>
                        <a:cs typeface="+mn-cs"/>
                      </a:endParaRPr>
                    </a:p>
                  </a:txBody>
                  <a:tcPr/>
                </a:tc>
                <a:extLst>
                  <a:ext uri="{0D108BD9-81ED-4DB2-BD59-A6C34878D82A}">
                    <a16:rowId xmlns:a16="http://schemas.microsoft.com/office/drawing/2014/main" val="3189694345"/>
                  </a:ext>
                </a:extLst>
              </a:tr>
              <a:tr h="520700">
                <a:tc>
                  <a:txBody>
                    <a:bodyPr/>
                    <a:lstStyle/>
                    <a:p>
                      <a:r>
                        <a:rPr lang="lt-LT" dirty="0">
                          <a:latin typeface="Times New Roman" panose="02020603050405020304" pitchFamily="18" charset="0"/>
                          <a:cs typeface="Times New Roman" panose="02020603050405020304" pitchFamily="18" charset="0"/>
                        </a:rPr>
                        <a:t>Alytaus miesto savivaldybė</a:t>
                      </a:r>
                    </a:p>
                  </a:txBody>
                  <a:tcPr/>
                </a:tc>
                <a:tc>
                  <a:txBody>
                    <a:bodyPr/>
                    <a:lstStyle/>
                    <a:p>
                      <a:r>
                        <a:rPr lang="lt-LT"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4054848429"/>
                  </a:ext>
                </a:extLst>
              </a:tr>
              <a:tr h="539692">
                <a:tc>
                  <a:txBody>
                    <a:bodyPr/>
                    <a:lstStyle/>
                    <a:p>
                      <a:r>
                        <a:rPr lang="lt-LT" dirty="0">
                          <a:latin typeface="Times New Roman" panose="02020603050405020304" pitchFamily="18" charset="0"/>
                          <a:cs typeface="Times New Roman" panose="02020603050405020304" pitchFamily="18" charset="0"/>
                        </a:rPr>
                        <a:t>Alytaus rajono savivaldybė</a:t>
                      </a:r>
                    </a:p>
                  </a:txBody>
                  <a:tcPr/>
                </a:tc>
                <a:tc>
                  <a:txBody>
                    <a:bodyPr/>
                    <a:lstStyle/>
                    <a:p>
                      <a:r>
                        <a:rPr lang="lt-LT" dirty="0">
                          <a:solidFill>
                            <a:schemeClr val="tx1"/>
                          </a:solidFill>
                          <a:latin typeface="Times New Roman" panose="02020603050405020304" pitchFamily="18" charset="0"/>
                          <a:cs typeface="Times New Roman" panose="02020603050405020304" pitchFamily="18" charset="0"/>
                        </a:rPr>
                        <a:t>2252 vnt. individualių maisto atliekų surinkimo konteinerių.</a:t>
                      </a:r>
                    </a:p>
                  </a:txBody>
                  <a:tcPr/>
                </a:tc>
                <a:extLst>
                  <a:ext uri="{0D108BD9-81ED-4DB2-BD59-A6C34878D82A}">
                    <a16:rowId xmlns:a16="http://schemas.microsoft.com/office/drawing/2014/main" val="2555342784"/>
                  </a:ext>
                </a:extLst>
              </a:tr>
              <a:tr h="570451">
                <a:tc>
                  <a:txBody>
                    <a:bodyPr/>
                    <a:lstStyle/>
                    <a:p>
                      <a:r>
                        <a:rPr lang="lt-LT" dirty="0">
                          <a:latin typeface="Times New Roman" panose="02020603050405020304" pitchFamily="18" charset="0"/>
                          <a:cs typeface="Times New Roman" panose="02020603050405020304" pitchFamily="18" charset="0"/>
                        </a:rPr>
                        <a:t>Druskininkų savivaldybė</a:t>
                      </a:r>
                    </a:p>
                  </a:txBody>
                  <a:tcPr/>
                </a:tc>
                <a:tc>
                  <a:txBody>
                    <a:bodyPr/>
                    <a:lstStyle/>
                    <a:p>
                      <a:r>
                        <a:rPr lang="lt-LT" dirty="0">
                          <a:solidFill>
                            <a:schemeClr val="tx1"/>
                          </a:solidFill>
                          <a:latin typeface="Times New Roman" panose="02020603050405020304" pitchFamily="18" charset="0"/>
                          <a:cs typeface="Times New Roman" panose="02020603050405020304" pitchFamily="18" charset="0"/>
                        </a:rPr>
                        <a:t>60 vnt. individualių maisto atliekų surinkimo konteinerių.</a:t>
                      </a:r>
                    </a:p>
                  </a:txBody>
                  <a:tcPr/>
                </a:tc>
                <a:extLst>
                  <a:ext uri="{0D108BD9-81ED-4DB2-BD59-A6C34878D82A}">
                    <a16:rowId xmlns:a16="http://schemas.microsoft.com/office/drawing/2014/main" val="1978104267"/>
                  </a:ext>
                </a:extLst>
              </a:tr>
              <a:tr h="496507">
                <a:tc>
                  <a:txBody>
                    <a:bodyPr/>
                    <a:lstStyle/>
                    <a:p>
                      <a:r>
                        <a:rPr lang="lt-LT" dirty="0">
                          <a:latin typeface="Times New Roman" panose="02020603050405020304" pitchFamily="18" charset="0"/>
                          <a:cs typeface="Times New Roman" panose="02020603050405020304" pitchFamily="18" charset="0"/>
                        </a:rPr>
                        <a:t>Lazdijų rajono savivaldybė</a:t>
                      </a:r>
                    </a:p>
                  </a:txBody>
                  <a:tcPr/>
                </a:tc>
                <a:tc>
                  <a:txBody>
                    <a:bodyPr/>
                    <a:lstStyle/>
                    <a:p>
                      <a:r>
                        <a:rPr lang="lt-LT" dirty="0">
                          <a:solidFill>
                            <a:schemeClr val="tx1"/>
                          </a:solidFill>
                          <a:latin typeface="Times New Roman" panose="02020603050405020304" pitchFamily="18" charset="0"/>
                          <a:cs typeface="Times New Roman" panose="02020603050405020304" pitchFamily="18" charset="0"/>
                        </a:rPr>
                        <a:t>305 vnt. individualių maisto atliekų surinkimo konteinerių.</a:t>
                      </a:r>
                    </a:p>
                  </a:txBody>
                  <a:tcPr/>
                </a:tc>
                <a:extLst>
                  <a:ext uri="{0D108BD9-81ED-4DB2-BD59-A6C34878D82A}">
                    <a16:rowId xmlns:a16="http://schemas.microsoft.com/office/drawing/2014/main" val="1670362739"/>
                  </a:ext>
                </a:extLst>
              </a:tr>
              <a:tr h="389182">
                <a:tc>
                  <a:txBody>
                    <a:bodyPr/>
                    <a:lstStyle/>
                    <a:p>
                      <a:r>
                        <a:rPr lang="lt-LT" dirty="0">
                          <a:latin typeface="Times New Roman" panose="02020603050405020304" pitchFamily="18" charset="0"/>
                          <a:cs typeface="Times New Roman" panose="02020603050405020304" pitchFamily="18" charset="0"/>
                        </a:rPr>
                        <a:t>Varėnos rajono savivaldybė</a:t>
                      </a:r>
                    </a:p>
                  </a:txBody>
                  <a:tcPr/>
                </a:tc>
                <a:tc>
                  <a:txBody>
                    <a:bodyPr/>
                    <a:lstStyle/>
                    <a:p>
                      <a:r>
                        <a:rPr lang="lt-LT" dirty="0">
                          <a:latin typeface="Times New Roman" panose="02020603050405020304" pitchFamily="18" charset="0"/>
                          <a:cs typeface="Times New Roman" panose="02020603050405020304" pitchFamily="18" charset="0"/>
                        </a:rPr>
                        <a:t>1427 vnt. individualių maisto atliekų surinkimo konteinerių.</a:t>
                      </a:r>
                    </a:p>
                  </a:txBody>
                  <a:tcPr/>
                </a:tc>
                <a:extLst>
                  <a:ext uri="{0D108BD9-81ED-4DB2-BD59-A6C34878D82A}">
                    <a16:rowId xmlns:a16="http://schemas.microsoft.com/office/drawing/2014/main" val="1963613579"/>
                  </a:ext>
                </a:extLst>
              </a:tr>
            </a:tbl>
          </a:graphicData>
        </a:graphic>
      </p:graphicFrame>
    </p:spTree>
    <p:extLst>
      <p:ext uri="{BB962C8B-B14F-4D97-AF65-F5344CB8AC3E}">
        <p14:creationId xmlns:p14="http://schemas.microsoft.com/office/powerpoint/2010/main" val="1955311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008A51-FE85-41E2-AD1E-B8FFAF8352B2}"/>
              </a:ext>
            </a:extLst>
          </p:cNvPr>
          <p:cNvSpPr/>
          <p:nvPr/>
        </p:nvSpPr>
        <p:spPr>
          <a:xfrm>
            <a:off x="3686176" y="6467475"/>
            <a:ext cx="3086099" cy="152400"/>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 name="Rectangle 4">
            <a:extLst>
              <a:ext uri="{FF2B5EF4-FFF2-40B4-BE49-F238E27FC236}">
                <a16:creationId xmlns:a16="http://schemas.microsoft.com/office/drawing/2014/main" id="{12ED7BF4-8F80-4892-990C-5D918F40396E}"/>
              </a:ext>
            </a:extLst>
          </p:cNvPr>
          <p:cNvSpPr/>
          <p:nvPr/>
        </p:nvSpPr>
        <p:spPr>
          <a:xfrm>
            <a:off x="6772275" y="6467475"/>
            <a:ext cx="4029075" cy="152400"/>
          </a:xfrm>
          <a:prstGeom prst="rect">
            <a:avLst/>
          </a:prstGeom>
          <a:solidFill>
            <a:srgbClr val="3984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6" name="Rectangle 5">
            <a:extLst>
              <a:ext uri="{FF2B5EF4-FFF2-40B4-BE49-F238E27FC236}">
                <a16:creationId xmlns:a16="http://schemas.microsoft.com/office/drawing/2014/main" id="{7A099273-702A-4DA0-A442-1930E4B09DB9}"/>
              </a:ext>
            </a:extLst>
          </p:cNvPr>
          <p:cNvSpPr/>
          <p:nvPr/>
        </p:nvSpPr>
        <p:spPr>
          <a:xfrm>
            <a:off x="10801350" y="6467475"/>
            <a:ext cx="1390650" cy="1524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pic>
        <p:nvPicPr>
          <p:cNvPr id="7" name="Picture 6" descr="Text&#10;&#10;Description automatically generated">
            <a:extLst>
              <a:ext uri="{FF2B5EF4-FFF2-40B4-BE49-F238E27FC236}">
                <a16:creationId xmlns:a16="http://schemas.microsoft.com/office/drawing/2014/main" id="{57D9E214-EC02-422C-8BD8-EC2F0ACB434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276226" y="5556024"/>
            <a:ext cx="3272868" cy="1063851"/>
          </a:xfrm>
          <a:prstGeom prst="rect">
            <a:avLst/>
          </a:prstGeom>
          <a:noFill/>
        </p:spPr>
      </p:pic>
      <p:graphicFrame>
        <p:nvGraphicFramePr>
          <p:cNvPr id="2" name="Lentelė 1">
            <a:extLst>
              <a:ext uri="{FF2B5EF4-FFF2-40B4-BE49-F238E27FC236}">
                <a16:creationId xmlns:a16="http://schemas.microsoft.com/office/drawing/2014/main" id="{17F74C3F-D6B8-13D0-3B2E-B742031B6593}"/>
              </a:ext>
            </a:extLst>
          </p:cNvPr>
          <p:cNvGraphicFramePr>
            <a:graphicFrameLocks noGrp="1"/>
          </p:cNvGraphicFramePr>
          <p:nvPr>
            <p:extLst>
              <p:ext uri="{D42A27DB-BD31-4B8C-83A1-F6EECF244321}">
                <p14:modId xmlns:p14="http://schemas.microsoft.com/office/powerpoint/2010/main" val="1762138589"/>
              </p:ext>
            </p:extLst>
          </p:nvPr>
        </p:nvGraphicFramePr>
        <p:xfrm>
          <a:off x="745455" y="1019583"/>
          <a:ext cx="10960099" cy="3193151"/>
        </p:xfrm>
        <a:graphic>
          <a:graphicData uri="http://schemas.openxmlformats.org/drawingml/2006/table">
            <a:tbl>
              <a:tblPr firstRow="1" bandRow="1">
                <a:tableStyleId>{93296810-A885-4BE3-A3E7-6D5BEEA58F35}</a:tableStyleId>
              </a:tblPr>
              <a:tblGrid>
                <a:gridCol w="2743200">
                  <a:extLst>
                    <a:ext uri="{9D8B030D-6E8A-4147-A177-3AD203B41FA5}">
                      <a16:colId xmlns:a16="http://schemas.microsoft.com/office/drawing/2014/main" val="979766091"/>
                    </a:ext>
                  </a:extLst>
                </a:gridCol>
                <a:gridCol w="8216899">
                  <a:extLst>
                    <a:ext uri="{9D8B030D-6E8A-4147-A177-3AD203B41FA5}">
                      <a16:colId xmlns:a16="http://schemas.microsoft.com/office/drawing/2014/main" val="1726524244"/>
                    </a:ext>
                  </a:extLst>
                </a:gridCol>
              </a:tblGrid>
              <a:tr h="828675">
                <a:tc gridSpan="2">
                  <a:txBody>
                    <a:bodyPr/>
                    <a:lstStyle/>
                    <a:p>
                      <a:pPr algn="ctr"/>
                      <a:r>
                        <a:rPr lang="lt-LT" sz="1800" b="0" dirty="0">
                          <a:solidFill>
                            <a:schemeClr val="tx1">
                              <a:lumMod val="85000"/>
                              <a:lumOff val="15000"/>
                            </a:schemeClr>
                          </a:solidFill>
                          <a:latin typeface="Times New Roman" panose="02020603050405020304" pitchFamily="18" charset="0"/>
                          <a:cs typeface="Times New Roman" panose="02020603050405020304" pitchFamily="18" charset="0"/>
                        </a:rPr>
                        <a:t>III. Didelių gabaritų atliekų surinkimo aikštelių įrengimas, atliekoms priimti ir laikinai laikyti skirtų įrenginių, įrangos, atliekų surinkimo konteinerių įsigijimas. </a:t>
                      </a:r>
                    </a:p>
                  </a:txBody>
                  <a:tcPr>
                    <a:solidFill>
                      <a:schemeClr val="accent6">
                        <a:lumMod val="60000"/>
                        <a:lumOff val="40000"/>
                      </a:schemeClr>
                    </a:solidFill>
                  </a:tcPr>
                </a:tc>
                <a:tc hMerge="1">
                  <a:txBody>
                    <a:bodyPr/>
                    <a:lstStyle/>
                    <a:p>
                      <a:endParaRPr lang="lt-LT" sz="1800" kern="1200" dirty="0">
                        <a:solidFill>
                          <a:srgbClr val="9CC2A0"/>
                        </a:solidFill>
                        <a:latin typeface="+mn-lt"/>
                        <a:ea typeface="+mn-ea"/>
                        <a:cs typeface="+mn-cs"/>
                      </a:endParaRPr>
                    </a:p>
                  </a:txBody>
                  <a:tcPr/>
                </a:tc>
                <a:extLst>
                  <a:ext uri="{0D108BD9-81ED-4DB2-BD59-A6C34878D82A}">
                    <a16:rowId xmlns:a16="http://schemas.microsoft.com/office/drawing/2014/main" val="3189694345"/>
                  </a:ext>
                </a:extLst>
              </a:tr>
              <a:tr h="542604">
                <a:tc>
                  <a:txBody>
                    <a:bodyPr/>
                    <a:lstStyle/>
                    <a:p>
                      <a:r>
                        <a:rPr lang="lt-LT" dirty="0">
                          <a:latin typeface="Times New Roman" panose="02020603050405020304" pitchFamily="18" charset="0"/>
                          <a:cs typeface="Times New Roman" panose="02020603050405020304" pitchFamily="18" charset="0"/>
                        </a:rPr>
                        <a:t>Alytaus miesto savivaldybė</a:t>
                      </a:r>
                    </a:p>
                  </a:txBody>
                  <a:tcPr/>
                </a:tc>
                <a:tc>
                  <a:txBody>
                    <a:bodyPr/>
                    <a:lstStyle/>
                    <a:p>
                      <a:r>
                        <a:rPr lang="lt-LT"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4054848429"/>
                  </a:ext>
                </a:extLst>
              </a:tr>
              <a:tr h="486678">
                <a:tc>
                  <a:txBody>
                    <a:bodyPr/>
                    <a:lstStyle/>
                    <a:p>
                      <a:r>
                        <a:rPr lang="lt-LT" dirty="0">
                          <a:latin typeface="Times New Roman" panose="02020603050405020304" pitchFamily="18" charset="0"/>
                          <a:cs typeface="Times New Roman" panose="02020603050405020304" pitchFamily="18" charset="0"/>
                        </a:rPr>
                        <a:t>Alytaus rajono savivaldybė</a:t>
                      </a:r>
                    </a:p>
                  </a:txBody>
                  <a:tcPr/>
                </a:tc>
                <a:tc>
                  <a:txBody>
                    <a:bodyPr/>
                    <a:lstStyle/>
                    <a:p>
                      <a:r>
                        <a:rPr lang="lt-LT" dirty="0">
                          <a:solidFill>
                            <a:schemeClr val="tx1"/>
                          </a:solidFill>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2555342784"/>
                  </a:ext>
                </a:extLst>
              </a:tr>
              <a:tr h="444616">
                <a:tc>
                  <a:txBody>
                    <a:bodyPr/>
                    <a:lstStyle/>
                    <a:p>
                      <a:r>
                        <a:rPr lang="lt-LT" dirty="0">
                          <a:latin typeface="Times New Roman" panose="02020603050405020304" pitchFamily="18" charset="0"/>
                          <a:cs typeface="Times New Roman" panose="02020603050405020304" pitchFamily="18" charset="0"/>
                        </a:rPr>
                        <a:t>Druskininkų savivaldybė</a:t>
                      </a:r>
                    </a:p>
                  </a:txBody>
                  <a:tcPr/>
                </a:tc>
                <a:tc>
                  <a:txBody>
                    <a:bodyPr/>
                    <a:lstStyle/>
                    <a:p>
                      <a:r>
                        <a:rPr lang="lt-LT" dirty="0">
                          <a:solidFill>
                            <a:schemeClr val="tx1"/>
                          </a:solidFill>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1978104267"/>
                  </a:ext>
                </a:extLst>
              </a:tr>
              <a:tr h="501396">
                <a:tc>
                  <a:txBody>
                    <a:bodyPr/>
                    <a:lstStyle/>
                    <a:p>
                      <a:r>
                        <a:rPr lang="lt-LT" dirty="0">
                          <a:latin typeface="Times New Roman" panose="02020603050405020304" pitchFamily="18" charset="0"/>
                          <a:cs typeface="Times New Roman" panose="02020603050405020304" pitchFamily="18" charset="0"/>
                        </a:rPr>
                        <a:t>Lazdijų rajono savivaldybė</a:t>
                      </a:r>
                    </a:p>
                  </a:txBody>
                  <a:tcPr/>
                </a:tc>
                <a:tc>
                  <a:txBody>
                    <a:bodyPr/>
                    <a:lstStyle/>
                    <a:p>
                      <a:r>
                        <a:rPr lang="lt-LT" dirty="0">
                          <a:solidFill>
                            <a:schemeClr val="tx1"/>
                          </a:solidFill>
                          <a:latin typeface="Times New Roman" panose="02020603050405020304" pitchFamily="18" charset="0"/>
                          <a:cs typeface="Times New Roman" panose="02020603050405020304" pitchFamily="18" charset="0"/>
                        </a:rPr>
                        <a:t>Didelių gabaritų ir kitų atliekų surinkimo aikštelė Krosnoje.</a:t>
                      </a:r>
                    </a:p>
                  </a:txBody>
                  <a:tcPr/>
                </a:tc>
                <a:extLst>
                  <a:ext uri="{0D108BD9-81ED-4DB2-BD59-A6C34878D82A}">
                    <a16:rowId xmlns:a16="http://schemas.microsoft.com/office/drawing/2014/main" val="1670362739"/>
                  </a:ext>
                </a:extLst>
              </a:tr>
              <a:tr h="389182">
                <a:tc>
                  <a:txBody>
                    <a:bodyPr/>
                    <a:lstStyle/>
                    <a:p>
                      <a:r>
                        <a:rPr lang="lt-LT" dirty="0">
                          <a:latin typeface="Times New Roman" panose="02020603050405020304" pitchFamily="18" charset="0"/>
                          <a:cs typeface="Times New Roman" panose="02020603050405020304" pitchFamily="18" charset="0"/>
                        </a:rPr>
                        <a:t>Varėnos rajono savivaldybė</a:t>
                      </a:r>
                    </a:p>
                  </a:txBody>
                  <a:tcPr/>
                </a:tc>
                <a:tc>
                  <a:txBody>
                    <a:bodyPr/>
                    <a:lstStyle/>
                    <a:p>
                      <a:r>
                        <a:rPr lang="lt-LT" dirty="0">
                          <a:latin typeface="Times New Roman" panose="02020603050405020304" pitchFamily="18" charset="0"/>
                          <a:cs typeface="Times New Roman" panose="02020603050405020304" pitchFamily="18" charset="0"/>
                        </a:rPr>
                        <a:t>Didelių gabaritų ir kitų atliekų surinkimo aikštelė Marcinkonyse.</a:t>
                      </a:r>
                    </a:p>
                  </a:txBody>
                  <a:tcPr/>
                </a:tc>
                <a:extLst>
                  <a:ext uri="{0D108BD9-81ED-4DB2-BD59-A6C34878D82A}">
                    <a16:rowId xmlns:a16="http://schemas.microsoft.com/office/drawing/2014/main" val="1963613579"/>
                  </a:ext>
                </a:extLst>
              </a:tr>
            </a:tbl>
          </a:graphicData>
        </a:graphic>
      </p:graphicFrame>
    </p:spTree>
    <p:extLst>
      <p:ext uri="{BB962C8B-B14F-4D97-AF65-F5344CB8AC3E}">
        <p14:creationId xmlns:p14="http://schemas.microsoft.com/office/powerpoint/2010/main" val="2764799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008A51-FE85-41E2-AD1E-B8FFAF8352B2}"/>
              </a:ext>
            </a:extLst>
          </p:cNvPr>
          <p:cNvSpPr/>
          <p:nvPr/>
        </p:nvSpPr>
        <p:spPr>
          <a:xfrm>
            <a:off x="3686176" y="6467475"/>
            <a:ext cx="3086099" cy="152400"/>
          </a:xfrm>
          <a:prstGeom prst="rect">
            <a:avLst/>
          </a:prstGeom>
          <a:solidFill>
            <a:srgbClr val="9CC2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 name="Rectangle 4">
            <a:extLst>
              <a:ext uri="{FF2B5EF4-FFF2-40B4-BE49-F238E27FC236}">
                <a16:creationId xmlns:a16="http://schemas.microsoft.com/office/drawing/2014/main" id="{12ED7BF4-8F80-4892-990C-5D918F40396E}"/>
              </a:ext>
            </a:extLst>
          </p:cNvPr>
          <p:cNvSpPr/>
          <p:nvPr/>
        </p:nvSpPr>
        <p:spPr>
          <a:xfrm>
            <a:off x="6772275" y="6467475"/>
            <a:ext cx="4029075" cy="152400"/>
          </a:xfrm>
          <a:prstGeom prst="rect">
            <a:avLst/>
          </a:prstGeom>
          <a:solidFill>
            <a:srgbClr val="3984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6" name="Rectangle 5">
            <a:extLst>
              <a:ext uri="{FF2B5EF4-FFF2-40B4-BE49-F238E27FC236}">
                <a16:creationId xmlns:a16="http://schemas.microsoft.com/office/drawing/2014/main" id="{7A099273-702A-4DA0-A442-1930E4B09DB9}"/>
              </a:ext>
            </a:extLst>
          </p:cNvPr>
          <p:cNvSpPr/>
          <p:nvPr/>
        </p:nvSpPr>
        <p:spPr>
          <a:xfrm>
            <a:off x="10801350" y="6467475"/>
            <a:ext cx="1390650" cy="152400"/>
          </a:xfrm>
          <a:prstGeom prst="rect">
            <a:avLst/>
          </a:prstGeom>
          <a:solidFill>
            <a:srgbClr val="E1D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pic>
        <p:nvPicPr>
          <p:cNvPr id="7" name="Picture 6" descr="Text&#10;&#10;Description automatically generated">
            <a:extLst>
              <a:ext uri="{FF2B5EF4-FFF2-40B4-BE49-F238E27FC236}">
                <a16:creationId xmlns:a16="http://schemas.microsoft.com/office/drawing/2014/main" id="{57D9E214-EC02-422C-8BD8-EC2F0ACB4345}"/>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276226" y="5556024"/>
            <a:ext cx="3272868" cy="1063851"/>
          </a:xfrm>
          <a:prstGeom prst="rect">
            <a:avLst/>
          </a:prstGeom>
          <a:noFill/>
        </p:spPr>
      </p:pic>
      <p:graphicFrame>
        <p:nvGraphicFramePr>
          <p:cNvPr id="2" name="Lentelė 1">
            <a:extLst>
              <a:ext uri="{FF2B5EF4-FFF2-40B4-BE49-F238E27FC236}">
                <a16:creationId xmlns:a16="http://schemas.microsoft.com/office/drawing/2014/main" id="{693D3B5F-E5D8-C5F4-B5C2-1B5F0F67ACA7}"/>
              </a:ext>
            </a:extLst>
          </p:cNvPr>
          <p:cNvGraphicFramePr>
            <a:graphicFrameLocks noGrp="1"/>
          </p:cNvGraphicFramePr>
          <p:nvPr>
            <p:extLst>
              <p:ext uri="{D42A27DB-BD31-4B8C-83A1-F6EECF244321}">
                <p14:modId xmlns:p14="http://schemas.microsoft.com/office/powerpoint/2010/main" val="2615003667"/>
              </p:ext>
            </p:extLst>
          </p:nvPr>
        </p:nvGraphicFramePr>
        <p:xfrm>
          <a:off x="886691" y="719666"/>
          <a:ext cx="10751127" cy="3896360"/>
        </p:xfrm>
        <a:graphic>
          <a:graphicData uri="http://schemas.openxmlformats.org/drawingml/2006/table">
            <a:tbl>
              <a:tblPr firstRow="1" bandRow="1">
                <a:tableStyleId>{93296810-A885-4BE3-A3E7-6D5BEEA58F35}</a:tableStyleId>
              </a:tblPr>
              <a:tblGrid>
                <a:gridCol w="2770909">
                  <a:extLst>
                    <a:ext uri="{9D8B030D-6E8A-4147-A177-3AD203B41FA5}">
                      <a16:colId xmlns:a16="http://schemas.microsoft.com/office/drawing/2014/main" val="2344330178"/>
                    </a:ext>
                  </a:extLst>
                </a:gridCol>
                <a:gridCol w="2438400">
                  <a:extLst>
                    <a:ext uri="{9D8B030D-6E8A-4147-A177-3AD203B41FA5}">
                      <a16:colId xmlns:a16="http://schemas.microsoft.com/office/drawing/2014/main" val="1597751194"/>
                    </a:ext>
                  </a:extLst>
                </a:gridCol>
                <a:gridCol w="3581400">
                  <a:extLst>
                    <a:ext uri="{9D8B030D-6E8A-4147-A177-3AD203B41FA5}">
                      <a16:colId xmlns:a16="http://schemas.microsoft.com/office/drawing/2014/main" val="3098553404"/>
                    </a:ext>
                  </a:extLst>
                </a:gridCol>
                <a:gridCol w="1960418">
                  <a:extLst>
                    <a:ext uri="{9D8B030D-6E8A-4147-A177-3AD203B41FA5}">
                      <a16:colId xmlns:a16="http://schemas.microsoft.com/office/drawing/2014/main" val="898079689"/>
                    </a:ext>
                  </a:extLst>
                </a:gridCol>
              </a:tblGrid>
              <a:tr h="370840">
                <a:tc>
                  <a:txBody>
                    <a:bodyPr/>
                    <a:lstStyle/>
                    <a:p>
                      <a:endParaRPr lang="lt-LT" dirty="0"/>
                    </a:p>
                  </a:txBody>
                  <a:tcPr>
                    <a:solidFill>
                      <a:schemeClr val="accent6">
                        <a:lumMod val="60000"/>
                        <a:lumOff val="40000"/>
                      </a:schemeClr>
                    </a:solidFill>
                  </a:tcPr>
                </a:tc>
                <a:tc>
                  <a:txBody>
                    <a:bodyPr/>
                    <a:lstStyle/>
                    <a:p>
                      <a:r>
                        <a:rPr lang="lt-LT" sz="1600" b="0" dirty="0">
                          <a:solidFill>
                            <a:schemeClr val="tx1"/>
                          </a:solidFill>
                          <a:latin typeface="Times New Roman" panose="02020603050405020304" pitchFamily="18" charset="0"/>
                          <a:cs typeface="Times New Roman" panose="02020603050405020304" pitchFamily="18" charset="0"/>
                        </a:rPr>
                        <a:t>IV. Didelių gabaritų atliekų surinkimo aikštelių atnaujinimas komunalinių biologinių, tekstilės, pavojingųjų atliekų surinkimo priemonėmis.</a:t>
                      </a:r>
                    </a:p>
                  </a:txBody>
                  <a:tcPr>
                    <a:solidFill>
                      <a:schemeClr val="accent6">
                        <a:lumMod val="60000"/>
                        <a:lumOff val="40000"/>
                      </a:schemeClr>
                    </a:solidFill>
                  </a:tcPr>
                </a:tc>
                <a:tc>
                  <a:txBody>
                    <a:bodyPr/>
                    <a:lstStyle/>
                    <a:p>
                      <a:r>
                        <a:rPr lang="lt-LT" sz="1600" b="0" dirty="0">
                          <a:solidFill>
                            <a:schemeClr val="tx1"/>
                          </a:solidFill>
                          <a:latin typeface="Times New Roman" panose="02020603050405020304" pitchFamily="18" charset="0"/>
                          <a:cs typeface="Times New Roman" panose="02020603050405020304" pitchFamily="18" charset="0"/>
                        </a:rPr>
                        <a:t>V. Atliekų, tinkamų paruošti pakartotinai naudoti, surinkimo infrastruktūros sukūrimas / atnaujinimas. Infrastruktūra suprantama kaip didelių gabaritų atliekų surinkimo aikštelių ar kitų vietų įrengimas / atnaujinimas arba konteinerių ar kitų surinkimo priemonių pastatymas. </a:t>
                      </a:r>
                    </a:p>
                  </a:txBody>
                  <a:tcPr>
                    <a:solidFill>
                      <a:schemeClr val="accent6">
                        <a:lumMod val="60000"/>
                        <a:lumOff val="40000"/>
                      </a:schemeClr>
                    </a:solidFill>
                  </a:tcPr>
                </a:tc>
                <a:tc>
                  <a:txBody>
                    <a:bodyPr/>
                    <a:lstStyle/>
                    <a:p>
                      <a:r>
                        <a:rPr lang="lt-LT" sz="1600" b="0" dirty="0">
                          <a:solidFill>
                            <a:schemeClr val="tx1"/>
                          </a:solidFill>
                          <a:latin typeface="Times New Roman" panose="02020603050405020304" pitchFamily="18" charset="0"/>
                          <a:cs typeface="Times New Roman" panose="02020603050405020304" pitchFamily="18" charset="0"/>
                        </a:rPr>
                        <a:t>VI. Visuomenės, regiono ir  (ar) savivaldybės gyventojų informavimas skatinant rūšiuojamąjį atliekų surinkimą.</a:t>
                      </a:r>
                    </a:p>
                  </a:txBody>
                  <a:tcPr>
                    <a:solidFill>
                      <a:schemeClr val="accent6">
                        <a:lumMod val="60000"/>
                        <a:lumOff val="40000"/>
                      </a:schemeClr>
                    </a:solidFill>
                  </a:tcPr>
                </a:tc>
                <a:extLst>
                  <a:ext uri="{0D108BD9-81ED-4DB2-BD59-A6C34878D82A}">
                    <a16:rowId xmlns:a16="http://schemas.microsoft.com/office/drawing/2014/main" val="2912312044"/>
                  </a:ext>
                </a:extLst>
              </a:tr>
              <a:tr h="370840">
                <a:tc>
                  <a:txBody>
                    <a:bodyPr/>
                    <a:lstStyle/>
                    <a:p>
                      <a:r>
                        <a:rPr lang="lt-LT" dirty="0">
                          <a:latin typeface="Times New Roman" panose="02020603050405020304" pitchFamily="18" charset="0"/>
                          <a:cs typeface="Times New Roman" panose="02020603050405020304" pitchFamily="18" charset="0"/>
                        </a:rPr>
                        <a:t>Alytaus miesto savivaldybė</a:t>
                      </a:r>
                    </a:p>
                  </a:txBody>
                  <a:tcPr/>
                </a:tc>
                <a:tc rowSpan="5">
                  <a:txBody>
                    <a:bodyPr/>
                    <a:lstStyle/>
                    <a:p>
                      <a:r>
                        <a:rPr lang="lt-LT" dirty="0">
                          <a:latin typeface="Times New Roman" panose="02020603050405020304" pitchFamily="18" charset="0"/>
                          <a:cs typeface="Times New Roman" panose="02020603050405020304" pitchFamily="18" charset="0"/>
                        </a:rPr>
                        <a:t>DGASA aikštelėse papildomi konteineriai tekstilės ir žaliosioms atliekoms surinkti (34 vnt.), pavojingų atliekų surinkimo konteineris.</a:t>
                      </a:r>
                    </a:p>
                  </a:txBody>
                  <a:tcPr/>
                </a:tc>
                <a:tc rowSpan="5">
                  <a:txBody>
                    <a:bodyPr/>
                    <a:lstStyle/>
                    <a:p>
                      <a:r>
                        <a:rPr lang="lt-LT" dirty="0">
                          <a:latin typeface="Times New Roman" panose="02020603050405020304" pitchFamily="18" charset="0"/>
                          <a:cs typeface="Times New Roman" panose="02020603050405020304" pitchFamily="18" charset="0"/>
                        </a:rPr>
                        <a:t>Modernizuoti DGASA esantys daiktų mainų punktai – Mainukai  (14 vnt.)</a:t>
                      </a:r>
                    </a:p>
                  </a:txBody>
                  <a:tcPr/>
                </a:tc>
                <a:tc rowSpan="5">
                  <a:txBody>
                    <a:bodyPr/>
                    <a:lstStyle/>
                    <a:p>
                      <a:r>
                        <a:rPr lang="lt-LT" dirty="0">
                          <a:latin typeface="Times New Roman" panose="02020603050405020304" pitchFamily="18" charset="0"/>
                          <a:cs typeface="Times New Roman" panose="02020603050405020304" pitchFamily="18" charset="0"/>
                        </a:rPr>
                        <a:t>Įgyvendinta viešinimo kompanija atliekų prevencijos ir tvarkymo temomis</a:t>
                      </a:r>
                    </a:p>
                  </a:txBody>
                  <a:tcPr/>
                </a:tc>
                <a:extLst>
                  <a:ext uri="{0D108BD9-81ED-4DB2-BD59-A6C34878D82A}">
                    <a16:rowId xmlns:a16="http://schemas.microsoft.com/office/drawing/2014/main" val="121713245"/>
                  </a:ext>
                </a:extLst>
              </a:tr>
              <a:tr h="370840">
                <a:tc>
                  <a:txBody>
                    <a:bodyPr/>
                    <a:lstStyle/>
                    <a:p>
                      <a:r>
                        <a:rPr lang="lt-LT" dirty="0">
                          <a:latin typeface="Times New Roman" panose="02020603050405020304" pitchFamily="18" charset="0"/>
                          <a:cs typeface="Times New Roman" panose="02020603050405020304" pitchFamily="18" charset="0"/>
                        </a:rPr>
                        <a:t>Alytaus rajono savivaldybė</a:t>
                      </a:r>
                    </a:p>
                  </a:txBody>
                  <a:tcPr/>
                </a:tc>
                <a:tc vMerge="1">
                  <a:txBody>
                    <a:bodyPr/>
                    <a:lstStyle/>
                    <a:p>
                      <a:endParaRPr lang="lt-LT" dirty="0"/>
                    </a:p>
                  </a:txBody>
                  <a:tcPr/>
                </a:tc>
                <a:tc vMerge="1">
                  <a:txBody>
                    <a:bodyPr/>
                    <a:lstStyle/>
                    <a:p>
                      <a:endParaRPr lang="lt-LT" dirty="0"/>
                    </a:p>
                  </a:txBody>
                  <a:tcPr/>
                </a:tc>
                <a:tc vMerge="1">
                  <a:txBody>
                    <a:bodyPr/>
                    <a:lstStyle/>
                    <a:p>
                      <a:endParaRPr lang="lt-LT" dirty="0"/>
                    </a:p>
                  </a:txBody>
                  <a:tcPr/>
                </a:tc>
                <a:extLst>
                  <a:ext uri="{0D108BD9-81ED-4DB2-BD59-A6C34878D82A}">
                    <a16:rowId xmlns:a16="http://schemas.microsoft.com/office/drawing/2014/main" val="191352281"/>
                  </a:ext>
                </a:extLst>
              </a:tr>
              <a:tr h="370840">
                <a:tc>
                  <a:txBody>
                    <a:bodyPr/>
                    <a:lstStyle/>
                    <a:p>
                      <a:r>
                        <a:rPr lang="lt-LT" dirty="0">
                          <a:latin typeface="Times New Roman" panose="02020603050405020304" pitchFamily="18" charset="0"/>
                          <a:cs typeface="Times New Roman" panose="02020603050405020304" pitchFamily="18" charset="0"/>
                        </a:rPr>
                        <a:t>Druskininkų savivaldybė</a:t>
                      </a:r>
                    </a:p>
                  </a:txBody>
                  <a:tcPr/>
                </a:tc>
                <a:tc vMerge="1">
                  <a:txBody>
                    <a:bodyPr/>
                    <a:lstStyle/>
                    <a:p>
                      <a:endParaRPr lang="lt-LT" dirty="0"/>
                    </a:p>
                  </a:txBody>
                  <a:tcPr/>
                </a:tc>
                <a:tc vMerge="1">
                  <a:txBody>
                    <a:bodyPr/>
                    <a:lstStyle/>
                    <a:p>
                      <a:endParaRPr lang="lt-LT" dirty="0"/>
                    </a:p>
                  </a:txBody>
                  <a:tcPr/>
                </a:tc>
                <a:tc vMerge="1">
                  <a:txBody>
                    <a:bodyPr/>
                    <a:lstStyle/>
                    <a:p>
                      <a:endParaRPr lang="lt-LT" dirty="0"/>
                    </a:p>
                  </a:txBody>
                  <a:tcPr/>
                </a:tc>
                <a:extLst>
                  <a:ext uri="{0D108BD9-81ED-4DB2-BD59-A6C34878D82A}">
                    <a16:rowId xmlns:a16="http://schemas.microsoft.com/office/drawing/2014/main" val="3558344407"/>
                  </a:ext>
                </a:extLst>
              </a:tr>
              <a:tr h="370840">
                <a:tc>
                  <a:txBody>
                    <a:bodyPr/>
                    <a:lstStyle/>
                    <a:p>
                      <a:r>
                        <a:rPr lang="lt-LT" dirty="0">
                          <a:latin typeface="Times New Roman" panose="02020603050405020304" pitchFamily="18" charset="0"/>
                          <a:cs typeface="Times New Roman" panose="02020603050405020304" pitchFamily="18" charset="0"/>
                        </a:rPr>
                        <a:t>Lazdijų rajono savivaldybė</a:t>
                      </a:r>
                    </a:p>
                  </a:txBody>
                  <a:tcPr/>
                </a:tc>
                <a:tc vMerge="1">
                  <a:txBody>
                    <a:bodyPr/>
                    <a:lstStyle/>
                    <a:p>
                      <a:endParaRPr lang="lt-LT" dirty="0"/>
                    </a:p>
                  </a:txBody>
                  <a:tcPr/>
                </a:tc>
                <a:tc vMerge="1">
                  <a:txBody>
                    <a:bodyPr/>
                    <a:lstStyle/>
                    <a:p>
                      <a:endParaRPr lang="lt-LT" dirty="0"/>
                    </a:p>
                  </a:txBody>
                  <a:tcPr/>
                </a:tc>
                <a:tc vMerge="1">
                  <a:txBody>
                    <a:bodyPr/>
                    <a:lstStyle/>
                    <a:p>
                      <a:endParaRPr lang="lt-LT" dirty="0"/>
                    </a:p>
                  </a:txBody>
                  <a:tcPr/>
                </a:tc>
                <a:extLst>
                  <a:ext uri="{0D108BD9-81ED-4DB2-BD59-A6C34878D82A}">
                    <a16:rowId xmlns:a16="http://schemas.microsoft.com/office/drawing/2014/main" val="2681893710"/>
                  </a:ext>
                </a:extLst>
              </a:tr>
              <a:tr h="370840">
                <a:tc>
                  <a:txBody>
                    <a:bodyPr/>
                    <a:lstStyle/>
                    <a:p>
                      <a:r>
                        <a:rPr lang="lt-LT" dirty="0">
                          <a:latin typeface="Times New Roman" panose="02020603050405020304" pitchFamily="18" charset="0"/>
                          <a:cs typeface="Times New Roman" panose="02020603050405020304" pitchFamily="18" charset="0"/>
                        </a:rPr>
                        <a:t>Varėnos rajono savivaldybė</a:t>
                      </a:r>
                    </a:p>
                  </a:txBody>
                  <a:tcPr/>
                </a:tc>
                <a:tc vMerge="1">
                  <a:txBody>
                    <a:bodyPr/>
                    <a:lstStyle/>
                    <a:p>
                      <a:endParaRPr lang="lt-LT" dirty="0"/>
                    </a:p>
                  </a:txBody>
                  <a:tcPr/>
                </a:tc>
                <a:tc vMerge="1">
                  <a:txBody>
                    <a:bodyPr/>
                    <a:lstStyle/>
                    <a:p>
                      <a:endParaRPr lang="lt-LT" dirty="0"/>
                    </a:p>
                  </a:txBody>
                  <a:tcPr/>
                </a:tc>
                <a:tc vMerge="1">
                  <a:txBody>
                    <a:bodyPr/>
                    <a:lstStyle/>
                    <a:p>
                      <a:endParaRPr lang="lt-LT" dirty="0"/>
                    </a:p>
                  </a:txBody>
                  <a:tcPr/>
                </a:tc>
                <a:extLst>
                  <a:ext uri="{0D108BD9-81ED-4DB2-BD59-A6C34878D82A}">
                    <a16:rowId xmlns:a16="http://schemas.microsoft.com/office/drawing/2014/main" val="4023936467"/>
                  </a:ext>
                </a:extLst>
              </a:tr>
            </a:tbl>
          </a:graphicData>
        </a:graphic>
      </p:graphicFrame>
    </p:spTree>
    <p:extLst>
      <p:ext uri="{BB962C8B-B14F-4D97-AF65-F5344CB8AC3E}">
        <p14:creationId xmlns:p14="http://schemas.microsoft.com/office/powerpoint/2010/main" val="37092792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3239</TotalTime>
  <Words>715</Words>
  <Application>Microsoft Office PowerPoint</Application>
  <PresentationFormat>Plačiaekranė</PresentationFormat>
  <Paragraphs>98</Paragraphs>
  <Slides>7</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7</vt:i4>
      </vt:variant>
    </vt:vector>
  </HeadingPairs>
  <TitlesOfParts>
    <vt:vector size="13" baseType="lpstr">
      <vt:lpstr>Arial</vt:lpstr>
      <vt:lpstr>Calibri</vt:lpstr>
      <vt:lpstr>Calibri Light</vt:lpstr>
      <vt:lpstr>Hind</vt:lpstr>
      <vt:lpstr>Times New Roman</vt:lpstr>
      <vt:lpstr>Office Theme</vt:lpstr>
      <vt:lpstr>„PowerPoint“ pateiktis</vt:lpstr>
      <vt:lpstr>„PowerPoint“ pateiktis</vt:lpstr>
      <vt:lpstr>„PowerPoint“ pateiktis</vt:lpstr>
      <vt:lpstr>„PowerPoint“ pateiktis</vt:lpstr>
      <vt:lpstr>„PowerPoint“ pateiktis</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Bručas</dc:creator>
  <cp:lastModifiedBy>Ilona Kazlauskienė</cp:lastModifiedBy>
  <cp:revision>71</cp:revision>
  <dcterms:created xsi:type="dcterms:W3CDTF">2022-01-13T09:28:35Z</dcterms:created>
  <dcterms:modified xsi:type="dcterms:W3CDTF">2024-04-22T19:09:28Z</dcterms:modified>
</cp:coreProperties>
</file>