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sldIdLst>
    <p:sldId id="256" r:id="rId2"/>
    <p:sldId id="274" r:id="rId3"/>
    <p:sldId id="278" r:id="rId4"/>
    <p:sldId id="257" r:id="rId5"/>
    <p:sldId id="268" r:id="rId6"/>
    <p:sldId id="269" r:id="rId7"/>
    <p:sldId id="270" r:id="rId8"/>
  </p:sldIdLst>
  <p:sldSz cx="12192000" cy="6858000"/>
  <p:notesSz cx="6797675" cy="9926638"/>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9CC2A0"/>
    <a:srgbClr val="398441"/>
    <a:srgbClr val="E1D04F"/>
    <a:srgbClr val="3D4C3F"/>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Vidutinis stilius 2 – paryškinimas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93296810-A885-4BE3-A3E7-6D5BEEA58F35}" styleName="Vidutinis stilius 2 – paryškinimas 6">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6">
              <a:tint val="20000"/>
            </a:schemeClr>
          </a:solidFill>
        </a:fill>
      </a:tcStyle>
    </a:wholeTbl>
    <a:band1H>
      <a:tcStyle>
        <a:tcBdr/>
        <a:fill>
          <a:solidFill>
            <a:schemeClr val="accent6">
              <a:tint val="40000"/>
            </a:schemeClr>
          </a:solidFill>
        </a:fill>
      </a:tcStyle>
    </a:band1H>
    <a:band2H>
      <a:tcStyle>
        <a:tcBdr/>
      </a:tcStyle>
    </a:band2H>
    <a:band1V>
      <a:tcStyle>
        <a:tcBdr/>
        <a:fill>
          <a:solidFill>
            <a:schemeClr val="accent6">
              <a:tint val="40000"/>
            </a:schemeClr>
          </a:solidFill>
        </a:fill>
      </a:tcStyle>
    </a:band1V>
    <a:band2V>
      <a:tcStyle>
        <a:tcBdr/>
      </a:tcStyle>
    </a:band2V>
    <a:lastCol>
      <a:tcTxStyle b="on">
        <a:fontRef idx="minor">
          <a:prstClr val="black"/>
        </a:fontRef>
        <a:schemeClr val="lt1"/>
      </a:tcTxStyle>
      <a:tcStyle>
        <a:tcBdr/>
        <a:fill>
          <a:solidFill>
            <a:schemeClr val="accent6"/>
          </a:solidFill>
        </a:fill>
      </a:tcStyle>
    </a:lastCol>
    <a:firstCol>
      <a:tcTxStyle b="on">
        <a:fontRef idx="minor">
          <a:prstClr val="black"/>
        </a:fontRef>
        <a:schemeClr val="lt1"/>
      </a:tcTxStyle>
      <a:tcStyle>
        <a:tcBdr/>
        <a:fill>
          <a:solidFill>
            <a:schemeClr val="accent6"/>
          </a:solidFill>
        </a:fill>
      </a:tcStyle>
    </a:firstCol>
    <a:lastRow>
      <a:tcTxStyle b="on">
        <a:fontRef idx="minor">
          <a:prstClr val="black"/>
        </a:fontRef>
        <a:schemeClr val="lt1"/>
      </a:tcTxStyle>
      <a:tcStyle>
        <a:tcBdr>
          <a:top>
            <a:ln w="38100" cmpd="sng">
              <a:solidFill>
                <a:schemeClr val="lt1"/>
              </a:solidFill>
            </a:ln>
          </a:top>
        </a:tcBdr>
        <a:fill>
          <a:solidFill>
            <a:schemeClr val="accent6"/>
          </a:solidFill>
        </a:fill>
      </a:tcStyle>
    </a:lastRow>
    <a:firstRow>
      <a:tcTxStyle b="on">
        <a:fontRef idx="minor">
          <a:prstClr val="black"/>
        </a:fontRef>
        <a:schemeClr val="lt1"/>
      </a:tcTxStyle>
      <a:tcStyle>
        <a:tcBdr>
          <a:bottom>
            <a:ln w="38100" cmpd="sng">
              <a:solidFill>
                <a:schemeClr val="lt1"/>
              </a:solidFill>
            </a:ln>
          </a:bottom>
        </a:tcBdr>
        <a:fill>
          <a:solidFill>
            <a:schemeClr val="accent6"/>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8025" autoAdjust="0"/>
    <p:restoredTop sz="94660"/>
  </p:normalViewPr>
  <p:slideViewPr>
    <p:cSldViewPr snapToGrid="0">
      <p:cViewPr varScale="1">
        <p:scale>
          <a:sx n="101" d="100"/>
          <a:sy n="101" d="100"/>
        </p:scale>
        <p:origin x="580" y="69"/>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tableStyles" Target="tableStyles.xml"/><Relationship Id="rId2" Type="http://schemas.openxmlformats.org/officeDocument/2006/relationships/slide" Target="slides/slid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theme" Target="theme/theme1.xml"/><Relationship Id="rId5" Type="http://schemas.openxmlformats.org/officeDocument/2006/relationships/slide" Target="slides/slide4.xml"/><Relationship Id="rId10"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presProps" Target="presProps.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1524000" y="1122363"/>
            <a:ext cx="9144000" cy="2387600"/>
          </a:xfrm>
        </p:spPr>
        <p:txBody>
          <a:bodyPr anchor="b"/>
          <a:lstStyle>
            <a:lvl1pPr algn="ctr">
              <a:defRPr sz="6000"/>
            </a:lvl1pPr>
          </a:lstStyle>
          <a:p>
            <a:r>
              <a:rPr lang="en-US"/>
              <a:t>Click to edit Master title style</a:t>
            </a:r>
            <a:endParaRPr lang="en-US" dirty="0"/>
          </a:p>
        </p:txBody>
      </p:sp>
      <p:sp>
        <p:nvSpPr>
          <p:cNvPr id="3" name="Subtitle 2"/>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en-US"/>
              <a:t>Click to edit Master subtitle style</a:t>
            </a:r>
            <a:endParaRPr lang="en-US" dirty="0"/>
          </a:p>
        </p:txBody>
      </p:sp>
      <p:sp>
        <p:nvSpPr>
          <p:cNvPr id="4" name="Date Placeholder 3"/>
          <p:cNvSpPr>
            <a:spLocks noGrp="1"/>
          </p:cNvSpPr>
          <p:nvPr>
            <p:ph type="dt" sz="half" idx="10"/>
          </p:nvPr>
        </p:nvSpPr>
        <p:spPr/>
        <p:txBody>
          <a:bodyPr/>
          <a:lstStyle/>
          <a:p>
            <a:fld id="{CE7793B8-0F5F-4521-833C-BF21C6279BD8}" type="datetimeFigureOut">
              <a:rPr lang="lt-LT" smtClean="0"/>
              <a:t>2025-07-03</a:t>
            </a:fld>
            <a:endParaRPr lang="lt-LT"/>
          </a:p>
        </p:txBody>
      </p:sp>
      <p:sp>
        <p:nvSpPr>
          <p:cNvPr id="5" name="Footer Placeholder 4"/>
          <p:cNvSpPr>
            <a:spLocks noGrp="1"/>
          </p:cNvSpPr>
          <p:nvPr>
            <p:ph type="ftr" sz="quarter" idx="11"/>
          </p:nvPr>
        </p:nvSpPr>
        <p:spPr/>
        <p:txBody>
          <a:bodyPr/>
          <a:lstStyle/>
          <a:p>
            <a:endParaRPr lang="lt-LT"/>
          </a:p>
        </p:txBody>
      </p:sp>
      <p:sp>
        <p:nvSpPr>
          <p:cNvPr id="6" name="Slide Number Placeholder 5"/>
          <p:cNvSpPr>
            <a:spLocks noGrp="1"/>
          </p:cNvSpPr>
          <p:nvPr>
            <p:ph type="sldNum" sz="quarter" idx="12"/>
          </p:nvPr>
        </p:nvSpPr>
        <p:spPr/>
        <p:txBody>
          <a:bodyPr/>
          <a:lstStyle/>
          <a:p>
            <a:fld id="{9C9CF58E-4975-46A0-8D31-9E17774E8813}" type="slidenum">
              <a:rPr lang="lt-LT" smtClean="0"/>
              <a:t>‹#›</a:t>
            </a:fld>
            <a:endParaRPr lang="lt-LT"/>
          </a:p>
        </p:txBody>
      </p:sp>
    </p:spTree>
    <p:extLst>
      <p:ext uri="{BB962C8B-B14F-4D97-AF65-F5344CB8AC3E}">
        <p14:creationId xmlns:p14="http://schemas.microsoft.com/office/powerpoint/2010/main" val="113021661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E7793B8-0F5F-4521-833C-BF21C6279BD8}" type="datetimeFigureOut">
              <a:rPr lang="lt-LT" smtClean="0"/>
              <a:t>2025-07-03</a:t>
            </a:fld>
            <a:endParaRPr lang="lt-LT"/>
          </a:p>
        </p:txBody>
      </p:sp>
      <p:sp>
        <p:nvSpPr>
          <p:cNvPr id="5" name="Footer Placeholder 4"/>
          <p:cNvSpPr>
            <a:spLocks noGrp="1"/>
          </p:cNvSpPr>
          <p:nvPr>
            <p:ph type="ftr" sz="quarter" idx="11"/>
          </p:nvPr>
        </p:nvSpPr>
        <p:spPr/>
        <p:txBody>
          <a:bodyPr/>
          <a:lstStyle/>
          <a:p>
            <a:endParaRPr lang="lt-LT"/>
          </a:p>
        </p:txBody>
      </p:sp>
      <p:sp>
        <p:nvSpPr>
          <p:cNvPr id="6" name="Slide Number Placeholder 5"/>
          <p:cNvSpPr>
            <a:spLocks noGrp="1"/>
          </p:cNvSpPr>
          <p:nvPr>
            <p:ph type="sldNum" sz="quarter" idx="12"/>
          </p:nvPr>
        </p:nvSpPr>
        <p:spPr/>
        <p:txBody>
          <a:bodyPr/>
          <a:lstStyle/>
          <a:p>
            <a:fld id="{9C9CF58E-4975-46A0-8D31-9E17774E8813}" type="slidenum">
              <a:rPr lang="lt-LT" smtClean="0"/>
              <a:t>‹#›</a:t>
            </a:fld>
            <a:endParaRPr lang="lt-LT"/>
          </a:p>
        </p:txBody>
      </p:sp>
    </p:spTree>
    <p:extLst>
      <p:ext uri="{BB962C8B-B14F-4D97-AF65-F5344CB8AC3E}">
        <p14:creationId xmlns:p14="http://schemas.microsoft.com/office/powerpoint/2010/main" val="1940886026"/>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831850" y="1709738"/>
            <a:ext cx="10515600" cy="2852737"/>
          </a:xfrm>
        </p:spPr>
        <p:txBody>
          <a:bodyPr anchor="b"/>
          <a:lstStyle>
            <a:lvl1pPr>
              <a:defRPr sz="6000"/>
            </a:lvl1pPr>
          </a:lstStyle>
          <a:p>
            <a:r>
              <a:rPr lang="en-US"/>
              <a:t>Click to edit Master title style</a:t>
            </a:r>
            <a:endParaRPr lang="en-US" dirty="0"/>
          </a:p>
        </p:txBody>
      </p:sp>
      <p:sp>
        <p:nvSpPr>
          <p:cNvPr id="3" name="Text Placeholder 2"/>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CE7793B8-0F5F-4521-833C-BF21C6279BD8}" type="datetimeFigureOut">
              <a:rPr lang="lt-LT" smtClean="0"/>
              <a:t>2025-07-03</a:t>
            </a:fld>
            <a:endParaRPr lang="lt-LT"/>
          </a:p>
        </p:txBody>
      </p:sp>
      <p:sp>
        <p:nvSpPr>
          <p:cNvPr id="5" name="Footer Placeholder 4"/>
          <p:cNvSpPr>
            <a:spLocks noGrp="1"/>
          </p:cNvSpPr>
          <p:nvPr>
            <p:ph type="ftr" sz="quarter" idx="11"/>
          </p:nvPr>
        </p:nvSpPr>
        <p:spPr/>
        <p:txBody>
          <a:bodyPr/>
          <a:lstStyle/>
          <a:p>
            <a:endParaRPr lang="lt-LT"/>
          </a:p>
        </p:txBody>
      </p:sp>
      <p:sp>
        <p:nvSpPr>
          <p:cNvPr id="6" name="Slide Number Placeholder 5"/>
          <p:cNvSpPr>
            <a:spLocks noGrp="1"/>
          </p:cNvSpPr>
          <p:nvPr>
            <p:ph type="sldNum" sz="quarter" idx="12"/>
          </p:nvPr>
        </p:nvSpPr>
        <p:spPr/>
        <p:txBody>
          <a:bodyPr/>
          <a:lstStyle/>
          <a:p>
            <a:fld id="{9C9CF58E-4975-46A0-8D31-9E17774E8813}" type="slidenum">
              <a:rPr lang="lt-LT" smtClean="0"/>
              <a:t>‹#›</a:t>
            </a:fld>
            <a:endParaRPr lang="lt-LT"/>
          </a:p>
        </p:txBody>
      </p:sp>
    </p:spTree>
    <p:extLst>
      <p:ext uri="{BB962C8B-B14F-4D97-AF65-F5344CB8AC3E}">
        <p14:creationId xmlns:p14="http://schemas.microsoft.com/office/powerpoint/2010/main" val="242439653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Content Placeholder 2"/>
          <p:cNvSpPr>
            <a:spLocks noGrp="1"/>
          </p:cNvSpPr>
          <p:nvPr>
            <p:ph sz="half" idx="1"/>
          </p:nvPr>
        </p:nvSpPr>
        <p:spPr>
          <a:xfrm>
            <a:off x="838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6172200" y="1825625"/>
            <a:ext cx="5181600" cy="435133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CE7793B8-0F5F-4521-833C-BF21C6279BD8}" type="datetimeFigureOut">
              <a:rPr lang="lt-LT" smtClean="0"/>
              <a:t>2025-07-03</a:t>
            </a:fld>
            <a:endParaRPr lang="lt-LT"/>
          </a:p>
        </p:txBody>
      </p:sp>
      <p:sp>
        <p:nvSpPr>
          <p:cNvPr id="6" name="Footer Placeholder 5"/>
          <p:cNvSpPr>
            <a:spLocks noGrp="1"/>
          </p:cNvSpPr>
          <p:nvPr>
            <p:ph type="ftr" sz="quarter" idx="11"/>
          </p:nvPr>
        </p:nvSpPr>
        <p:spPr/>
        <p:txBody>
          <a:bodyPr/>
          <a:lstStyle/>
          <a:p>
            <a:endParaRPr lang="lt-LT"/>
          </a:p>
        </p:txBody>
      </p:sp>
      <p:sp>
        <p:nvSpPr>
          <p:cNvPr id="7" name="Slide Number Placeholder 6"/>
          <p:cNvSpPr>
            <a:spLocks noGrp="1"/>
          </p:cNvSpPr>
          <p:nvPr>
            <p:ph type="sldNum" sz="quarter" idx="12"/>
          </p:nvPr>
        </p:nvSpPr>
        <p:spPr/>
        <p:txBody>
          <a:bodyPr/>
          <a:lstStyle/>
          <a:p>
            <a:fld id="{9C9CF58E-4975-46A0-8D31-9E17774E8813}" type="slidenum">
              <a:rPr lang="lt-LT" smtClean="0"/>
              <a:t>‹#›</a:t>
            </a:fld>
            <a:endParaRPr lang="lt-LT"/>
          </a:p>
        </p:txBody>
      </p:sp>
    </p:spTree>
    <p:extLst>
      <p:ext uri="{BB962C8B-B14F-4D97-AF65-F5344CB8AC3E}">
        <p14:creationId xmlns:p14="http://schemas.microsoft.com/office/powerpoint/2010/main" val="2145263234"/>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839788" y="365125"/>
            <a:ext cx="10515600" cy="1325563"/>
          </a:xfrm>
        </p:spPr>
        <p:txBody>
          <a:bodyPr/>
          <a:lstStyle/>
          <a:p>
            <a:r>
              <a:rPr lang="en-US"/>
              <a:t>Click to edit Master title style</a:t>
            </a:r>
            <a:endParaRPr lang="en-US" dirty="0"/>
          </a:p>
        </p:txBody>
      </p:sp>
      <p:sp>
        <p:nvSpPr>
          <p:cNvPr id="3" name="Text Placeholder 2"/>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839788" y="2505075"/>
            <a:ext cx="5157787"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6172200" y="2505075"/>
            <a:ext cx="5183188" cy="3684588"/>
          </a:xfrm>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CE7793B8-0F5F-4521-833C-BF21C6279BD8}" type="datetimeFigureOut">
              <a:rPr lang="lt-LT" smtClean="0"/>
              <a:t>2025-07-03</a:t>
            </a:fld>
            <a:endParaRPr lang="lt-LT"/>
          </a:p>
        </p:txBody>
      </p:sp>
      <p:sp>
        <p:nvSpPr>
          <p:cNvPr id="8" name="Footer Placeholder 7"/>
          <p:cNvSpPr>
            <a:spLocks noGrp="1"/>
          </p:cNvSpPr>
          <p:nvPr>
            <p:ph type="ftr" sz="quarter" idx="11"/>
          </p:nvPr>
        </p:nvSpPr>
        <p:spPr/>
        <p:txBody>
          <a:bodyPr/>
          <a:lstStyle/>
          <a:p>
            <a:endParaRPr lang="lt-LT"/>
          </a:p>
        </p:txBody>
      </p:sp>
      <p:sp>
        <p:nvSpPr>
          <p:cNvPr id="9" name="Slide Number Placeholder 8"/>
          <p:cNvSpPr>
            <a:spLocks noGrp="1"/>
          </p:cNvSpPr>
          <p:nvPr>
            <p:ph type="sldNum" sz="quarter" idx="12"/>
          </p:nvPr>
        </p:nvSpPr>
        <p:spPr/>
        <p:txBody>
          <a:bodyPr/>
          <a:lstStyle/>
          <a:p>
            <a:fld id="{9C9CF58E-4975-46A0-8D31-9E17774E8813}" type="slidenum">
              <a:rPr lang="lt-LT" smtClean="0"/>
              <a:t>‹#›</a:t>
            </a:fld>
            <a:endParaRPr lang="lt-LT"/>
          </a:p>
        </p:txBody>
      </p:sp>
    </p:spTree>
    <p:extLst>
      <p:ext uri="{BB962C8B-B14F-4D97-AF65-F5344CB8AC3E}">
        <p14:creationId xmlns:p14="http://schemas.microsoft.com/office/powerpoint/2010/main" val="571740763"/>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Date Placeholder 2"/>
          <p:cNvSpPr>
            <a:spLocks noGrp="1"/>
          </p:cNvSpPr>
          <p:nvPr>
            <p:ph type="dt" sz="half" idx="10"/>
          </p:nvPr>
        </p:nvSpPr>
        <p:spPr/>
        <p:txBody>
          <a:bodyPr/>
          <a:lstStyle/>
          <a:p>
            <a:fld id="{CE7793B8-0F5F-4521-833C-BF21C6279BD8}" type="datetimeFigureOut">
              <a:rPr lang="lt-LT" smtClean="0"/>
              <a:t>2025-07-03</a:t>
            </a:fld>
            <a:endParaRPr lang="lt-LT"/>
          </a:p>
        </p:txBody>
      </p:sp>
      <p:sp>
        <p:nvSpPr>
          <p:cNvPr id="4" name="Footer Placeholder 3"/>
          <p:cNvSpPr>
            <a:spLocks noGrp="1"/>
          </p:cNvSpPr>
          <p:nvPr>
            <p:ph type="ftr" sz="quarter" idx="11"/>
          </p:nvPr>
        </p:nvSpPr>
        <p:spPr/>
        <p:txBody>
          <a:bodyPr/>
          <a:lstStyle/>
          <a:p>
            <a:endParaRPr lang="lt-LT"/>
          </a:p>
        </p:txBody>
      </p:sp>
      <p:sp>
        <p:nvSpPr>
          <p:cNvPr id="5" name="Slide Number Placeholder 4"/>
          <p:cNvSpPr>
            <a:spLocks noGrp="1"/>
          </p:cNvSpPr>
          <p:nvPr>
            <p:ph type="sldNum" sz="quarter" idx="12"/>
          </p:nvPr>
        </p:nvSpPr>
        <p:spPr/>
        <p:txBody>
          <a:bodyPr/>
          <a:lstStyle/>
          <a:p>
            <a:fld id="{9C9CF58E-4975-46A0-8D31-9E17774E8813}" type="slidenum">
              <a:rPr lang="lt-LT" smtClean="0"/>
              <a:t>‹#›</a:t>
            </a:fld>
            <a:endParaRPr lang="lt-LT"/>
          </a:p>
        </p:txBody>
      </p:sp>
    </p:spTree>
    <p:extLst>
      <p:ext uri="{BB962C8B-B14F-4D97-AF65-F5344CB8AC3E}">
        <p14:creationId xmlns:p14="http://schemas.microsoft.com/office/powerpoint/2010/main" val="2196125536"/>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E7793B8-0F5F-4521-833C-BF21C6279BD8}" type="datetimeFigureOut">
              <a:rPr lang="lt-LT" smtClean="0"/>
              <a:t>2025-07-03</a:t>
            </a:fld>
            <a:endParaRPr lang="lt-LT"/>
          </a:p>
        </p:txBody>
      </p:sp>
      <p:sp>
        <p:nvSpPr>
          <p:cNvPr id="3" name="Footer Placeholder 2"/>
          <p:cNvSpPr>
            <a:spLocks noGrp="1"/>
          </p:cNvSpPr>
          <p:nvPr>
            <p:ph type="ftr" sz="quarter" idx="11"/>
          </p:nvPr>
        </p:nvSpPr>
        <p:spPr/>
        <p:txBody>
          <a:bodyPr/>
          <a:lstStyle/>
          <a:p>
            <a:endParaRPr lang="lt-LT"/>
          </a:p>
        </p:txBody>
      </p:sp>
      <p:sp>
        <p:nvSpPr>
          <p:cNvPr id="4" name="Slide Number Placeholder 3"/>
          <p:cNvSpPr>
            <a:spLocks noGrp="1"/>
          </p:cNvSpPr>
          <p:nvPr>
            <p:ph type="sldNum" sz="quarter" idx="12"/>
          </p:nvPr>
        </p:nvSpPr>
        <p:spPr/>
        <p:txBody>
          <a:bodyPr/>
          <a:lstStyle/>
          <a:p>
            <a:fld id="{9C9CF58E-4975-46A0-8D31-9E17774E8813}" type="slidenum">
              <a:rPr lang="lt-LT" smtClean="0"/>
              <a:t>‹#›</a:t>
            </a:fld>
            <a:endParaRPr lang="lt-LT"/>
          </a:p>
        </p:txBody>
      </p:sp>
    </p:spTree>
    <p:extLst>
      <p:ext uri="{BB962C8B-B14F-4D97-AF65-F5344CB8AC3E}">
        <p14:creationId xmlns:p14="http://schemas.microsoft.com/office/powerpoint/2010/main" val="158166360"/>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Content Placeholder 2"/>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CE7793B8-0F5F-4521-833C-BF21C6279BD8}" type="datetimeFigureOut">
              <a:rPr lang="lt-LT" smtClean="0"/>
              <a:t>2025-07-03</a:t>
            </a:fld>
            <a:endParaRPr lang="lt-LT"/>
          </a:p>
        </p:txBody>
      </p:sp>
      <p:sp>
        <p:nvSpPr>
          <p:cNvPr id="6" name="Footer Placeholder 5"/>
          <p:cNvSpPr>
            <a:spLocks noGrp="1"/>
          </p:cNvSpPr>
          <p:nvPr>
            <p:ph type="ftr" sz="quarter" idx="11"/>
          </p:nvPr>
        </p:nvSpPr>
        <p:spPr/>
        <p:txBody>
          <a:bodyPr/>
          <a:lstStyle/>
          <a:p>
            <a:endParaRPr lang="lt-LT"/>
          </a:p>
        </p:txBody>
      </p:sp>
      <p:sp>
        <p:nvSpPr>
          <p:cNvPr id="7" name="Slide Number Placeholder 6"/>
          <p:cNvSpPr>
            <a:spLocks noGrp="1"/>
          </p:cNvSpPr>
          <p:nvPr>
            <p:ph type="sldNum" sz="quarter" idx="12"/>
          </p:nvPr>
        </p:nvSpPr>
        <p:spPr/>
        <p:txBody>
          <a:bodyPr/>
          <a:lstStyle/>
          <a:p>
            <a:fld id="{9C9CF58E-4975-46A0-8D31-9E17774E8813}" type="slidenum">
              <a:rPr lang="lt-LT" smtClean="0"/>
              <a:t>‹#›</a:t>
            </a:fld>
            <a:endParaRPr lang="lt-LT"/>
          </a:p>
        </p:txBody>
      </p:sp>
    </p:spTree>
    <p:extLst>
      <p:ext uri="{BB962C8B-B14F-4D97-AF65-F5344CB8AC3E}">
        <p14:creationId xmlns:p14="http://schemas.microsoft.com/office/powerpoint/2010/main" val="237475845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839788" y="457200"/>
            <a:ext cx="3932237" cy="1600200"/>
          </a:xfrm>
        </p:spPr>
        <p:txBody>
          <a:bodyPr anchor="b"/>
          <a:lstStyle>
            <a:lvl1pPr>
              <a:defRPr sz="3200"/>
            </a:lvl1pPr>
          </a:lstStyle>
          <a:p>
            <a:r>
              <a:rPr lang="en-US"/>
              <a:t>Click to edit Master title style</a:t>
            </a:r>
            <a:endParaRPr lang="en-US" dirty="0"/>
          </a:p>
        </p:txBody>
      </p:sp>
      <p:sp>
        <p:nvSpPr>
          <p:cNvPr id="3" name="Picture Placeholder 2"/>
          <p:cNvSpPr>
            <a:spLocks noGrp="1" noChangeAspect="1"/>
          </p:cNvSpPr>
          <p:nvPr>
            <p:ph type="pic" idx="1"/>
          </p:nvPr>
        </p:nvSpPr>
        <p:spPr>
          <a:xfrm>
            <a:off x="5183188" y="987425"/>
            <a:ext cx="6172200" cy="4873625"/>
          </a:xfrm>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4" name="Text Placeholder 3"/>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en-US"/>
              <a:t>Click to edit Master text styles</a:t>
            </a:r>
          </a:p>
        </p:txBody>
      </p:sp>
      <p:sp>
        <p:nvSpPr>
          <p:cNvPr id="5" name="Date Placeholder 4"/>
          <p:cNvSpPr>
            <a:spLocks noGrp="1"/>
          </p:cNvSpPr>
          <p:nvPr>
            <p:ph type="dt" sz="half" idx="10"/>
          </p:nvPr>
        </p:nvSpPr>
        <p:spPr/>
        <p:txBody>
          <a:bodyPr/>
          <a:lstStyle/>
          <a:p>
            <a:fld id="{CE7793B8-0F5F-4521-833C-BF21C6279BD8}" type="datetimeFigureOut">
              <a:rPr lang="lt-LT" smtClean="0"/>
              <a:t>2025-07-03</a:t>
            </a:fld>
            <a:endParaRPr lang="lt-LT"/>
          </a:p>
        </p:txBody>
      </p:sp>
      <p:sp>
        <p:nvSpPr>
          <p:cNvPr id="6" name="Footer Placeholder 5"/>
          <p:cNvSpPr>
            <a:spLocks noGrp="1"/>
          </p:cNvSpPr>
          <p:nvPr>
            <p:ph type="ftr" sz="quarter" idx="11"/>
          </p:nvPr>
        </p:nvSpPr>
        <p:spPr/>
        <p:txBody>
          <a:bodyPr/>
          <a:lstStyle/>
          <a:p>
            <a:endParaRPr lang="lt-LT"/>
          </a:p>
        </p:txBody>
      </p:sp>
      <p:sp>
        <p:nvSpPr>
          <p:cNvPr id="7" name="Slide Number Placeholder 6"/>
          <p:cNvSpPr>
            <a:spLocks noGrp="1"/>
          </p:cNvSpPr>
          <p:nvPr>
            <p:ph type="sldNum" sz="quarter" idx="12"/>
          </p:nvPr>
        </p:nvSpPr>
        <p:spPr/>
        <p:txBody>
          <a:bodyPr/>
          <a:lstStyle/>
          <a:p>
            <a:fld id="{9C9CF58E-4975-46A0-8D31-9E17774E8813}" type="slidenum">
              <a:rPr lang="lt-LT" smtClean="0"/>
              <a:t>‹#›</a:t>
            </a:fld>
            <a:endParaRPr lang="lt-LT"/>
          </a:p>
        </p:txBody>
      </p:sp>
    </p:spTree>
    <p:extLst>
      <p:ext uri="{BB962C8B-B14F-4D97-AF65-F5344CB8AC3E}">
        <p14:creationId xmlns:p14="http://schemas.microsoft.com/office/powerpoint/2010/main" val="416724638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E7793B8-0F5F-4521-833C-BF21C6279BD8}" type="datetimeFigureOut">
              <a:rPr lang="lt-LT" smtClean="0"/>
              <a:t>2025-07-03</a:t>
            </a:fld>
            <a:endParaRPr lang="lt-LT"/>
          </a:p>
        </p:txBody>
      </p:sp>
      <p:sp>
        <p:nvSpPr>
          <p:cNvPr id="5" name="Footer Placeholder 4"/>
          <p:cNvSpPr>
            <a:spLocks noGrp="1"/>
          </p:cNvSpPr>
          <p:nvPr>
            <p:ph type="ftr" sz="quarter" idx="11"/>
          </p:nvPr>
        </p:nvSpPr>
        <p:spPr/>
        <p:txBody>
          <a:bodyPr/>
          <a:lstStyle/>
          <a:p>
            <a:endParaRPr lang="lt-LT"/>
          </a:p>
        </p:txBody>
      </p:sp>
      <p:sp>
        <p:nvSpPr>
          <p:cNvPr id="6" name="Slide Number Placeholder 5"/>
          <p:cNvSpPr>
            <a:spLocks noGrp="1"/>
          </p:cNvSpPr>
          <p:nvPr>
            <p:ph type="sldNum" sz="quarter" idx="12"/>
          </p:nvPr>
        </p:nvSpPr>
        <p:spPr/>
        <p:txBody>
          <a:bodyPr/>
          <a:lstStyle/>
          <a:p>
            <a:fld id="{9C9CF58E-4975-46A0-8D31-9E17774E8813}" type="slidenum">
              <a:rPr lang="lt-LT" smtClean="0"/>
              <a:t>‹#›</a:t>
            </a:fld>
            <a:endParaRPr lang="lt-LT"/>
          </a:p>
        </p:txBody>
      </p:sp>
    </p:spTree>
    <p:extLst>
      <p:ext uri="{BB962C8B-B14F-4D97-AF65-F5344CB8AC3E}">
        <p14:creationId xmlns:p14="http://schemas.microsoft.com/office/powerpoint/2010/main" val="2715030154"/>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365125"/>
            <a:ext cx="2628900" cy="5811838"/>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838200" y="365125"/>
            <a:ext cx="7734300" cy="5811838"/>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CE7793B8-0F5F-4521-833C-BF21C6279BD8}" type="datetimeFigureOut">
              <a:rPr lang="lt-LT" smtClean="0"/>
              <a:t>2025-07-03</a:t>
            </a:fld>
            <a:endParaRPr lang="lt-LT"/>
          </a:p>
        </p:txBody>
      </p:sp>
      <p:sp>
        <p:nvSpPr>
          <p:cNvPr id="5" name="Footer Placeholder 4"/>
          <p:cNvSpPr>
            <a:spLocks noGrp="1"/>
          </p:cNvSpPr>
          <p:nvPr>
            <p:ph type="ftr" sz="quarter" idx="11"/>
          </p:nvPr>
        </p:nvSpPr>
        <p:spPr/>
        <p:txBody>
          <a:bodyPr/>
          <a:lstStyle/>
          <a:p>
            <a:endParaRPr lang="lt-LT"/>
          </a:p>
        </p:txBody>
      </p:sp>
      <p:sp>
        <p:nvSpPr>
          <p:cNvPr id="6" name="Slide Number Placeholder 5"/>
          <p:cNvSpPr>
            <a:spLocks noGrp="1"/>
          </p:cNvSpPr>
          <p:nvPr>
            <p:ph type="sldNum" sz="quarter" idx="12"/>
          </p:nvPr>
        </p:nvSpPr>
        <p:spPr/>
        <p:txBody>
          <a:bodyPr/>
          <a:lstStyle/>
          <a:p>
            <a:fld id="{9C9CF58E-4975-46A0-8D31-9E17774E8813}" type="slidenum">
              <a:rPr lang="lt-LT" smtClean="0"/>
              <a:t>‹#›</a:t>
            </a:fld>
            <a:endParaRPr lang="lt-LT"/>
          </a:p>
        </p:txBody>
      </p:sp>
    </p:spTree>
    <p:extLst>
      <p:ext uri="{BB962C8B-B14F-4D97-AF65-F5344CB8AC3E}">
        <p14:creationId xmlns:p14="http://schemas.microsoft.com/office/powerpoint/2010/main" val="2429475285"/>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n-US"/>
              <a:t>Click to edit Master title style</a:t>
            </a:r>
            <a:endParaRPr lang="en-US" dirty="0"/>
          </a:p>
        </p:txBody>
      </p:sp>
      <p:sp>
        <p:nvSpPr>
          <p:cNvPr id="3" name="Text Placeholder 2"/>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CE7793B8-0F5F-4521-833C-BF21C6279BD8}" type="datetimeFigureOut">
              <a:rPr lang="lt-LT" smtClean="0"/>
              <a:t>2025-07-03</a:t>
            </a:fld>
            <a:endParaRPr lang="lt-LT"/>
          </a:p>
        </p:txBody>
      </p:sp>
      <p:sp>
        <p:nvSpPr>
          <p:cNvPr id="5" name="Footer Placeholder 4"/>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lt-LT"/>
          </a:p>
        </p:txBody>
      </p:sp>
      <p:sp>
        <p:nvSpPr>
          <p:cNvPr id="6" name="Slide Number Placeholder 5"/>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9C9CF58E-4975-46A0-8D31-9E17774E8813}" type="slidenum">
              <a:rPr lang="lt-LT" smtClean="0"/>
              <a:t>‹#›</a:t>
            </a:fld>
            <a:endParaRPr lang="lt-LT"/>
          </a:p>
        </p:txBody>
      </p:sp>
    </p:spTree>
    <p:extLst>
      <p:ext uri="{BB962C8B-B14F-4D97-AF65-F5344CB8AC3E}">
        <p14:creationId xmlns:p14="http://schemas.microsoft.com/office/powerpoint/2010/main" val="145172505"/>
      </p:ext>
    </p:extLst>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E395532B-3C76-49C2-913C-BA06BCA377A9}"/>
              </a:ext>
            </a:extLst>
          </p:cNvPr>
          <p:cNvSpPr/>
          <p:nvPr/>
        </p:nvSpPr>
        <p:spPr>
          <a:xfrm>
            <a:off x="428625" y="6705600"/>
            <a:ext cx="5419725" cy="152400"/>
          </a:xfrm>
          <a:prstGeom prst="rect">
            <a:avLst/>
          </a:prstGeom>
          <a:solidFill>
            <a:srgbClr val="9CC2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5" name="Rectangle 4">
            <a:extLst>
              <a:ext uri="{FF2B5EF4-FFF2-40B4-BE49-F238E27FC236}">
                <a16:creationId xmlns:a16="http://schemas.microsoft.com/office/drawing/2014/main" id="{33EE451B-19F3-4DD6-B512-874F9FBE5DA9}"/>
              </a:ext>
            </a:extLst>
          </p:cNvPr>
          <p:cNvSpPr/>
          <p:nvPr/>
        </p:nvSpPr>
        <p:spPr>
          <a:xfrm>
            <a:off x="5848350" y="6705600"/>
            <a:ext cx="3171825" cy="152400"/>
          </a:xfrm>
          <a:prstGeom prst="rect">
            <a:avLst/>
          </a:prstGeom>
          <a:solidFill>
            <a:srgbClr val="39844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6" name="Rectangle 5">
            <a:extLst>
              <a:ext uri="{FF2B5EF4-FFF2-40B4-BE49-F238E27FC236}">
                <a16:creationId xmlns:a16="http://schemas.microsoft.com/office/drawing/2014/main" id="{4F978058-C852-4DD6-9F40-5956F68A014A}"/>
              </a:ext>
            </a:extLst>
          </p:cNvPr>
          <p:cNvSpPr/>
          <p:nvPr/>
        </p:nvSpPr>
        <p:spPr>
          <a:xfrm>
            <a:off x="9020175" y="6649673"/>
            <a:ext cx="3171825" cy="152400"/>
          </a:xfrm>
          <a:prstGeom prst="rect">
            <a:avLst/>
          </a:prstGeom>
          <a:solidFill>
            <a:srgbClr val="E1D04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pic>
        <p:nvPicPr>
          <p:cNvPr id="8" name="Picture 7" descr="Text&#10;&#10;Description automatically generated">
            <a:extLst>
              <a:ext uri="{FF2B5EF4-FFF2-40B4-BE49-F238E27FC236}">
                <a16:creationId xmlns:a16="http://schemas.microsoft.com/office/drawing/2014/main" id="{62F8B77B-28A0-4FCE-89EB-C5CF4792CE51}"/>
              </a:ext>
            </a:extLst>
          </p:cNvPr>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428625" y="4652844"/>
            <a:ext cx="5133975" cy="1668807"/>
          </a:xfrm>
          <a:prstGeom prst="rect">
            <a:avLst/>
          </a:prstGeom>
        </p:spPr>
      </p:pic>
      <p:sp>
        <p:nvSpPr>
          <p:cNvPr id="9" name="Rectangle 8">
            <a:extLst>
              <a:ext uri="{FF2B5EF4-FFF2-40B4-BE49-F238E27FC236}">
                <a16:creationId xmlns:a16="http://schemas.microsoft.com/office/drawing/2014/main" id="{B9A6F7F8-7F5C-4CF0-BAB8-2D5AFE6563FF}"/>
              </a:ext>
            </a:extLst>
          </p:cNvPr>
          <p:cNvSpPr/>
          <p:nvPr/>
        </p:nvSpPr>
        <p:spPr>
          <a:xfrm>
            <a:off x="1054609" y="1220895"/>
            <a:ext cx="10082782" cy="3048000"/>
          </a:xfrm>
          <a:prstGeom prst="rect">
            <a:avLst/>
          </a:prstGeom>
          <a:solidFill>
            <a:schemeClr val="accent6">
              <a:lumMod val="60000"/>
              <a:lumOff val="4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lIns="540000" tIns="216000" rIns="72000" rtlCol="0" anchor="t" anchorCtr="0"/>
          <a:lstStyle/>
          <a:p>
            <a:endParaRPr lang="lt-LT" sz="4800" b="1" dirty="0">
              <a:latin typeface="Hind" panose="02000000000000000000" pitchFamily="2" charset="-70"/>
              <a:cs typeface="Hind" panose="02000000000000000000" pitchFamily="2" charset="-70"/>
            </a:endParaRPr>
          </a:p>
        </p:txBody>
      </p:sp>
      <p:sp>
        <p:nvSpPr>
          <p:cNvPr id="11" name="TextBox 10">
            <a:extLst>
              <a:ext uri="{FF2B5EF4-FFF2-40B4-BE49-F238E27FC236}">
                <a16:creationId xmlns:a16="http://schemas.microsoft.com/office/drawing/2014/main" id="{CA44AEBC-777D-4D9D-A37A-3C5BF1E55AC2}"/>
              </a:ext>
            </a:extLst>
          </p:cNvPr>
          <p:cNvSpPr txBox="1"/>
          <p:nvPr/>
        </p:nvSpPr>
        <p:spPr>
          <a:xfrm>
            <a:off x="1134173" y="1776054"/>
            <a:ext cx="9769898" cy="369332"/>
          </a:xfrm>
          <a:prstGeom prst="rect">
            <a:avLst/>
          </a:prstGeom>
          <a:noFill/>
        </p:spPr>
        <p:txBody>
          <a:bodyPr wrap="square" rtlCol="0">
            <a:spAutoFit/>
          </a:bodyPr>
          <a:lstStyle/>
          <a:p>
            <a:r>
              <a:rPr lang="lt-LT" b="1" dirty="0">
                <a:latin typeface="Times New Roman" panose="02020603050405020304" pitchFamily="18" charset="0"/>
              </a:rPr>
              <a:t>Projektas</a:t>
            </a:r>
            <a:r>
              <a:rPr lang="lt-LT" dirty="0">
                <a:latin typeface="Times New Roman" panose="02020603050405020304" pitchFamily="18" charset="0"/>
              </a:rPr>
              <a:t> </a:t>
            </a:r>
            <a:r>
              <a:rPr lang="lt-LT" b="1" dirty="0">
                <a:latin typeface="Times New Roman" panose="02020603050405020304" pitchFamily="18" charset="0"/>
              </a:rPr>
              <a:t>„K</a:t>
            </a:r>
            <a:r>
              <a:rPr lang="lt-LT" sz="1800" b="1" dirty="0">
                <a:effectLst/>
                <a:latin typeface="Times New Roman" panose="02020603050405020304" pitchFamily="18" charset="0"/>
                <a:ea typeface="Calibri" panose="020F0502020204030204" pitchFamily="34" charset="0"/>
              </a:rPr>
              <a:t>omunalinių atliekų rūšiuojamojo surinkimo infrastruktūros plėtra Alytaus regione“</a:t>
            </a:r>
            <a:endParaRPr lang="en-US" sz="2400" b="1" dirty="0">
              <a:solidFill>
                <a:schemeClr val="bg1"/>
              </a:solidFill>
              <a:latin typeface="Hind" panose="02000000000000000000" pitchFamily="2" charset="-70"/>
              <a:cs typeface="Hind" panose="02000000000000000000" pitchFamily="2" charset="-70"/>
            </a:endParaRPr>
          </a:p>
        </p:txBody>
      </p:sp>
      <p:sp>
        <p:nvSpPr>
          <p:cNvPr id="12" name="TextBox 11">
            <a:extLst>
              <a:ext uri="{FF2B5EF4-FFF2-40B4-BE49-F238E27FC236}">
                <a16:creationId xmlns:a16="http://schemas.microsoft.com/office/drawing/2014/main" id="{2A178593-87E9-416F-B111-BD8FD357FB8B}"/>
              </a:ext>
            </a:extLst>
          </p:cNvPr>
          <p:cNvSpPr txBox="1"/>
          <p:nvPr/>
        </p:nvSpPr>
        <p:spPr>
          <a:xfrm>
            <a:off x="1134173" y="2138211"/>
            <a:ext cx="9656866" cy="1200329"/>
          </a:xfrm>
          <a:prstGeom prst="rect">
            <a:avLst/>
          </a:prstGeom>
          <a:solidFill>
            <a:schemeClr val="accent6">
              <a:lumMod val="60000"/>
              <a:lumOff val="40000"/>
            </a:schemeClr>
          </a:solidFill>
        </p:spPr>
        <p:txBody>
          <a:bodyPr wrap="square" rtlCol="0">
            <a:spAutoFit/>
          </a:bodyPr>
          <a:lstStyle/>
          <a:p>
            <a:r>
              <a:rPr lang="lt-LT" sz="1800" b="1" i="1" dirty="0">
                <a:effectLst/>
                <a:latin typeface="Times New Roman" panose="02020603050405020304" pitchFamily="18" charset="0"/>
                <a:ea typeface="Calibri" panose="020F0502020204030204" pitchFamily="34" charset="0"/>
              </a:rPr>
              <a:t>Projekto tikslas </a:t>
            </a:r>
            <a:r>
              <a:rPr lang="lt-LT" sz="1800" i="1" dirty="0">
                <a:effectLst/>
                <a:latin typeface="Times New Roman" panose="02020603050405020304" pitchFamily="18" charset="0"/>
                <a:ea typeface="Calibri" panose="020F0502020204030204" pitchFamily="34" charset="0"/>
              </a:rPr>
              <a:t>–efektyviai sutvarkyti susidarančias atliekas  – laikytis atliekų prevencijos ir tvarkymo prioritetų eiliškumo, didinti pirminį rūšiavimą atliekų susidarymo vietoje, paruošimą pakartotiniam naudojimui, perdirbimą, atliekų pakartotinį naudojimą, taip pat mažinti sąvartyne šalinamų atliekų kiekį.</a:t>
            </a:r>
            <a:endParaRPr lang="lt-LT" sz="1200" b="1" dirty="0">
              <a:solidFill>
                <a:schemeClr val="bg1"/>
              </a:solidFill>
              <a:latin typeface="Hind" panose="02000000000000000000" pitchFamily="2" charset="-70"/>
              <a:cs typeface="Hind" panose="02000000000000000000" pitchFamily="2" charset="-70"/>
            </a:endParaRPr>
          </a:p>
        </p:txBody>
      </p:sp>
      <p:sp>
        <p:nvSpPr>
          <p:cNvPr id="7" name="TextBox 6">
            <a:extLst>
              <a:ext uri="{FF2B5EF4-FFF2-40B4-BE49-F238E27FC236}">
                <a16:creationId xmlns:a16="http://schemas.microsoft.com/office/drawing/2014/main" id="{1B947605-C98C-E5A9-4F71-1669AA490BAA}"/>
              </a:ext>
            </a:extLst>
          </p:cNvPr>
          <p:cNvSpPr txBox="1"/>
          <p:nvPr/>
        </p:nvSpPr>
        <p:spPr>
          <a:xfrm>
            <a:off x="2075215" y="552105"/>
            <a:ext cx="7787976" cy="400110"/>
          </a:xfrm>
          <a:prstGeom prst="rect">
            <a:avLst/>
          </a:prstGeom>
          <a:noFill/>
        </p:spPr>
        <p:txBody>
          <a:bodyPr wrap="square" rtlCol="0">
            <a:spAutoFit/>
          </a:bodyPr>
          <a:lstStyle/>
          <a:p>
            <a:pPr algn="ctr"/>
            <a:r>
              <a:rPr lang="lt-LT" sz="2000" dirty="0">
                <a:solidFill>
                  <a:schemeClr val="tx1">
                    <a:lumMod val="85000"/>
                    <a:lumOff val="15000"/>
                  </a:schemeClr>
                </a:solidFill>
                <a:latin typeface="Times New Roman" panose="02020603050405020304" pitchFamily="18" charset="0"/>
                <a:cs typeface="Times New Roman" panose="02020603050405020304" pitchFamily="18" charset="0"/>
              </a:rPr>
              <a:t>Regioninė pažangos priemonė „Skatinti rūšiuojamąjį atliekų surinkimą“</a:t>
            </a:r>
          </a:p>
        </p:txBody>
      </p:sp>
      <p:sp>
        <p:nvSpPr>
          <p:cNvPr id="2" name="TextBox 1">
            <a:extLst>
              <a:ext uri="{FF2B5EF4-FFF2-40B4-BE49-F238E27FC236}">
                <a16:creationId xmlns:a16="http://schemas.microsoft.com/office/drawing/2014/main" id="{7DECF3F2-D380-F27F-69F5-815ED542A013}"/>
              </a:ext>
            </a:extLst>
          </p:cNvPr>
          <p:cNvSpPr txBox="1"/>
          <p:nvPr/>
        </p:nvSpPr>
        <p:spPr>
          <a:xfrm>
            <a:off x="1054608" y="3429000"/>
            <a:ext cx="10169861" cy="646331"/>
          </a:xfrm>
          <a:prstGeom prst="rect">
            <a:avLst/>
          </a:prstGeom>
          <a:noFill/>
        </p:spPr>
        <p:txBody>
          <a:bodyPr wrap="square" rtlCol="0">
            <a:spAutoFit/>
          </a:bodyPr>
          <a:lstStyle/>
          <a:p>
            <a:r>
              <a:rPr lang="lt-LT" b="1" dirty="0">
                <a:latin typeface="Times New Roman" panose="02020603050405020304" pitchFamily="18" charset="0"/>
              </a:rPr>
              <a:t>Projekto įgyvendinimo plano pateikimo terminas – </a:t>
            </a:r>
            <a:r>
              <a:rPr lang="lt-LT" dirty="0">
                <a:latin typeface="Times New Roman" panose="02020603050405020304" pitchFamily="18" charset="0"/>
              </a:rPr>
              <a:t>2025 m. liepos 31 d.</a:t>
            </a:r>
            <a:r>
              <a:rPr lang="lt-LT" b="1" dirty="0">
                <a:latin typeface="Times New Roman" panose="02020603050405020304" pitchFamily="18" charset="0"/>
              </a:rPr>
              <a:t> </a:t>
            </a:r>
            <a:r>
              <a:rPr lang="lt-LT" dirty="0">
                <a:solidFill>
                  <a:srgbClr val="FF0000"/>
                </a:solidFill>
                <a:latin typeface="Times New Roman" panose="02020603050405020304" pitchFamily="18" charset="0"/>
              </a:rPr>
              <a:t>Rengiamas investicijų projektas.</a:t>
            </a:r>
          </a:p>
          <a:p>
            <a:r>
              <a:rPr lang="lt-LT" b="1" dirty="0">
                <a:latin typeface="Times New Roman" panose="02020603050405020304" pitchFamily="18" charset="0"/>
              </a:rPr>
              <a:t>Projekto veiklų užbaigimo terminas – </a:t>
            </a:r>
            <a:r>
              <a:rPr lang="lt-LT" dirty="0">
                <a:latin typeface="Times New Roman" panose="02020603050405020304" pitchFamily="18" charset="0"/>
              </a:rPr>
              <a:t>2028 m. IV </a:t>
            </a:r>
            <a:r>
              <a:rPr lang="lt-LT" dirty="0" err="1">
                <a:latin typeface="Times New Roman" panose="02020603050405020304" pitchFamily="18" charset="0"/>
              </a:rPr>
              <a:t>ketv</a:t>
            </a:r>
            <a:r>
              <a:rPr lang="lt-LT" dirty="0">
                <a:latin typeface="Times New Roman" panose="02020603050405020304" pitchFamily="18" charset="0"/>
              </a:rPr>
              <a:t>.</a:t>
            </a:r>
            <a:endParaRPr lang="en-US" sz="2400" dirty="0">
              <a:solidFill>
                <a:schemeClr val="bg1"/>
              </a:solidFill>
              <a:latin typeface="Hind" panose="02000000000000000000" pitchFamily="2" charset="-70"/>
              <a:cs typeface="Hind" panose="02000000000000000000" pitchFamily="2" charset="-70"/>
            </a:endParaRPr>
          </a:p>
        </p:txBody>
      </p:sp>
    </p:spTree>
    <p:extLst>
      <p:ext uri="{BB962C8B-B14F-4D97-AF65-F5344CB8AC3E}">
        <p14:creationId xmlns:p14="http://schemas.microsoft.com/office/powerpoint/2010/main" val="341511293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 name="Rectangle 9">
            <a:extLst>
              <a:ext uri="{FF2B5EF4-FFF2-40B4-BE49-F238E27FC236}">
                <a16:creationId xmlns:a16="http://schemas.microsoft.com/office/drawing/2014/main" id="{E402EA61-A3CF-444E-9034-ACC973678977}"/>
              </a:ext>
            </a:extLst>
          </p:cNvPr>
          <p:cNvSpPr/>
          <p:nvPr/>
        </p:nvSpPr>
        <p:spPr>
          <a:xfrm>
            <a:off x="3686176" y="6467475"/>
            <a:ext cx="3086099" cy="152400"/>
          </a:xfrm>
          <a:prstGeom prst="rect">
            <a:avLst/>
          </a:prstGeom>
          <a:solidFill>
            <a:srgbClr val="9CC2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11" name="Rectangle 10">
            <a:extLst>
              <a:ext uri="{FF2B5EF4-FFF2-40B4-BE49-F238E27FC236}">
                <a16:creationId xmlns:a16="http://schemas.microsoft.com/office/drawing/2014/main" id="{BF150AC1-72B8-428E-9FF8-EDAC58BED11E}"/>
              </a:ext>
            </a:extLst>
          </p:cNvPr>
          <p:cNvSpPr/>
          <p:nvPr/>
        </p:nvSpPr>
        <p:spPr>
          <a:xfrm>
            <a:off x="6772275" y="6467475"/>
            <a:ext cx="4029075" cy="152400"/>
          </a:xfrm>
          <a:prstGeom prst="rect">
            <a:avLst/>
          </a:prstGeom>
          <a:solidFill>
            <a:srgbClr val="39844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pic>
        <p:nvPicPr>
          <p:cNvPr id="12" name="Picture 11" descr="Text&#10;&#10;Description automatically generated">
            <a:extLst>
              <a:ext uri="{FF2B5EF4-FFF2-40B4-BE49-F238E27FC236}">
                <a16:creationId xmlns:a16="http://schemas.microsoft.com/office/drawing/2014/main" id="{B37C666A-D298-41FC-8971-EFDFA209A7F5}"/>
              </a:ext>
            </a:extLst>
          </p:cNvPr>
          <p:cNvPicPr>
            <a:picLocks noChangeAspect="1"/>
          </p:cNvPicPr>
          <p:nvPr/>
        </p:nvPicPr>
        <p:blipFill>
          <a:blip r:embed="rId2">
            <a:alphaModFix amt="50000"/>
            <a:extLst>
              <a:ext uri="{28A0092B-C50C-407E-A947-70E740481C1C}">
                <a14:useLocalDpi xmlns:a14="http://schemas.microsoft.com/office/drawing/2010/main" val="0"/>
              </a:ext>
            </a:extLst>
          </a:blip>
          <a:stretch>
            <a:fillRect/>
          </a:stretch>
        </p:blipFill>
        <p:spPr>
          <a:xfrm>
            <a:off x="276226" y="5556024"/>
            <a:ext cx="3272868" cy="1063851"/>
          </a:xfrm>
          <a:prstGeom prst="rect">
            <a:avLst/>
          </a:prstGeom>
          <a:noFill/>
        </p:spPr>
      </p:pic>
      <p:sp>
        <p:nvSpPr>
          <p:cNvPr id="13" name="Rectangle 12">
            <a:extLst>
              <a:ext uri="{FF2B5EF4-FFF2-40B4-BE49-F238E27FC236}">
                <a16:creationId xmlns:a16="http://schemas.microsoft.com/office/drawing/2014/main" id="{0F888BBF-DECB-41B2-92C7-269EB8FF4B9A}"/>
              </a:ext>
            </a:extLst>
          </p:cNvPr>
          <p:cNvSpPr/>
          <p:nvPr/>
        </p:nvSpPr>
        <p:spPr>
          <a:xfrm>
            <a:off x="10801350" y="6467475"/>
            <a:ext cx="1390650" cy="152400"/>
          </a:xfrm>
          <a:prstGeom prst="rect">
            <a:avLst/>
          </a:prstGeom>
          <a:solidFill>
            <a:srgbClr val="E1D04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14" name="Rectangle 13">
            <a:extLst>
              <a:ext uri="{FF2B5EF4-FFF2-40B4-BE49-F238E27FC236}">
                <a16:creationId xmlns:a16="http://schemas.microsoft.com/office/drawing/2014/main" id="{525DE49E-A2BA-4E23-9DDA-9338E34798D8}"/>
              </a:ext>
            </a:extLst>
          </p:cNvPr>
          <p:cNvSpPr/>
          <p:nvPr/>
        </p:nvSpPr>
        <p:spPr>
          <a:xfrm>
            <a:off x="441753" y="1424329"/>
            <a:ext cx="1357312" cy="450273"/>
          </a:xfrm>
          <a:prstGeom prst="rect">
            <a:avLst/>
          </a:prstGeom>
          <a:solidFill>
            <a:srgbClr val="9CC2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highlight>
                <a:srgbClr val="FFFF00"/>
              </a:highlight>
            </a:endParaRPr>
          </a:p>
        </p:txBody>
      </p:sp>
      <p:sp>
        <p:nvSpPr>
          <p:cNvPr id="15" name="TextBox 14">
            <a:extLst>
              <a:ext uri="{FF2B5EF4-FFF2-40B4-BE49-F238E27FC236}">
                <a16:creationId xmlns:a16="http://schemas.microsoft.com/office/drawing/2014/main" id="{194CD0AD-532C-4AEC-823E-6CC197701180}"/>
              </a:ext>
            </a:extLst>
          </p:cNvPr>
          <p:cNvSpPr txBox="1"/>
          <p:nvPr/>
        </p:nvSpPr>
        <p:spPr>
          <a:xfrm>
            <a:off x="777394" y="1338533"/>
            <a:ext cx="933450" cy="707886"/>
          </a:xfrm>
          <a:prstGeom prst="rect">
            <a:avLst/>
          </a:prstGeom>
          <a:noFill/>
        </p:spPr>
        <p:txBody>
          <a:bodyPr wrap="square">
            <a:spAutoFit/>
          </a:bodyPr>
          <a:lstStyle/>
          <a:p>
            <a:pPr algn="r"/>
            <a:r>
              <a:rPr lang="lt-LT" sz="4000" dirty="0">
                <a:solidFill>
                  <a:schemeClr val="bg1"/>
                </a:solidFill>
                <a:latin typeface="Hind" panose="02000000000000000000" pitchFamily="2" charset="-70"/>
                <a:cs typeface="Hind" panose="02000000000000000000" pitchFamily="2" charset="-70"/>
              </a:rPr>
              <a:t>1</a:t>
            </a:r>
            <a:endParaRPr lang="lt-LT" sz="4000" dirty="0"/>
          </a:p>
        </p:txBody>
      </p:sp>
      <p:sp>
        <p:nvSpPr>
          <p:cNvPr id="18" name="Rectangle 17">
            <a:extLst>
              <a:ext uri="{FF2B5EF4-FFF2-40B4-BE49-F238E27FC236}">
                <a16:creationId xmlns:a16="http://schemas.microsoft.com/office/drawing/2014/main" id="{7619CF37-898E-4636-AC39-4FC38EB1CC62}"/>
              </a:ext>
            </a:extLst>
          </p:cNvPr>
          <p:cNvSpPr/>
          <p:nvPr/>
        </p:nvSpPr>
        <p:spPr>
          <a:xfrm>
            <a:off x="372082" y="2670497"/>
            <a:ext cx="1357312" cy="495300"/>
          </a:xfrm>
          <a:prstGeom prst="rect">
            <a:avLst/>
          </a:prstGeom>
          <a:solidFill>
            <a:srgbClr val="E1D04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19" name="TextBox 18">
            <a:extLst>
              <a:ext uri="{FF2B5EF4-FFF2-40B4-BE49-F238E27FC236}">
                <a16:creationId xmlns:a16="http://schemas.microsoft.com/office/drawing/2014/main" id="{04160852-2139-4983-AAA6-28A330E4FDE2}"/>
              </a:ext>
            </a:extLst>
          </p:cNvPr>
          <p:cNvSpPr txBox="1"/>
          <p:nvPr/>
        </p:nvSpPr>
        <p:spPr>
          <a:xfrm>
            <a:off x="777394" y="2608484"/>
            <a:ext cx="933450" cy="707886"/>
          </a:xfrm>
          <a:prstGeom prst="rect">
            <a:avLst/>
          </a:prstGeom>
          <a:noFill/>
        </p:spPr>
        <p:txBody>
          <a:bodyPr wrap="square">
            <a:spAutoFit/>
          </a:bodyPr>
          <a:lstStyle/>
          <a:p>
            <a:pPr algn="r"/>
            <a:r>
              <a:rPr lang="lt-LT" sz="4000" dirty="0">
                <a:solidFill>
                  <a:schemeClr val="bg1"/>
                </a:solidFill>
                <a:latin typeface="Hind" panose="02000000000000000000" pitchFamily="2" charset="-70"/>
                <a:cs typeface="Hind" panose="02000000000000000000" pitchFamily="2" charset="-70"/>
              </a:rPr>
              <a:t>2</a:t>
            </a:r>
            <a:endParaRPr lang="lt-LT" sz="4000" dirty="0"/>
          </a:p>
        </p:txBody>
      </p:sp>
      <p:sp>
        <p:nvSpPr>
          <p:cNvPr id="21" name="TextBox 20">
            <a:extLst>
              <a:ext uri="{FF2B5EF4-FFF2-40B4-BE49-F238E27FC236}">
                <a16:creationId xmlns:a16="http://schemas.microsoft.com/office/drawing/2014/main" id="{D8ADDE56-09C5-43F1-8F7F-7313D225191A}"/>
              </a:ext>
            </a:extLst>
          </p:cNvPr>
          <p:cNvSpPr txBox="1"/>
          <p:nvPr/>
        </p:nvSpPr>
        <p:spPr>
          <a:xfrm>
            <a:off x="2433160" y="2719228"/>
            <a:ext cx="8496171" cy="646331"/>
          </a:xfrm>
          <a:prstGeom prst="rect">
            <a:avLst/>
          </a:prstGeom>
          <a:noFill/>
        </p:spPr>
        <p:txBody>
          <a:bodyPr wrap="square" rtlCol="0">
            <a:spAutoFit/>
          </a:bodyPr>
          <a:lstStyle/>
          <a:p>
            <a:r>
              <a:rPr lang="lt-LT" kern="1400" dirty="0">
                <a:solidFill>
                  <a:srgbClr val="000000"/>
                </a:solidFill>
                <a:latin typeface="Times New Roman" panose="02020603050405020304" pitchFamily="18" charset="0"/>
              </a:rPr>
              <a:t>ARATC lėšos sudarys 15 proc. visų tinkamų finansuoti projekto išlaidų. </a:t>
            </a:r>
          </a:p>
          <a:p>
            <a:r>
              <a:rPr lang="lt-LT" kern="1400" dirty="0">
                <a:solidFill>
                  <a:srgbClr val="000000"/>
                </a:solidFill>
                <a:latin typeface="Times New Roman" panose="02020603050405020304" pitchFamily="18" charset="0"/>
              </a:rPr>
              <a:t>                                             </a:t>
            </a:r>
            <a:r>
              <a:rPr lang="lt-LT" b="1" kern="1400" dirty="0">
                <a:solidFill>
                  <a:srgbClr val="000000"/>
                </a:solidFill>
                <a:latin typeface="Times New Roman" panose="02020603050405020304" pitchFamily="18" charset="0"/>
              </a:rPr>
              <a:t>335 294,12 </a:t>
            </a:r>
            <a:r>
              <a:rPr lang="lt-LT" kern="1400" dirty="0">
                <a:solidFill>
                  <a:srgbClr val="000000"/>
                </a:solidFill>
                <a:latin typeface="Times New Roman" panose="02020603050405020304" pitchFamily="18" charset="0"/>
              </a:rPr>
              <a:t>Eur be PVM</a:t>
            </a:r>
            <a:endParaRPr lang="en-US" kern="1400" dirty="0">
              <a:solidFill>
                <a:srgbClr val="000000"/>
              </a:solidFill>
              <a:latin typeface="Times New Roman" panose="02020603050405020304" pitchFamily="18" charset="0"/>
            </a:endParaRPr>
          </a:p>
        </p:txBody>
      </p:sp>
      <p:sp>
        <p:nvSpPr>
          <p:cNvPr id="23" name="TextBox 22">
            <a:extLst>
              <a:ext uri="{FF2B5EF4-FFF2-40B4-BE49-F238E27FC236}">
                <a16:creationId xmlns:a16="http://schemas.microsoft.com/office/drawing/2014/main" id="{CBB5DF0D-B99C-4B31-BFAC-97BDFDDB9EB2}"/>
              </a:ext>
            </a:extLst>
          </p:cNvPr>
          <p:cNvSpPr txBox="1"/>
          <p:nvPr/>
        </p:nvSpPr>
        <p:spPr>
          <a:xfrm>
            <a:off x="6575369" y="4495732"/>
            <a:ext cx="361949" cy="923330"/>
          </a:xfrm>
          <a:prstGeom prst="rect">
            <a:avLst/>
          </a:prstGeom>
          <a:noFill/>
        </p:spPr>
        <p:txBody>
          <a:bodyPr wrap="square">
            <a:spAutoFit/>
          </a:bodyPr>
          <a:lstStyle/>
          <a:p>
            <a:r>
              <a:rPr lang="lt-LT" sz="5400" dirty="0">
                <a:solidFill>
                  <a:schemeClr val="bg1"/>
                </a:solidFill>
                <a:latin typeface="Hind" panose="02000000000000000000" pitchFamily="2" charset="-70"/>
                <a:cs typeface="Hind" panose="02000000000000000000" pitchFamily="2" charset="-70"/>
              </a:rPr>
              <a:t>1</a:t>
            </a:r>
            <a:endParaRPr lang="lt-LT" sz="5400" dirty="0"/>
          </a:p>
        </p:txBody>
      </p:sp>
      <p:sp>
        <p:nvSpPr>
          <p:cNvPr id="28" name="TextBox 27">
            <a:extLst>
              <a:ext uri="{FF2B5EF4-FFF2-40B4-BE49-F238E27FC236}">
                <a16:creationId xmlns:a16="http://schemas.microsoft.com/office/drawing/2014/main" id="{9A9FA10B-FB09-4203-A5F2-86A793A768DD}"/>
              </a:ext>
            </a:extLst>
          </p:cNvPr>
          <p:cNvSpPr txBox="1"/>
          <p:nvPr/>
        </p:nvSpPr>
        <p:spPr>
          <a:xfrm>
            <a:off x="2433161" y="1392649"/>
            <a:ext cx="8284415" cy="646331"/>
          </a:xfrm>
          <a:prstGeom prst="rect">
            <a:avLst/>
          </a:prstGeom>
          <a:noFill/>
        </p:spPr>
        <p:txBody>
          <a:bodyPr wrap="square" rtlCol="0">
            <a:spAutoFit/>
          </a:bodyPr>
          <a:lstStyle/>
          <a:p>
            <a:pPr algn="l"/>
            <a:r>
              <a:rPr lang="lt-LT" kern="1400" dirty="0">
                <a:solidFill>
                  <a:srgbClr val="000000"/>
                </a:solidFill>
                <a:effectLst/>
                <a:latin typeface="Times New Roman" panose="02020603050405020304" pitchFamily="18" charset="0"/>
                <a:ea typeface="Times New Roman" panose="02020603050405020304" pitchFamily="18" charset="0"/>
              </a:rPr>
              <a:t>ES fondų lėšos sudarys 85 proc. visų tinkamų finansuoti projekto išlaidų. </a:t>
            </a:r>
          </a:p>
          <a:p>
            <a:pPr algn="l"/>
            <a:r>
              <a:rPr lang="lt-LT" kern="1400" dirty="0">
                <a:solidFill>
                  <a:srgbClr val="000000"/>
                </a:solidFill>
                <a:latin typeface="Times New Roman" panose="02020603050405020304" pitchFamily="18" charset="0"/>
                <a:ea typeface="Times New Roman" panose="02020603050405020304" pitchFamily="18" charset="0"/>
              </a:rPr>
              <a:t>                                          </a:t>
            </a:r>
            <a:r>
              <a:rPr lang="lt-LT" b="1" kern="1400" dirty="0">
                <a:solidFill>
                  <a:srgbClr val="000000"/>
                </a:solidFill>
                <a:effectLst/>
                <a:latin typeface="Times New Roman" panose="02020603050405020304" pitchFamily="18" charset="0"/>
                <a:ea typeface="Times New Roman" panose="02020603050405020304" pitchFamily="18" charset="0"/>
              </a:rPr>
              <a:t>1 900 000,00 </a:t>
            </a:r>
            <a:r>
              <a:rPr lang="lt-LT" kern="1400" dirty="0">
                <a:solidFill>
                  <a:srgbClr val="000000"/>
                </a:solidFill>
                <a:effectLst/>
                <a:latin typeface="Times New Roman" panose="02020603050405020304" pitchFamily="18" charset="0"/>
                <a:ea typeface="Times New Roman" panose="02020603050405020304" pitchFamily="18" charset="0"/>
              </a:rPr>
              <a:t>Eur be PVM</a:t>
            </a:r>
            <a:endParaRPr lang="en-US" dirty="0">
              <a:solidFill>
                <a:schemeClr val="tx1">
                  <a:lumMod val="85000"/>
                  <a:lumOff val="15000"/>
                </a:schemeClr>
              </a:solidFill>
              <a:latin typeface="Hind" panose="02000000000000000000" pitchFamily="2" charset="-70"/>
              <a:cs typeface="Hind" panose="02000000000000000000" pitchFamily="2" charset="-70"/>
            </a:endParaRPr>
          </a:p>
        </p:txBody>
      </p:sp>
      <p:sp>
        <p:nvSpPr>
          <p:cNvPr id="2" name="TextBox 1">
            <a:extLst>
              <a:ext uri="{FF2B5EF4-FFF2-40B4-BE49-F238E27FC236}">
                <a16:creationId xmlns:a16="http://schemas.microsoft.com/office/drawing/2014/main" id="{12A5471C-99B3-7630-5F29-E3D8B05750D1}"/>
              </a:ext>
            </a:extLst>
          </p:cNvPr>
          <p:cNvSpPr txBox="1"/>
          <p:nvPr/>
        </p:nvSpPr>
        <p:spPr>
          <a:xfrm>
            <a:off x="2838710" y="609446"/>
            <a:ext cx="5179134" cy="400110"/>
          </a:xfrm>
          <a:prstGeom prst="rect">
            <a:avLst/>
          </a:prstGeom>
          <a:noFill/>
        </p:spPr>
        <p:txBody>
          <a:bodyPr wrap="square" rtlCol="0">
            <a:spAutoFit/>
          </a:bodyPr>
          <a:lstStyle/>
          <a:p>
            <a:r>
              <a:rPr lang="lt-LT" sz="2000" b="1" kern="1400" dirty="0">
                <a:solidFill>
                  <a:srgbClr val="000000"/>
                </a:solidFill>
                <a:latin typeface="Times New Roman" panose="02020603050405020304" pitchFamily="18" charset="0"/>
              </a:rPr>
              <a:t>Projekto biudžetas 2 490 308,23 Eur be PVM</a:t>
            </a:r>
            <a:endParaRPr lang="en-US" sz="2000" b="1" kern="1400" dirty="0">
              <a:solidFill>
                <a:srgbClr val="000000"/>
              </a:solidFill>
              <a:latin typeface="Times New Roman" panose="02020603050405020304" pitchFamily="18" charset="0"/>
            </a:endParaRPr>
          </a:p>
        </p:txBody>
      </p:sp>
      <p:sp>
        <p:nvSpPr>
          <p:cNvPr id="3" name="Rectangle 13">
            <a:extLst>
              <a:ext uri="{FF2B5EF4-FFF2-40B4-BE49-F238E27FC236}">
                <a16:creationId xmlns:a16="http://schemas.microsoft.com/office/drawing/2014/main" id="{DD037617-C54A-94E0-43FC-2A3E68147DE9}"/>
              </a:ext>
            </a:extLst>
          </p:cNvPr>
          <p:cNvSpPr/>
          <p:nvPr/>
        </p:nvSpPr>
        <p:spPr>
          <a:xfrm>
            <a:off x="471002" y="4286638"/>
            <a:ext cx="1357312" cy="450273"/>
          </a:xfrm>
          <a:prstGeom prst="rect">
            <a:avLst/>
          </a:prstGeom>
          <a:solidFill>
            <a:srgbClr val="9CC2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highlight>
                <a:srgbClr val="FFFF00"/>
              </a:highlight>
            </a:endParaRPr>
          </a:p>
        </p:txBody>
      </p:sp>
      <p:sp>
        <p:nvSpPr>
          <p:cNvPr id="4" name="TextBox 3">
            <a:extLst>
              <a:ext uri="{FF2B5EF4-FFF2-40B4-BE49-F238E27FC236}">
                <a16:creationId xmlns:a16="http://schemas.microsoft.com/office/drawing/2014/main" id="{20B482A3-89C3-067B-81FF-C8D674E3AA06}"/>
              </a:ext>
            </a:extLst>
          </p:cNvPr>
          <p:cNvSpPr txBox="1"/>
          <p:nvPr/>
        </p:nvSpPr>
        <p:spPr>
          <a:xfrm>
            <a:off x="777394" y="4193644"/>
            <a:ext cx="933450" cy="707886"/>
          </a:xfrm>
          <a:prstGeom prst="rect">
            <a:avLst/>
          </a:prstGeom>
          <a:noFill/>
        </p:spPr>
        <p:txBody>
          <a:bodyPr wrap="square">
            <a:spAutoFit/>
          </a:bodyPr>
          <a:lstStyle/>
          <a:p>
            <a:pPr algn="r"/>
            <a:r>
              <a:rPr lang="lt-LT" sz="4000" dirty="0">
                <a:solidFill>
                  <a:schemeClr val="bg1"/>
                </a:solidFill>
                <a:latin typeface="Hind" panose="02000000000000000000" pitchFamily="2" charset="-70"/>
                <a:cs typeface="Hind" panose="02000000000000000000" pitchFamily="2" charset="-70"/>
              </a:rPr>
              <a:t>3</a:t>
            </a:r>
            <a:endParaRPr lang="lt-LT" sz="4000" dirty="0"/>
          </a:p>
        </p:txBody>
      </p:sp>
      <p:sp>
        <p:nvSpPr>
          <p:cNvPr id="17" name="TextBox 16">
            <a:extLst>
              <a:ext uri="{FF2B5EF4-FFF2-40B4-BE49-F238E27FC236}">
                <a16:creationId xmlns:a16="http://schemas.microsoft.com/office/drawing/2014/main" id="{21275A79-0896-C707-1425-4E2E95266DEB}"/>
              </a:ext>
            </a:extLst>
          </p:cNvPr>
          <p:cNvSpPr txBox="1"/>
          <p:nvPr/>
        </p:nvSpPr>
        <p:spPr>
          <a:xfrm>
            <a:off x="2433160" y="4003381"/>
            <a:ext cx="7018848" cy="646331"/>
          </a:xfrm>
          <a:prstGeom prst="rect">
            <a:avLst/>
          </a:prstGeom>
          <a:noFill/>
        </p:spPr>
        <p:txBody>
          <a:bodyPr wrap="square" rtlCol="0">
            <a:spAutoFit/>
          </a:bodyPr>
          <a:lstStyle/>
          <a:p>
            <a:pPr algn="ctr"/>
            <a:r>
              <a:rPr lang="lt-LT" kern="1400" dirty="0">
                <a:solidFill>
                  <a:srgbClr val="000000"/>
                </a:solidFill>
                <a:latin typeface="Times New Roman" panose="02020603050405020304" pitchFamily="18" charset="0"/>
              </a:rPr>
              <a:t>ARATC lėšomis bus apmokamos netinkamos bet būtinos projektui įgyvendinti </a:t>
            </a:r>
            <a:r>
              <a:rPr lang="lt-LT" b="1" kern="1400" dirty="0">
                <a:solidFill>
                  <a:srgbClr val="000000"/>
                </a:solidFill>
                <a:latin typeface="Times New Roman" panose="02020603050405020304" pitchFamily="18" charset="0"/>
              </a:rPr>
              <a:t>255 014,11</a:t>
            </a:r>
            <a:r>
              <a:rPr lang="lt-LT" kern="1400" dirty="0">
                <a:solidFill>
                  <a:srgbClr val="000000"/>
                </a:solidFill>
                <a:latin typeface="Times New Roman" panose="02020603050405020304" pitchFamily="18" charset="0"/>
              </a:rPr>
              <a:t>Eur be PVM</a:t>
            </a:r>
            <a:endParaRPr lang="en-US" kern="1400" dirty="0">
              <a:solidFill>
                <a:srgbClr val="000000"/>
              </a:solidFill>
              <a:latin typeface="Times New Roman" panose="02020603050405020304" pitchFamily="18" charset="0"/>
            </a:endParaRPr>
          </a:p>
        </p:txBody>
      </p:sp>
    </p:spTree>
    <p:extLst>
      <p:ext uri="{BB962C8B-B14F-4D97-AF65-F5344CB8AC3E}">
        <p14:creationId xmlns:p14="http://schemas.microsoft.com/office/powerpoint/2010/main" val="43798384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A7008A51-FE85-41E2-AD1E-B8FFAF8352B2}"/>
              </a:ext>
            </a:extLst>
          </p:cNvPr>
          <p:cNvSpPr/>
          <p:nvPr/>
        </p:nvSpPr>
        <p:spPr>
          <a:xfrm>
            <a:off x="3686176" y="6467475"/>
            <a:ext cx="3086099" cy="152400"/>
          </a:xfrm>
          <a:prstGeom prst="rect">
            <a:avLst/>
          </a:prstGeom>
          <a:solidFill>
            <a:srgbClr val="9CC2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5" name="Rectangle 4">
            <a:extLst>
              <a:ext uri="{FF2B5EF4-FFF2-40B4-BE49-F238E27FC236}">
                <a16:creationId xmlns:a16="http://schemas.microsoft.com/office/drawing/2014/main" id="{12ED7BF4-8F80-4892-990C-5D918F40396E}"/>
              </a:ext>
            </a:extLst>
          </p:cNvPr>
          <p:cNvSpPr/>
          <p:nvPr/>
        </p:nvSpPr>
        <p:spPr>
          <a:xfrm>
            <a:off x="6772275" y="6467475"/>
            <a:ext cx="4029075" cy="152400"/>
          </a:xfrm>
          <a:prstGeom prst="rect">
            <a:avLst/>
          </a:prstGeom>
          <a:solidFill>
            <a:srgbClr val="39844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6" name="Rectangle 5">
            <a:extLst>
              <a:ext uri="{FF2B5EF4-FFF2-40B4-BE49-F238E27FC236}">
                <a16:creationId xmlns:a16="http://schemas.microsoft.com/office/drawing/2014/main" id="{7A099273-702A-4DA0-A442-1930E4B09DB9}"/>
              </a:ext>
            </a:extLst>
          </p:cNvPr>
          <p:cNvSpPr/>
          <p:nvPr/>
        </p:nvSpPr>
        <p:spPr>
          <a:xfrm>
            <a:off x="10801350" y="6467475"/>
            <a:ext cx="1390650" cy="152400"/>
          </a:xfrm>
          <a:prstGeom prst="rect">
            <a:avLst/>
          </a:prstGeom>
          <a:solidFill>
            <a:srgbClr val="E1D04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pic>
        <p:nvPicPr>
          <p:cNvPr id="7" name="Picture 6" descr="Text&#10;&#10;Description automatically generated">
            <a:extLst>
              <a:ext uri="{FF2B5EF4-FFF2-40B4-BE49-F238E27FC236}">
                <a16:creationId xmlns:a16="http://schemas.microsoft.com/office/drawing/2014/main" id="{57D9E214-EC02-422C-8BD8-EC2F0ACB4345}"/>
              </a:ext>
            </a:extLst>
          </p:cNvPr>
          <p:cNvPicPr>
            <a:picLocks noChangeAspect="1"/>
          </p:cNvPicPr>
          <p:nvPr/>
        </p:nvPicPr>
        <p:blipFill>
          <a:blip r:embed="rId2">
            <a:alphaModFix amt="50000"/>
            <a:extLst>
              <a:ext uri="{28A0092B-C50C-407E-A947-70E740481C1C}">
                <a14:useLocalDpi xmlns:a14="http://schemas.microsoft.com/office/drawing/2010/main" val="0"/>
              </a:ext>
            </a:extLst>
          </a:blip>
          <a:stretch>
            <a:fillRect/>
          </a:stretch>
        </p:blipFill>
        <p:spPr>
          <a:xfrm>
            <a:off x="276226" y="5556024"/>
            <a:ext cx="3272868" cy="1063851"/>
          </a:xfrm>
          <a:prstGeom prst="rect">
            <a:avLst/>
          </a:prstGeom>
          <a:noFill/>
        </p:spPr>
      </p:pic>
      <p:sp>
        <p:nvSpPr>
          <p:cNvPr id="14" name="TextBox 13">
            <a:extLst>
              <a:ext uri="{FF2B5EF4-FFF2-40B4-BE49-F238E27FC236}">
                <a16:creationId xmlns:a16="http://schemas.microsoft.com/office/drawing/2014/main" id="{5368F291-BD15-4495-8227-92CA9B7B7AF0}"/>
              </a:ext>
            </a:extLst>
          </p:cNvPr>
          <p:cNvSpPr txBox="1"/>
          <p:nvPr/>
        </p:nvSpPr>
        <p:spPr>
          <a:xfrm>
            <a:off x="528637" y="300316"/>
            <a:ext cx="11134726" cy="892552"/>
          </a:xfrm>
          <a:prstGeom prst="rect">
            <a:avLst/>
          </a:prstGeom>
          <a:noFill/>
        </p:spPr>
        <p:txBody>
          <a:bodyPr wrap="square" rtlCol="0">
            <a:spAutoFit/>
          </a:bodyPr>
          <a:lstStyle>
            <a:defPPr>
              <a:defRPr lang="en-US"/>
            </a:defPPr>
            <a:lvl1pPr>
              <a:defRPr sz="1600">
                <a:solidFill>
                  <a:schemeClr val="tx1">
                    <a:lumMod val="85000"/>
                    <a:lumOff val="15000"/>
                  </a:schemeClr>
                </a:solidFill>
                <a:latin typeface="Hind-Regular"/>
                <a:cs typeface="Hind" panose="02000000000000000000" pitchFamily="2" charset="-70"/>
              </a:defRPr>
            </a:lvl1pPr>
          </a:lstStyle>
          <a:p>
            <a:pPr algn="ctr"/>
            <a:r>
              <a:rPr lang="lt-LT" sz="2000" dirty="0">
                <a:latin typeface="Times New Roman" panose="02020603050405020304" pitchFamily="18" charset="0"/>
                <a:cs typeface="Times New Roman" panose="02020603050405020304" pitchFamily="18" charset="0"/>
              </a:rPr>
              <a:t>LĖŠŲ PASISKIRSTYMAS PAGAL </a:t>
            </a:r>
            <a:r>
              <a:rPr lang="lt-LT" sz="2000" dirty="0">
                <a:solidFill>
                  <a:schemeClr val="tx1"/>
                </a:solidFill>
                <a:latin typeface="Times New Roman" panose="02020603050405020304" pitchFamily="18" charset="0"/>
                <a:cs typeface="Times New Roman" panose="02020603050405020304" pitchFamily="18" charset="0"/>
              </a:rPr>
              <a:t>SAVIVALDYBES</a:t>
            </a:r>
            <a:endParaRPr lang="lt-LT" dirty="0">
              <a:latin typeface="Times New Roman" panose="02020603050405020304" pitchFamily="18" charset="0"/>
              <a:cs typeface="Times New Roman" panose="02020603050405020304" pitchFamily="18" charset="0"/>
            </a:endParaRPr>
          </a:p>
          <a:p>
            <a:endParaRPr lang="lt-LT" dirty="0">
              <a:latin typeface="Times New Roman" panose="02020603050405020304" pitchFamily="18" charset="0"/>
              <a:cs typeface="Times New Roman" panose="02020603050405020304" pitchFamily="18" charset="0"/>
            </a:endParaRPr>
          </a:p>
          <a:p>
            <a:endParaRPr lang="en-US" dirty="0"/>
          </a:p>
        </p:txBody>
      </p:sp>
      <p:graphicFrame>
        <p:nvGraphicFramePr>
          <p:cNvPr id="8" name="Lentelė 7">
            <a:extLst>
              <a:ext uri="{FF2B5EF4-FFF2-40B4-BE49-F238E27FC236}">
                <a16:creationId xmlns:a16="http://schemas.microsoft.com/office/drawing/2014/main" id="{2EFAF4B4-ED3C-70A2-4C5C-7FDED03DED81}"/>
              </a:ext>
            </a:extLst>
          </p:cNvPr>
          <p:cNvGraphicFramePr>
            <a:graphicFrameLocks noGrp="1"/>
          </p:cNvGraphicFramePr>
          <p:nvPr>
            <p:extLst>
              <p:ext uri="{D42A27DB-BD31-4B8C-83A1-F6EECF244321}">
                <p14:modId xmlns:p14="http://schemas.microsoft.com/office/powerpoint/2010/main" val="15898332"/>
              </p:ext>
            </p:extLst>
          </p:nvPr>
        </p:nvGraphicFramePr>
        <p:xfrm>
          <a:off x="1367406" y="869703"/>
          <a:ext cx="9756396" cy="4114800"/>
        </p:xfrm>
        <a:graphic>
          <a:graphicData uri="http://schemas.openxmlformats.org/drawingml/2006/table">
            <a:tbl>
              <a:tblPr firstRow="1" bandRow="1">
                <a:tableStyleId>{93296810-A885-4BE3-A3E7-6D5BEEA58F35}</a:tableStyleId>
              </a:tblPr>
              <a:tblGrid>
                <a:gridCol w="2416029">
                  <a:extLst>
                    <a:ext uri="{9D8B030D-6E8A-4147-A177-3AD203B41FA5}">
                      <a16:colId xmlns:a16="http://schemas.microsoft.com/office/drawing/2014/main" val="2730522127"/>
                    </a:ext>
                  </a:extLst>
                </a:gridCol>
                <a:gridCol w="1115736">
                  <a:extLst>
                    <a:ext uri="{9D8B030D-6E8A-4147-A177-3AD203B41FA5}">
                      <a16:colId xmlns:a16="http://schemas.microsoft.com/office/drawing/2014/main" val="3856199972"/>
                    </a:ext>
                  </a:extLst>
                </a:gridCol>
                <a:gridCol w="1728132">
                  <a:extLst>
                    <a:ext uri="{9D8B030D-6E8A-4147-A177-3AD203B41FA5}">
                      <a16:colId xmlns:a16="http://schemas.microsoft.com/office/drawing/2014/main" val="3308020047"/>
                    </a:ext>
                  </a:extLst>
                </a:gridCol>
                <a:gridCol w="1770077">
                  <a:extLst>
                    <a:ext uri="{9D8B030D-6E8A-4147-A177-3AD203B41FA5}">
                      <a16:colId xmlns:a16="http://schemas.microsoft.com/office/drawing/2014/main" val="2665409521"/>
                    </a:ext>
                  </a:extLst>
                </a:gridCol>
                <a:gridCol w="1199626">
                  <a:extLst>
                    <a:ext uri="{9D8B030D-6E8A-4147-A177-3AD203B41FA5}">
                      <a16:colId xmlns:a16="http://schemas.microsoft.com/office/drawing/2014/main" val="790482130"/>
                    </a:ext>
                  </a:extLst>
                </a:gridCol>
                <a:gridCol w="1526796">
                  <a:extLst>
                    <a:ext uri="{9D8B030D-6E8A-4147-A177-3AD203B41FA5}">
                      <a16:colId xmlns:a16="http://schemas.microsoft.com/office/drawing/2014/main" val="36474724"/>
                    </a:ext>
                  </a:extLst>
                </a:gridCol>
              </a:tblGrid>
              <a:tr h="328488">
                <a:tc>
                  <a:txBody>
                    <a:bodyPr/>
                    <a:lstStyle/>
                    <a:p>
                      <a:endParaRPr lang="lt-LT" dirty="0">
                        <a:latin typeface="Times New Roman" panose="02020603050405020304" pitchFamily="18" charset="0"/>
                        <a:cs typeface="Times New Roman" panose="02020603050405020304" pitchFamily="18" charset="0"/>
                      </a:endParaRPr>
                    </a:p>
                  </a:txBody>
                  <a:tcPr>
                    <a:solidFill>
                      <a:schemeClr val="accent6">
                        <a:lumMod val="60000"/>
                        <a:lumOff val="40000"/>
                      </a:schemeClr>
                    </a:solidFill>
                  </a:tcPr>
                </a:tc>
                <a:tc>
                  <a:txBody>
                    <a:bodyPr/>
                    <a:lstStyle/>
                    <a:p>
                      <a:r>
                        <a:rPr lang="lt-LT" dirty="0">
                          <a:latin typeface="Times New Roman" panose="02020603050405020304" pitchFamily="18" charset="0"/>
                          <a:cs typeface="Times New Roman" panose="02020603050405020304" pitchFamily="18" charset="0"/>
                        </a:rPr>
                        <a:t>ES lėšos</a:t>
                      </a:r>
                    </a:p>
                  </a:txBody>
                  <a:tcPr>
                    <a:solidFill>
                      <a:schemeClr val="accent6">
                        <a:lumMod val="60000"/>
                        <a:lumOff val="40000"/>
                      </a:schemeClr>
                    </a:solidFill>
                  </a:tcPr>
                </a:tc>
                <a:tc>
                  <a:txBody>
                    <a:bodyPr/>
                    <a:lstStyle/>
                    <a:p>
                      <a:r>
                        <a:rPr lang="lt-LT" dirty="0">
                          <a:latin typeface="Times New Roman" panose="02020603050405020304" pitchFamily="18" charset="0"/>
                          <a:cs typeface="Times New Roman" panose="02020603050405020304" pitchFamily="18" charset="0"/>
                        </a:rPr>
                        <a:t>ARATC tinkamos finansuoti lėšos</a:t>
                      </a:r>
                    </a:p>
                  </a:txBody>
                  <a:tcPr>
                    <a:solidFill>
                      <a:schemeClr val="accent6">
                        <a:lumMod val="60000"/>
                        <a:lumOff val="40000"/>
                      </a:schemeClr>
                    </a:solidFill>
                  </a:tcPr>
                </a:tc>
                <a:tc>
                  <a:txBody>
                    <a:bodyPr/>
                    <a:lstStyle/>
                    <a:p>
                      <a:r>
                        <a:rPr lang="lt-LT" dirty="0">
                          <a:latin typeface="Times New Roman" panose="02020603050405020304" pitchFamily="18" charset="0"/>
                          <a:cs typeface="Times New Roman" panose="02020603050405020304" pitchFamily="18" charset="0"/>
                        </a:rPr>
                        <a:t>ARATC netinkamos finansuoti lėšos</a:t>
                      </a:r>
                    </a:p>
                  </a:txBody>
                  <a:tcPr>
                    <a:solidFill>
                      <a:schemeClr val="accent6">
                        <a:lumMod val="60000"/>
                        <a:lumOff val="40000"/>
                      </a:schemeClr>
                    </a:solidFill>
                  </a:tcPr>
                </a:tc>
                <a:tc>
                  <a:txBody>
                    <a:bodyPr/>
                    <a:lstStyle/>
                    <a:p>
                      <a:r>
                        <a:rPr lang="en-US" dirty="0">
                          <a:latin typeface="Times New Roman" panose="02020603050405020304" pitchFamily="18" charset="0"/>
                          <a:cs typeface="Times New Roman" panose="02020603050405020304" pitchFamily="18" charset="0"/>
                        </a:rPr>
                        <a:t>GIO </a:t>
                      </a:r>
                      <a:r>
                        <a:rPr lang="lt-LT" dirty="0">
                          <a:latin typeface="Times New Roman" panose="02020603050405020304" pitchFamily="18" charset="0"/>
                          <a:cs typeface="Times New Roman" panose="02020603050405020304" pitchFamily="18" charset="0"/>
                        </a:rPr>
                        <a:t>lėšos</a:t>
                      </a:r>
                    </a:p>
                  </a:txBody>
                  <a:tcPr>
                    <a:solidFill>
                      <a:schemeClr val="accent6">
                        <a:lumMod val="60000"/>
                        <a:lumOff val="40000"/>
                      </a:schemeClr>
                    </a:solidFill>
                  </a:tcPr>
                </a:tc>
                <a:tc>
                  <a:txBody>
                    <a:bodyPr/>
                    <a:lstStyle/>
                    <a:p>
                      <a:r>
                        <a:rPr lang="lt-LT" dirty="0">
                          <a:latin typeface="Times New Roman" panose="02020603050405020304" pitchFamily="18" charset="0"/>
                          <a:cs typeface="Times New Roman" panose="02020603050405020304" pitchFamily="18" charset="0"/>
                        </a:rPr>
                        <a:t>Lėšos iš viso:</a:t>
                      </a:r>
                    </a:p>
                  </a:txBody>
                  <a:tcPr>
                    <a:solidFill>
                      <a:schemeClr val="accent6">
                        <a:lumMod val="60000"/>
                        <a:lumOff val="40000"/>
                      </a:schemeClr>
                    </a:solidFill>
                  </a:tcPr>
                </a:tc>
                <a:extLst>
                  <a:ext uri="{0D108BD9-81ED-4DB2-BD59-A6C34878D82A}">
                    <a16:rowId xmlns:a16="http://schemas.microsoft.com/office/drawing/2014/main" val="2701650421"/>
                  </a:ext>
                </a:extLst>
              </a:tr>
              <a:tr h="370840">
                <a:tc>
                  <a:txBody>
                    <a:bodyPr/>
                    <a:lstStyle/>
                    <a:p>
                      <a:r>
                        <a:rPr lang="lt-LT" dirty="0">
                          <a:latin typeface="Times New Roman" panose="02020603050405020304" pitchFamily="18" charset="0"/>
                          <a:cs typeface="Times New Roman" panose="02020603050405020304" pitchFamily="18" charset="0"/>
                        </a:rPr>
                        <a:t>Alytaus miesto savivaldybė</a:t>
                      </a:r>
                    </a:p>
                  </a:txBody>
                  <a:tcPr/>
                </a:tc>
                <a:tc>
                  <a:txBody>
                    <a:bodyPr/>
                    <a:lstStyle/>
                    <a:p>
                      <a:r>
                        <a:rPr lang="en-US" strike="sngStrike" dirty="0">
                          <a:latin typeface="Times New Roman" panose="02020603050405020304" pitchFamily="18" charset="0"/>
                          <a:cs typeface="Times New Roman" panose="02020603050405020304" pitchFamily="18" charset="0"/>
                        </a:rPr>
                        <a:t>275 770</a:t>
                      </a:r>
                      <a:endParaRPr lang="lt-LT" strike="sngStrike" dirty="0">
                        <a:latin typeface="Times New Roman" panose="02020603050405020304" pitchFamily="18" charset="0"/>
                        <a:cs typeface="Times New Roman" panose="02020603050405020304" pitchFamily="18" charset="0"/>
                      </a:endParaRPr>
                    </a:p>
                    <a:p>
                      <a:pPr marL="0" marR="0" lvl="0" indent="0" algn="l" defTabSz="914400" rtl="0" eaLnBrk="1" fontAlgn="auto" latinLnBrk="0" hangingPunct="1">
                        <a:lnSpc>
                          <a:spcPct val="100000"/>
                        </a:lnSpc>
                        <a:spcBef>
                          <a:spcPts val="0"/>
                        </a:spcBef>
                        <a:spcAft>
                          <a:spcPts val="0"/>
                        </a:spcAft>
                        <a:buClrTx/>
                        <a:buSzTx/>
                        <a:buFontTx/>
                        <a:buNone/>
                        <a:tabLst/>
                        <a:defRPr/>
                      </a:pPr>
                      <a:r>
                        <a:rPr lang="en-US" dirty="0">
                          <a:solidFill>
                            <a:srgbClr val="FF0000"/>
                          </a:solidFill>
                          <a:latin typeface="Times New Roman" panose="02020603050405020304" pitchFamily="18" charset="0"/>
                          <a:cs typeface="Times New Roman" panose="02020603050405020304" pitchFamily="18" charset="0"/>
                        </a:rPr>
                        <a:t>262 701</a:t>
                      </a:r>
                      <a:endParaRPr lang="lt-LT"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en-US" strike="sngStrike" dirty="0">
                          <a:latin typeface="Times New Roman" panose="02020603050405020304" pitchFamily="18" charset="0"/>
                          <a:cs typeface="Times New Roman" panose="02020603050405020304" pitchFamily="18" charset="0"/>
                        </a:rPr>
                        <a:t>48 665</a:t>
                      </a:r>
                      <a:endParaRPr lang="lt-LT" strike="sngStrike" dirty="0">
                        <a:latin typeface="Times New Roman" panose="02020603050405020304" pitchFamily="18" charset="0"/>
                        <a:cs typeface="Times New Roman" panose="02020603050405020304" pitchFamily="18" charset="0"/>
                      </a:endParaRPr>
                    </a:p>
                    <a:p>
                      <a:r>
                        <a:rPr lang="en-US" strike="noStrike" dirty="0">
                          <a:solidFill>
                            <a:srgbClr val="FF0000"/>
                          </a:solidFill>
                          <a:latin typeface="Times New Roman" panose="02020603050405020304" pitchFamily="18" charset="0"/>
                          <a:cs typeface="Times New Roman" panose="02020603050405020304" pitchFamily="18" charset="0"/>
                        </a:rPr>
                        <a:t>46 359</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22 117</a:t>
                      </a:r>
                    </a:p>
                    <a:p>
                      <a:r>
                        <a:rPr lang="en-US" strike="noStrike" dirty="0">
                          <a:solidFill>
                            <a:srgbClr val="FF0000"/>
                          </a:solidFill>
                          <a:latin typeface="Times New Roman" panose="02020603050405020304" pitchFamily="18" charset="0"/>
                          <a:cs typeface="Times New Roman" panose="02020603050405020304" pitchFamily="18" charset="0"/>
                        </a:rPr>
                        <a:t>31 554</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85 463</a:t>
                      </a:r>
                    </a:p>
                    <a:p>
                      <a:r>
                        <a:rPr lang="en-US" strike="noStrike" dirty="0">
                          <a:solidFill>
                            <a:srgbClr val="FF0000"/>
                          </a:solidFill>
                          <a:latin typeface="Times New Roman" panose="02020603050405020304" pitchFamily="18" charset="0"/>
                          <a:cs typeface="Times New Roman" panose="02020603050405020304" pitchFamily="18" charset="0"/>
                        </a:rPr>
                        <a:t>0</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432 015</a:t>
                      </a:r>
                    </a:p>
                    <a:p>
                      <a:r>
                        <a:rPr lang="en-US" strike="noStrike" dirty="0">
                          <a:solidFill>
                            <a:srgbClr val="FF0000"/>
                          </a:solidFill>
                          <a:latin typeface="Times New Roman" panose="02020603050405020304" pitchFamily="18" charset="0"/>
                          <a:cs typeface="Times New Roman" panose="02020603050405020304" pitchFamily="18" charset="0"/>
                        </a:rPr>
                        <a:t>340 614</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181282606"/>
                  </a:ext>
                </a:extLst>
              </a:tr>
              <a:tr h="370840">
                <a:tc>
                  <a:txBody>
                    <a:bodyPr/>
                    <a:lstStyle/>
                    <a:p>
                      <a:r>
                        <a:rPr lang="lt-LT" dirty="0">
                          <a:latin typeface="Times New Roman" panose="02020603050405020304" pitchFamily="18" charset="0"/>
                          <a:cs typeface="Times New Roman" panose="02020603050405020304" pitchFamily="18" charset="0"/>
                        </a:rPr>
                        <a:t>Alytaus rajono savivaldybė</a:t>
                      </a:r>
                    </a:p>
                  </a:txBody>
                  <a:tcPr/>
                </a:tc>
                <a:tc>
                  <a:txBody>
                    <a:bodyPr/>
                    <a:lstStyle/>
                    <a:p>
                      <a:r>
                        <a:rPr lang="en-US" strike="sngStrike" dirty="0">
                          <a:latin typeface="Times New Roman" panose="02020603050405020304" pitchFamily="18" charset="0"/>
                          <a:cs typeface="Times New Roman" panose="02020603050405020304" pitchFamily="18" charset="0"/>
                        </a:rPr>
                        <a:t>284 972</a:t>
                      </a:r>
                      <a:endParaRPr lang="lt-LT" strike="sngStrike" dirty="0">
                        <a:latin typeface="Times New Roman" panose="02020603050405020304" pitchFamily="18" charset="0"/>
                        <a:cs typeface="Times New Roman" panose="02020603050405020304" pitchFamily="18" charset="0"/>
                      </a:endParaRPr>
                    </a:p>
                    <a:p>
                      <a:r>
                        <a:rPr lang="en-US" strike="noStrike" dirty="0">
                          <a:solidFill>
                            <a:srgbClr val="FF0000"/>
                          </a:solidFill>
                          <a:latin typeface="Times New Roman" panose="02020603050405020304" pitchFamily="18" charset="0"/>
                          <a:cs typeface="Times New Roman" panose="02020603050405020304" pitchFamily="18" charset="0"/>
                        </a:rPr>
                        <a:t>306 890</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en-US" strike="sngStrike" dirty="0">
                          <a:latin typeface="Times New Roman" panose="02020603050405020304" pitchFamily="18" charset="0"/>
                          <a:cs typeface="Times New Roman" panose="02020603050405020304" pitchFamily="18" charset="0"/>
                        </a:rPr>
                        <a:t>50 289</a:t>
                      </a:r>
                      <a:endParaRPr lang="lt-LT" strike="sngStrike" dirty="0">
                        <a:latin typeface="Times New Roman" panose="02020603050405020304" pitchFamily="18" charset="0"/>
                        <a:cs typeface="Times New Roman" panose="02020603050405020304" pitchFamily="18" charset="0"/>
                      </a:endParaRPr>
                    </a:p>
                    <a:p>
                      <a:r>
                        <a:rPr lang="en-US" strike="noStrike" dirty="0">
                          <a:solidFill>
                            <a:srgbClr val="FF0000"/>
                          </a:solidFill>
                          <a:latin typeface="Times New Roman" panose="02020603050405020304" pitchFamily="18" charset="0"/>
                          <a:cs typeface="Times New Roman" panose="02020603050405020304" pitchFamily="18" charset="0"/>
                        </a:rPr>
                        <a:t>54 157</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54 196</a:t>
                      </a:r>
                    </a:p>
                    <a:p>
                      <a:r>
                        <a:rPr lang="en-US" strike="noStrike" dirty="0">
                          <a:solidFill>
                            <a:srgbClr val="FF0000"/>
                          </a:solidFill>
                          <a:latin typeface="Times New Roman" panose="02020603050405020304" pitchFamily="18" charset="0"/>
                          <a:cs typeface="Times New Roman" panose="02020603050405020304" pitchFamily="18" charset="0"/>
                        </a:rPr>
                        <a:t>53 691</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151 664</a:t>
                      </a:r>
                    </a:p>
                    <a:p>
                      <a:r>
                        <a:rPr lang="en-US" strike="noStrike" dirty="0">
                          <a:solidFill>
                            <a:srgbClr val="FF0000"/>
                          </a:solidFill>
                          <a:latin typeface="Times New Roman" panose="02020603050405020304" pitchFamily="18" charset="0"/>
                          <a:cs typeface="Times New Roman" panose="02020603050405020304" pitchFamily="18" charset="0"/>
                        </a:rPr>
                        <a:t>0</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541 123</a:t>
                      </a:r>
                    </a:p>
                    <a:p>
                      <a:r>
                        <a:rPr lang="en-US" strike="noStrike" dirty="0">
                          <a:solidFill>
                            <a:srgbClr val="FF0000"/>
                          </a:solidFill>
                          <a:latin typeface="Times New Roman" panose="02020603050405020304" pitchFamily="18" charset="0"/>
                          <a:cs typeface="Times New Roman" panose="02020603050405020304" pitchFamily="18" charset="0"/>
                        </a:rPr>
                        <a:t>414 739</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3085457430"/>
                  </a:ext>
                </a:extLst>
              </a:tr>
              <a:tr h="370840">
                <a:tc>
                  <a:txBody>
                    <a:bodyPr/>
                    <a:lstStyle/>
                    <a:p>
                      <a:r>
                        <a:rPr lang="lt-LT" dirty="0">
                          <a:latin typeface="Times New Roman" panose="02020603050405020304" pitchFamily="18" charset="0"/>
                          <a:cs typeface="Times New Roman" panose="02020603050405020304" pitchFamily="18" charset="0"/>
                        </a:rPr>
                        <a:t>Druskininkų savivaldybė</a:t>
                      </a:r>
                    </a:p>
                  </a:txBody>
                  <a:tcPr/>
                </a:tc>
                <a:tc>
                  <a:txBody>
                    <a:bodyPr/>
                    <a:lstStyle/>
                    <a:p>
                      <a:r>
                        <a:rPr lang="en-US" strike="sngStrike" dirty="0">
                          <a:latin typeface="Times New Roman" panose="02020603050405020304" pitchFamily="18" charset="0"/>
                          <a:cs typeface="Times New Roman" panose="02020603050405020304" pitchFamily="18" charset="0"/>
                        </a:rPr>
                        <a:t>141 957</a:t>
                      </a:r>
                      <a:endParaRPr lang="lt-LT" strike="sngStrike" dirty="0">
                        <a:latin typeface="Times New Roman" panose="02020603050405020304" pitchFamily="18" charset="0"/>
                        <a:cs typeface="Times New Roman" panose="02020603050405020304" pitchFamily="18" charset="0"/>
                      </a:endParaRPr>
                    </a:p>
                    <a:p>
                      <a:r>
                        <a:rPr lang="en-US" strike="noStrike" dirty="0">
                          <a:solidFill>
                            <a:srgbClr val="FF0000"/>
                          </a:solidFill>
                          <a:latin typeface="Times New Roman" panose="02020603050405020304" pitchFamily="18" charset="0"/>
                          <a:cs typeface="Times New Roman" panose="02020603050405020304" pitchFamily="18" charset="0"/>
                        </a:rPr>
                        <a:t>138 534</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en-US" strike="sngStrike" dirty="0">
                          <a:latin typeface="Times New Roman" panose="02020603050405020304" pitchFamily="18" charset="0"/>
                          <a:cs typeface="Times New Roman" panose="02020603050405020304" pitchFamily="18" charset="0"/>
                        </a:rPr>
                        <a:t>25 051</a:t>
                      </a:r>
                      <a:endParaRPr lang="lt-LT" strike="sngStrike" dirty="0">
                        <a:latin typeface="Times New Roman" panose="02020603050405020304" pitchFamily="18" charset="0"/>
                        <a:cs typeface="Times New Roman" panose="02020603050405020304" pitchFamily="18" charset="0"/>
                      </a:endParaRPr>
                    </a:p>
                    <a:p>
                      <a:r>
                        <a:rPr lang="en-US" strike="noStrike" dirty="0">
                          <a:solidFill>
                            <a:srgbClr val="FF0000"/>
                          </a:solidFill>
                          <a:latin typeface="Times New Roman" panose="02020603050405020304" pitchFamily="18" charset="0"/>
                          <a:cs typeface="Times New Roman" panose="02020603050405020304" pitchFamily="18" charset="0"/>
                        </a:rPr>
                        <a:t>24 447</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62 348</a:t>
                      </a:r>
                    </a:p>
                    <a:p>
                      <a:r>
                        <a:rPr lang="en-US" strike="noStrike" dirty="0">
                          <a:solidFill>
                            <a:srgbClr val="FF0000"/>
                          </a:solidFill>
                          <a:latin typeface="Times New Roman" panose="02020603050405020304" pitchFamily="18" charset="0"/>
                          <a:cs typeface="Times New Roman" panose="02020603050405020304" pitchFamily="18" charset="0"/>
                        </a:rPr>
                        <a:t>59 158</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205 776</a:t>
                      </a:r>
                    </a:p>
                    <a:p>
                      <a:r>
                        <a:rPr lang="en-US" strike="noStrike" dirty="0">
                          <a:solidFill>
                            <a:srgbClr val="FF0000"/>
                          </a:solidFill>
                          <a:latin typeface="Times New Roman" panose="02020603050405020304" pitchFamily="18" charset="0"/>
                          <a:cs typeface="Times New Roman" panose="02020603050405020304" pitchFamily="18" charset="0"/>
                        </a:rPr>
                        <a:t>0</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435 133</a:t>
                      </a:r>
                    </a:p>
                    <a:p>
                      <a:r>
                        <a:rPr lang="en-US" strike="noStrike" dirty="0">
                          <a:solidFill>
                            <a:srgbClr val="FF0000"/>
                          </a:solidFill>
                          <a:latin typeface="Times New Roman" panose="02020603050405020304" pitchFamily="18" charset="0"/>
                          <a:cs typeface="Times New Roman" panose="02020603050405020304" pitchFamily="18" charset="0"/>
                        </a:rPr>
                        <a:t>222 140</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2658777058"/>
                  </a:ext>
                </a:extLst>
              </a:tr>
              <a:tr h="370840">
                <a:tc>
                  <a:txBody>
                    <a:bodyPr/>
                    <a:lstStyle/>
                    <a:p>
                      <a:r>
                        <a:rPr lang="lt-LT" dirty="0">
                          <a:latin typeface="Times New Roman" panose="02020603050405020304" pitchFamily="18" charset="0"/>
                          <a:cs typeface="Times New Roman" panose="02020603050405020304" pitchFamily="18" charset="0"/>
                        </a:rPr>
                        <a:t>Lazdijų rajono savivaldybė</a:t>
                      </a:r>
                    </a:p>
                  </a:txBody>
                  <a:tcPr/>
                </a:tc>
                <a:tc>
                  <a:txBody>
                    <a:bodyPr/>
                    <a:lstStyle/>
                    <a:p>
                      <a:r>
                        <a:rPr lang="lt-LT" strike="sngStrike" dirty="0">
                          <a:latin typeface="Times New Roman" panose="02020603050405020304" pitchFamily="18" charset="0"/>
                          <a:cs typeface="Times New Roman" panose="02020603050405020304" pitchFamily="18" charset="0"/>
                        </a:rPr>
                        <a:t>550 953</a:t>
                      </a:r>
                    </a:p>
                    <a:p>
                      <a:r>
                        <a:rPr lang="en-US" strike="noStrike" dirty="0">
                          <a:solidFill>
                            <a:srgbClr val="FF0000"/>
                          </a:solidFill>
                          <a:latin typeface="Times New Roman" panose="02020603050405020304" pitchFamily="18" charset="0"/>
                          <a:cs typeface="Times New Roman" panose="02020603050405020304" pitchFamily="18" charset="0"/>
                        </a:rPr>
                        <a:t>535 441</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97 227</a:t>
                      </a:r>
                    </a:p>
                    <a:p>
                      <a:r>
                        <a:rPr lang="en-US" strike="noStrike" dirty="0">
                          <a:solidFill>
                            <a:srgbClr val="FF0000"/>
                          </a:solidFill>
                          <a:latin typeface="Times New Roman" panose="02020603050405020304" pitchFamily="18" charset="0"/>
                          <a:cs typeface="Times New Roman" panose="02020603050405020304" pitchFamily="18" charset="0"/>
                        </a:rPr>
                        <a:t>94 489</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28 420</a:t>
                      </a:r>
                    </a:p>
                    <a:p>
                      <a:r>
                        <a:rPr lang="en-US" strike="noStrike" dirty="0">
                          <a:solidFill>
                            <a:srgbClr val="FF0000"/>
                          </a:solidFill>
                          <a:latin typeface="Times New Roman" panose="02020603050405020304" pitchFamily="18" charset="0"/>
                          <a:cs typeface="Times New Roman" panose="02020603050405020304" pitchFamily="18" charset="0"/>
                        </a:rPr>
                        <a:t>21 476</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79 512</a:t>
                      </a:r>
                    </a:p>
                    <a:p>
                      <a:r>
                        <a:rPr lang="en-US" strike="noStrike" dirty="0">
                          <a:solidFill>
                            <a:srgbClr val="FF0000"/>
                          </a:solidFill>
                          <a:latin typeface="Times New Roman" panose="02020603050405020304" pitchFamily="18" charset="0"/>
                          <a:cs typeface="Times New Roman" panose="02020603050405020304" pitchFamily="18" charset="0"/>
                        </a:rPr>
                        <a:t>0</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756 114</a:t>
                      </a:r>
                    </a:p>
                    <a:p>
                      <a:r>
                        <a:rPr lang="en-US" strike="noStrike" dirty="0">
                          <a:solidFill>
                            <a:srgbClr val="FF0000"/>
                          </a:solidFill>
                          <a:latin typeface="Times New Roman" panose="02020603050405020304" pitchFamily="18" charset="0"/>
                          <a:cs typeface="Times New Roman" panose="02020603050405020304" pitchFamily="18" charset="0"/>
                        </a:rPr>
                        <a:t>651 408</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2218415148"/>
                  </a:ext>
                </a:extLst>
              </a:tr>
              <a:tr h="370840">
                <a:tc>
                  <a:txBody>
                    <a:bodyPr/>
                    <a:lstStyle/>
                    <a:p>
                      <a:r>
                        <a:rPr lang="lt-LT" dirty="0">
                          <a:latin typeface="Times New Roman" panose="02020603050405020304" pitchFamily="18" charset="0"/>
                          <a:cs typeface="Times New Roman" panose="02020603050405020304" pitchFamily="18" charset="0"/>
                        </a:rPr>
                        <a:t>Varėnos rajono savivaldybė</a:t>
                      </a:r>
                    </a:p>
                  </a:txBody>
                  <a:tcPr/>
                </a:tc>
                <a:tc>
                  <a:txBody>
                    <a:bodyPr/>
                    <a:lstStyle/>
                    <a:p>
                      <a:r>
                        <a:rPr lang="lt-LT" strike="sngStrike" dirty="0">
                          <a:latin typeface="Times New Roman" panose="02020603050405020304" pitchFamily="18" charset="0"/>
                          <a:cs typeface="Times New Roman" panose="02020603050405020304" pitchFamily="18" charset="0"/>
                        </a:rPr>
                        <a:t>645 635</a:t>
                      </a:r>
                    </a:p>
                    <a:p>
                      <a:r>
                        <a:rPr lang="en-US" strike="noStrike" dirty="0">
                          <a:solidFill>
                            <a:srgbClr val="FF0000"/>
                          </a:solidFill>
                          <a:latin typeface="Times New Roman" panose="02020603050405020304" pitchFamily="18" charset="0"/>
                          <a:cs typeface="Times New Roman" panose="02020603050405020304" pitchFamily="18" charset="0"/>
                        </a:rPr>
                        <a:t>656 431</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113 935</a:t>
                      </a:r>
                    </a:p>
                    <a:p>
                      <a:r>
                        <a:rPr lang="en-US" strike="noStrike" dirty="0">
                          <a:solidFill>
                            <a:srgbClr val="FF0000"/>
                          </a:solidFill>
                          <a:latin typeface="Times New Roman" panose="02020603050405020304" pitchFamily="18" charset="0"/>
                          <a:cs typeface="Times New Roman" panose="02020603050405020304" pitchFamily="18" charset="0"/>
                        </a:rPr>
                        <a:t>115 840</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70 123</a:t>
                      </a:r>
                    </a:p>
                    <a:p>
                      <a:r>
                        <a:rPr lang="en-US" strike="noStrike" dirty="0">
                          <a:solidFill>
                            <a:srgbClr val="FF0000"/>
                          </a:solidFill>
                          <a:latin typeface="Times New Roman" panose="02020603050405020304" pitchFamily="18" charset="0"/>
                          <a:cs typeface="Times New Roman" panose="02020603050405020304" pitchFamily="18" charset="0"/>
                        </a:rPr>
                        <a:t>89 133</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191 214</a:t>
                      </a:r>
                    </a:p>
                    <a:p>
                      <a:r>
                        <a:rPr lang="en-US" strike="noStrike" dirty="0">
                          <a:solidFill>
                            <a:srgbClr val="FF0000"/>
                          </a:solidFill>
                          <a:latin typeface="Times New Roman" panose="02020603050405020304" pitchFamily="18" charset="0"/>
                          <a:cs typeface="Times New Roman" panose="02020603050405020304" pitchFamily="18" charset="0"/>
                        </a:rPr>
                        <a:t>0</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tc>
                  <a:txBody>
                    <a:bodyPr/>
                    <a:lstStyle/>
                    <a:p>
                      <a:r>
                        <a:rPr lang="lt-LT" strike="sngStrike" dirty="0">
                          <a:latin typeface="Times New Roman" panose="02020603050405020304" pitchFamily="18" charset="0"/>
                          <a:cs typeface="Times New Roman" panose="02020603050405020304" pitchFamily="18" charset="0"/>
                        </a:rPr>
                        <a:t>1 020 909</a:t>
                      </a:r>
                    </a:p>
                    <a:p>
                      <a:r>
                        <a:rPr lang="en-US" strike="noStrike" dirty="0">
                          <a:solidFill>
                            <a:srgbClr val="FF0000"/>
                          </a:solidFill>
                          <a:latin typeface="Times New Roman" panose="02020603050405020304" pitchFamily="18" charset="0"/>
                          <a:cs typeface="Times New Roman" panose="02020603050405020304" pitchFamily="18" charset="0"/>
                        </a:rPr>
                        <a:t>861 406</a:t>
                      </a:r>
                      <a:endParaRPr lang="lt-LT" strike="noStrike" dirty="0">
                        <a:solidFill>
                          <a:srgbClr val="FF0000"/>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2923025359"/>
                  </a:ext>
                </a:extLst>
              </a:tr>
            </a:tbl>
          </a:graphicData>
        </a:graphic>
      </p:graphicFrame>
    </p:spTree>
    <p:extLst>
      <p:ext uri="{BB962C8B-B14F-4D97-AF65-F5344CB8AC3E}">
        <p14:creationId xmlns:p14="http://schemas.microsoft.com/office/powerpoint/2010/main" val="12378309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A7008A51-FE85-41E2-AD1E-B8FFAF8352B2}"/>
              </a:ext>
            </a:extLst>
          </p:cNvPr>
          <p:cNvSpPr/>
          <p:nvPr/>
        </p:nvSpPr>
        <p:spPr>
          <a:xfrm>
            <a:off x="3686176" y="6467475"/>
            <a:ext cx="3086099" cy="152400"/>
          </a:xfrm>
          <a:prstGeom prst="rect">
            <a:avLst/>
          </a:prstGeom>
          <a:solidFill>
            <a:srgbClr val="9CC2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5" name="Rectangle 4">
            <a:extLst>
              <a:ext uri="{FF2B5EF4-FFF2-40B4-BE49-F238E27FC236}">
                <a16:creationId xmlns:a16="http://schemas.microsoft.com/office/drawing/2014/main" id="{12ED7BF4-8F80-4892-990C-5D918F40396E}"/>
              </a:ext>
            </a:extLst>
          </p:cNvPr>
          <p:cNvSpPr/>
          <p:nvPr/>
        </p:nvSpPr>
        <p:spPr>
          <a:xfrm>
            <a:off x="6772275" y="6467475"/>
            <a:ext cx="4029075" cy="152400"/>
          </a:xfrm>
          <a:prstGeom prst="rect">
            <a:avLst/>
          </a:prstGeom>
          <a:solidFill>
            <a:srgbClr val="39844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6" name="Rectangle 5">
            <a:extLst>
              <a:ext uri="{FF2B5EF4-FFF2-40B4-BE49-F238E27FC236}">
                <a16:creationId xmlns:a16="http://schemas.microsoft.com/office/drawing/2014/main" id="{7A099273-702A-4DA0-A442-1930E4B09DB9}"/>
              </a:ext>
            </a:extLst>
          </p:cNvPr>
          <p:cNvSpPr/>
          <p:nvPr/>
        </p:nvSpPr>
        <p:spPr>
          <a:xfrm>
            <a:off x="10801350" y="6467475"/>
            <a:ext cx="1390650" cy="152400"/>
          </a:xfrm>
          <a:prstGeom prst="rect">
            <a:avLst/>
          </a:prstGeom>
          <a:solidFill>
            <a:srgbClr val="E1D04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pic>
        <p:nvPicPr>
          <p:cNvPr id="7" name="Picture 6" descr="Text&#10;&#10;Description automatically generated">
            <a:extLst>
              <a:ext uri="{FF2B5EF4-FFF2-40B4-BE49-F238E27FC236}">
                <a16:creationId xmlns:a16="http://schemas.microsoft.com/office/drawing/2014/main" id="{57D9E214-EC02-422C-8BD8-EC2F0ACB4345}"/>
              </a:ext>
            </a:extLst>
          </p:cNvPr>
          <p:cNvPicPr>
            <a:picLocks noChangeAspect="1"/>
          </p:cNvPicPr>
          <p:nvPr/>
        </p:nvPicPr>
        <p:blipFill>
          <a:blip r:embed="rId2">
            <a:alphaModFix amt="50000"/>
            <a:extLst>
              <a:ext uri="{28A0092B-C50C-407E-A947-70E740481C1C}">
                <a14:useLocalDpi xmlns:a14="http://schemas.microsoft.com/office/drawing/2010/main" val="0"/>
              </a:ext>
            </a:extLst>
          </a:blip>
          <a:stretch>
            <a:fillRect/>
          </a:stretch>
        </p:blipFill>
        <p:spPr>
          <a:xfrm>
            <a:off x="276226" y="5556024"/>
            <a:ext cx="3272868" cy="1063851"/>
          </a:xfrm>
          <a:prstGeom prst="rect">
            <a:avLst/>
          </a:prstGeom>
          <a:noFill/>
        </p:spPr>
      </p:pic>
      <p:graphicFrame>
        <p:nvGraphicFramePr>
          <p:cNvPr id="2" name="Lentelė 1">
            <a:extLst>
              <a:ext uri="{FF2B5EF4-FFF2-40B4-BE49-F238E27FC236}">
                <a16:creationId xmlns:a16="http://schemas.microsoft.com/office/drawing/2014/main" id="{7FB1D6A6-D9B3-7743-D2CA-6F3B53CE27CE}"/>
              </a:ext>
            </a:extLst>
          </p:cNvPr>
          <p:cNvGraphicFramePr>
            <a:graphicFrameLocks noGrp="1"/>
          </p:cNvGraphicFramePr>
          <p:nvPr>
            <p:extLst>
              <p:ext uri="{D42A27DB-BD31-4B8C-83A1-F6EECF244321}">
                <p14:modId xmlns:p14="http://schemas.microsoft.com/office/powerpoint/2010/main" val="257890747"/>
              </p:ext>
            </p:extLst>
          </p:nvPr>
        </p:nvGraphicFramePr>
        <p:xfrm>
          <a:off x="787400" y="238125"/>
          <a:ext cx="10960099" cy="6167308"/>
        </p:xfrm>
        <a:graphic>
          <a:graphicData uri="http://schemas.openxmlformats.org/drawingml/2006/table">
            <a:tbl>
              <a:tblPr firstRow="1" bandRow="1">
                <a:tableStyleId>{93296810-A885-4BE3-A3E7-6D5BEEA58F35}</a:tableStyleId>
              </a:tblPr>
              <a:tblGrid>
                <a:gridCol w="2743200">
                  <a:extLst>
                    <a:ext uri="{9D8B030D-6E8A-4147-A177-3AD203B41FA5}">
                      <a16:colId xmlns:a16="http://schemas.microsoft.com/office/drawing/2014/main" val="979766091"/>
                    </a:ext>
                  </a:extLst>
                </a:gridCol>
                <a:gridCol w="8216899">
                  <a:extLst>
                    <a:ext uri="{9D8B030D-6E8A-4147-A177-3AD203B41FA5}">
                      <a16:colId xmlns:a16="http://schemas.microsoft.com/office/drawing/2014/main" val="1726524244"/>
                    </a:ext>
                  </a:extLst>
                </a:gridCol>
              </a:tblGrid>
              <a:tr h="1082675">
                <a:tc gridSpan="2">
                  <a:txBody>
                    <a:bodyPr/>
                    <a:lstStyle/>
                    <a:p>
                      <a:pPr algn="ctr"/>
                      <a:r>
                        <a:rPr lang="lt-LT" sz="1800" b="0" dirty="0">
                          <a:solidFill>
                            <a:schemeClr val="tx1">
                              <a:lumMod val="85000"/>
                              <a:lumOff val="15000"/>
                            </a:schemeClr>
                          </a:solidFill>
                          <a:latin typeface="Times New Roman" panose="02020603050405020304" pitchFamily="18" charset="0"/>
                          <a:cs typeface="Times New Roman" panose="02020603050405020304" pitchFamily="18" charset="0"/>
                        </a:rPr>
                        <a:t>I. Konteinerių aikštelių įrengimas ir (arba) rekonstrukcija (išplėtimas) komunalinėms biologinėms, tekstilės, pavojingosioms atliekoms surinkti ir šių atliekų surinkimo priemonių (įskaitant maisto (virtuvės) atliekoms surinkti skirtus konteinerius, virtuvinius kibirėlius, maistinio aliejus talpas, tekstilės, pavojingųjų atliekų surinkimo konteinerius) įsigijimas.</a:t>
                      </a:r>
                    </a:p>
                  </a:txBody>
                  <a:tcPr>
                    <a:solidFill>
                      <a:schemeClr val="accent6">
                        <a:lumMod val="60000"/>
                        <a:lumOff val="40000"/>
                      </a:schemeClr>
                    </a:solidFill>
                  </a:tcPr>
                </a:tc>
                <a:tc hMerge="1">
                  <a:txBody>
                    <a:bodyPr/>
                    <a:lstStyle/>
                    <a:p>
                      <a:endParaRPr lang="lt-LT" sz="1800" kern="1200" dirty="0">
                        <a:solidFill>
                          <a:srgbClr val="9CC2A0"/>
                        </a:solidFill>
                        <a:latin typeface="+mn-lt"/>
                        <a:ea typeface="+mn-ea"/>
                        <a:cs typeface="+mn-cs"/>
                      </a:endParaRPr>
                    </a:p>
                  </a:txBody>
                  <a:tcPr/>
                </a:tc>
                <a:extLst>
                  <a:ext uri="{0D108BD9-81ED-4DB2-BD59-A6C34878D82A}">
                    <a16:rowId xmlns:a16="http://schemas.microsoft.com/office/drawing/2014/main" val="3189694345"/>
                  </a:ext>
                </a:extLst>
              </a:tr>
              <a:tr h="959627">
                <a:tc>
                  <a:txBody>
                    <a:bodyPr/>
                    <a:lstStyle/>
                    <a:p>
                      <a:r>
                        <a:rPr lang="lt-LT" dirty="0">
                          <a:latin typeface="Times New Roman" panose="02020603050405020304" pitchFamily="18" charset="0"/>
                          <a:cs typeface="Times New Roman" panose="02020603050405020304" pitchFamily="18" charset="0"/>
                        </a:rPr>
                        <a:t>Alytaus miesto savivaldybė</a:t>
                      </a:r>
                    </a:p>
                  </a:txBody>
                  <a:tcPr/>
                </a:tc>
                <a:tc>
                  <a:txBody>
                    <a:bodyPr/>
                    <a:lstStyle/>
                    <a:p>
                      <a:r>
                        <a:rPr lang="lt-LT" dirty="0">
                          <a:solidFill>
                            <a:srgbClr val="FF0000"/>
                          </a:solidFill>
                          <a:latin typeface="Times New Roman" panose="02020603050405020304" pitchFamily="18" charset="0"/>
                          <a:cs typeface="Times New Roman" panose="02020603050405020304" pitchFamily="18" charset="0"/>
                        </a:rPr>
                        <a:t>1 konteinerinės aikštelės įrengimas (buvo 6)</a:t>
                      </a:r>
                      <a:r>
                        <a:rPr lang="lt-LT" dirty="0">
                          <a:latin typeface="Times New Roman" panose="02020603050405020304" pitchFamily="18" charset="0"/>
                          <a:cs typeface="Times New Roman" panose="02020603050405020304" pitchFamily="18" charset="0"/>
                        </a:rPr>
                        <a:t>, </a:t>
                      </a:r>
                      <a:r>
                        <a:rPr lang="en-US" dirty="0">
                          <a:solidFill>
                            <a:srgbClr val="FF0000"/>
                          </a:solidFill>
                          <a:latin typeface="Times New Roman" panose="02020603050405020304" pitchFamily="18" charset="0"/>
                          <a:cs typeface="Times New Roman" panose="02020603050405020304" pitchFamily="18" charset="0"/>
                        </a:rPr>
                        <a:t>8 (</a:t>
                      </a:r>
                      <a:r>
                        <a:rPr lang="lt-LT" noProof="0" dirty="0">
                          <a:solidFill>
                            <a:srgbClr val="FF0000"/>
                          </a:solidFill>
                          <a:latin typeface="Times New Roman" panose="02020603050405020304" pitchFamily="18" charset="0"/>
                          <a:cs typeface="Times New Roman" panose="02020603050405020304" pitchFamily="18" charset="0"/>
                        </a:rPr>
                        <a:t>buvo</a:t>
                      </a:r>
                      <a:r>
                        <a:rPr lang="en-US" dirty="0">
                          <a:solidFill>
                            <a:srgbClr val="FF0000"/>
                          </a:solidFill>
                          <a:latin typeface="Times New Roman" panose="02020603050405020304" pitchFamily="18" charset="0"/>
                          <a:cs typeface="Times New Roman" panose="02020603050405020304" pitchFamily="18" charset="0"/>
                        </a:rPr>
                        <a:t> 4)</a:t>
                      </a:r>
                      <a:r>
                        <a:rPr lang="lt-LT" dirty="0">
                          <a:solidFill>
                            <a:srgbClr val="FF0000"/>
                          </a:solidFill>
                          <a:latin typeface="Times New Roman" panose="02020603050405020304" pitchFamily="18" charset="0"/>
                          <a:cs typeface="Times New Roman" panose="02020603050405020304" pitchFamily="18" charset="0"/>
                        </a:rPr>
                        <a:t> aikštelių praplėtimas trūkstamais pakuočių konteineriais</a:t>
                      </a:r>
                      <a:r>
                        <a:rPr lang="lt-LT" dirty="0">
                          <a:latin typeface="Times New Roman" panose="02020603050405020304" pitchFamily="18" charset="0"/>
                          <a:cs typeface="Times New Roman" panose="02020603050405020304" pitchFamily="18" charset="0"/>
                        </a:rPr>
                        <a:t>, 12  aikštelių (prie kapinių) praplėtimas įrengiant papildomus žaliųjų atliekų surinkimo konteinerius, 20 vnt. tekstilės atliekų konteinerių.</a:t>
                      </a:r>
                    </a:p>
                  </a:txBody>
                  <a:tcPr/>
                </a:tc>
                <a:extLst>
                  <a:ext uri="{0D108BD9-81ED-4DB2-BD59-A6C34878D82A}">
                    <a16:rowId xmlns:a16="http://schemas.microsoft.com/office/drawing/2014/main" val="4054848429"/>
                  </a:ext>
                </a:extLst>
              </a:tr>
              <a:tr h="828962">
                <a:tc>
                  <a:txBody>
                    <a:bodyPr/>
                    <a:lstStyle/>
                    <a:p>
                      <a:r>
                        <a:rPr lang="lt-LT" dirty="0">
                          <a:latin typeface="Times New Roman" panose="02020603050405020304" pitchFamily="18" charset="0"/>
                          <a:cs typeface="Times New Roman" panose="02020603050405020304" pitchFamily="18" charset="0"/>
                        </a:rPr>
                        <a:t>Alytaus rajono savivaldybė</a:t>
                      </a:r>
                    </a:p>
                  </a:txBody>
                  <a:tcPr/>
                </a:tc>
                <a:tc>
                  <a:txBody>
                    <a:bodyPr/>
                    <a:lstStyle/>
                    <a:p>
                      <a:r>
                        <a:rPr lang="lt-LT" dirty="0">
                          <a:solidFill>
                            <a:srgbClr val="FF0000"/>
                          </a:solidFill>
                          <a:latin typeface="Times New Roman" panose="02020603050405020304" pitchFamily="18" charset="0"/>
                          <a:cs typeface="Times New Roman" panose="02020603050405020304" pitchFamily="18" charset="0"/>
                        </a:rPr>
                        <a:t>5 konteinerinių aikštelių įrengimas (buvo 19)</a:t>
                      </a:r>
                      <a:r>
                        <a:rPr lang="lt-LT" dirty="0">
                          <a:solidFill>
                            <a:schemeClr val="tx1"/>
                          </a:solidFill>
                          <a:latin typeface="Times New Roman" panose="02020603050405020304" pitchFamily="18" charset="0"/>
                          <a:cs typeface="Times New Roman" panose="02020603050405020304" pitchFamily="18" charset="0"/>
                        </a:rPr>
                        <a:t>, </a:t>
                      </a:r>
                      <a:r>
                        <a:rPr lang="en-US" dirty="0">
                          <a:solidFill>
                            <a:srgbClr val="FF0000"/>
                          </a:solidFill>
                          <a:latin typeface="Times New Roman" panose="02020603050405020304" pitchFamily="18" charset="0"/>
                          <a:cs typeface="Times New Roman" panose="02020603050405020304" pitchFamily="18" charset="0"/>
                        </a:rPr>
                        <a:t>26 (</a:t>
                      </a:r>
                      <a:r>
                        <a:rPr lang="lt-LT" noProof="0" dirty="0">
                          <a:solidFill>
                            <a:srgbClr val="FF0000"/>
                          </a:solidFill>
                          <a:latin typeface="Times New Roman" panose="02020603050405020304" pitchFamily="18" charset="0"/>
                          <a:cs typeface="Times New Roman" panose="02020603050405020304" pitchFamily="18" charset="0"/>
                        </a:rPr>
                        <a:t>buvo</a:t>
                      </a:r>
                      <a:r>
                        <a:rPr lang="en-US" dirty="0">
                          <a:solidFill>
                            <a:srgbClr val="FF0000"/>
                          </a:solidFill>
                          <a:latin typeface="Times New Roman" panose="02020603050405020304" pitchFamily="18" charset="0"/>
                          <a:cs typeface="Times New Roman" panose="02020603050405020304" pitchFamily="18" charset="0"/>
                        </a:rPr>
                        <a:t> </a:t>
                      </a:r>
                      <a:r>
                        <a:rPr lang="lt-LT" dirty="0">
                          <a:solidFill>
                            <a:srgbClr val="FF0000"/>
                          </a:solidFill>
                          <a:latin typeface="Times New Roman" panose="02020603050405020304" pitchFamily="18" charset="0"/>
                          <a:cs typeface="Times New Roman" panose="02020603050405020304" pitchFamily="18" charset="0"/>
                        </a:rPr>
                        <a:t>14</a:t>
                      </a:r>
                      <a:r>
                        <a:rPr lang="en-US" dirty="0">
                          <a:solidFill>
                            <a:srgbClr val="FF0000"/>
                          </a:solidFill>
                          <a:latin typeface="Times New Roman" panose="02020603050405020304" pitchFamily="18" charset="0"/>
                          <a:cs typeface="Times New Roman" panose="02020603050405020304" pitchFamily="18" charset="0"/>
                        </a:rPr>
                        <a:t>)</a:t>
                      </a:r>
                      <a:r>
                        <a:rPr lang="lt-LT" dirty="0">
                          <a:solidFill>
                            <a:srgbClr val="FF0000"/>
                          </a:solidFill>
                          <a:latin typeface="Times New Roman" panose="02020603050405020304" pitchFamily="18" charset="0"/>
                          <a:cs typeface="Times New Roman" panose="02020603050405020304" pitchFamily="18" charset="0"/>
                        </a:rPr>
                        <a:t> aikštelių išplėtimas įrengiant maisto atliekų surinkimo konteinerius</a:t>
                      </a:r>
                      <a:r>
                        <a:rPr lang="lt-LT" dirty="0">
                          <a:solidFill>
                            <a:schemeClr val="tx1"/>
                          </a:solidFill>
                          <a:latin typeface="Times New Roman" panose="02020603050405020304" pitchFamily="18" charset="0"/>
                          <a:cs typeface="Times New Roman" panose="02020603050405020304" pitchFamily="18" charset="0"/>
                        </a:rPr>
                        <a:t>, 26 vnt. tekstilės atliekų surinkimo konteinerių.</a:t>
                      </a:r>
                    </a:p>
                  </a:txBody>
                  <a:tcPr/>
                </a:tc>
                <a:extLst>
                  <a:ext uri="{0D108BD9-81ED-4DB2-BD59-A6C34878D82A}">
                    <a16:rowId xmlns:a16="http://schemas.microsoft.com/office/drawing/2014/main" val="2555342784"/>
                  </a:ext>
                </a:extLst>
              </a:tr>
              <a:tr h="671739">
                <a:tc>
                  <a:txBody>
                    <a:bodyPr/>
                    <a:lstStyle/>
                    <a:p>
                      <a:r>
                        <a:rPr lang="lt-LT" dirty="0">
                          <a:latin typeface="Times New Roman" panose="02020603050405020304" pitchFamily="18" charset="0"/>
                          <a:cs typeface="Times New Roman" panose="02020603050405020304" pitchFamily="18" charset="0"/>
                        </a:rPr>
                        <a:t>Druskininkų savivaldybė</a:t>
                      </a:r>
                    </a:p>
                  </a:txBody>
                  <a:tcPr/>
                </a:tc>
                <a:tc>
                  <a:txBody>
                    <a:bodyPr/>
                    <a:lstStyle/>
                    <a:p>
                      <a:r>
                        <a:rPr lang="en-US" dirty="0">
                          <a:solidFill>
                            <a:srgbClr val="FF0000"/>
                          </a:solidFill>
                          <a:latin typeface="Times New Roman" panose="02020603050405020304" pitchFamily="18" charset="0"/>
                          <a:cs typeface="Times New Roman" panose="02020603050405020304" pitchFamily="18" charset="0"/>
                        </a:rPr>
                        <a:t>4</a:t>
                      </a:r>
                      <a:r>
                        <a:rPr lang="lt-LT" dirty="0">
                          <a:solidFill>
                            <a:srgbClr val="FF0000"/>
                          </a:solidFill>
                          <a:latin typeface="Times New Roman" panose="02020603050405020304" pitchFamily="18" charset="0"/>
                          <a:cs typeface="Times New Roman" panose="02020603050405020304" pitchFamily="18" charset="0"/>
                        </a:rPr>
                        <a:t> konteinerinių aikštelių įrengimas (buvo 19)</a:t>
                      </a:r>
                      <a:r>
                        <a:rPr lang="lt-LT" dirty="0">
                          <a:solidFill>
                            <a:schemeClr val="tx1"/>
                          </a:solidFill>
                          <a:latin typeface="Times New Roman" panose="02020603050405020304" pitchFamily="18" charset="0"/>
                          <a:cs typeface="Times New Roman" panose="02020603050405020304" pitchFamily="18" charset="0"/>
                        </a:rPr>
                        <a:t>, </a:t>
                      </a:r>
                      <a:r>
                        <a:rPr lang="lt-LT" sz="1800" kern="1200" dirty="0">
                          <a:solidFill>
                            <a:schemeClr val="tx1"/>
                          </a:solidFill>
                          <a:latin typeface="Times New Roman" panose="02020603050405020304" pitchFamily="18" charset="0"/>
                          <a:ea typeface="+mn-ea"/>
                          <a:cs typeface="Times New Roman" panose="02020603050405020304" pitchFamily="18" charset="0"/>
                        </a:rPr>
                        <a:t>7</a:t>
                      </a:r>
                      <a:r>
                        <a:rPr lang="en-US" sz="1800" kern="1200" dirty="0">
                          <a:solidFill>
                            <a:schemeClr val="tx1"/>
                          </a:solidFill>
                          <a:latin typeface="Times New Roman" panose="02020603050405020304" pitchFamily="18" charset="0"/>
                          <a:ea typeface="+mn-ea"/>
                          <a:cs typeface="Times New Roman" panose="02020603050405020304" pitchFamily="18" charset="0"/>
                        </a:rPr>
                        <a:t> </a:t>
                      </a:r>
                      <a:r>
                        <a:rPr lang="lt-LT" sz="1800" kern="1200" dirty="0">
                          <a:solidFill>
                            <a:schemeClr val="tx1"/>
                          </a:solidFill>
                          <a:latin typeface="Times New Roman" panose="02020603050405020304" pitchFamily="18" charset="0"/>
                          <a:ea typeface="+mn-ea"/>
                          <a:cs typeface="Times New Roman" panose="02020603050405020304" pitchFamily="18" charset="0"/>
                        </a:rPr>
                        <a:t>konteinerinių aikštelių išplėtimas įrengiant maisto atliekų surinkimo konteinerius (vienoje iš jų papildomai įrengiant popieriaus ir mišrių atliekų surinkimo konteinerius) ir  1 aikštelės papildymas mišrių atliekų konteineriu, 9 vnt. tekstilės atliekų surinkimo konteinerių.</a:t>
                      </a:r>
                    </a:p>
                  </a:txBody>
                  <a:tcPr/>
                </a:tc>
                <a:extLst>
                  <a:ext uri="{0D108BD9-81ED-4DB2-BD59-A6C34878D82A}">
                    <a16:rowId xmlns:a16="http://schemas.microsoft.com/office/drawing/2014/main" val="1978104267"/>
                  </a:ext>
                </a:extLst>
              </a:tr>
              <a:tr h="1001441">
                <a:tc>
                  <a:txBody>
                    <a:bodyPr/>
                    <a:lstStyle/>
                    <a:p>
                      <a:r>
                        <a:rPr lang="lt-LT" dirty="0">
                          <a:latin typeface="Times New Roman" panose="02020603050405020304" pitchFamily="18" charset="0"/>
                          <a:cs typeface="Times New Roman" panose="02020603050405020304" pitchFamily="18" charset="0"/>
                        </a:rPr>
                        <a:t>Lazdijų rajono savivaldybė</a:t>
                      </a:r>
                    </a:p>
                  </a:txBody>
                  <a:tcPr/>
                </a:tc>
                <a:tc>
                  <a:txBody>
                    <a:bodyPr/>
                    <a:lstStyle/>
                    <a:p>
                      <a:r>
                        <a:rPr lang="en-US" dirty="0">
                          <a:solidFill>
                            <a:srgbClr val="FF0000"/>
                          </a:solidFill>
                          <a:latin typeface="Times New Roman" panose="02020603050405020304" pitchFamily="18" charset="0"/>
                          <a:cs typeface="Times New Roman" panose="02020603050405020304" pitchFamily="18" charset="0"/>
                        </a:rPr>
                        <a:t>2</a:t>
                      </a:r>
                      <a:r>
                        <a:rPr lang="lt-LT" dirty="0">
                          <a:solidFill>
                            <a:srgbClr val="FF0000"/>
                          </a:solidFill>
                          <a:latin typeface="Times New Roman" panose="02020603050405020304" pitchFamily="18" charset="0"/>
                          <a:cs typeface="Times New Roman" panose="02020603050405020304" pitchFamily="18" charset="0"/>
                        </a:rPr>
                        <a:t> konteinerinės aikštelės įrengimas (buvo 10)</a:t>
                      </a:r>
                      <a:r>
                        <a:rPr lang="lt-LT" dirty="0">
                          <a:solidFill>
                            <a:schemeClr val="tx1"/>
                          </a:solidFill>
                          <a:latin typeface="Times New Roman" panose="02020603050405020304" pitchFamily="18" charset="0"/>
                          <a:cs typeface="Times New Roman" panose="02020603050405020304" pitchFamily="18" charset="0"/>
                        </a:rPr>
                        <a:t>, </a:t>
                      </a:r>
                      <a:r>
                        <a:rPr lang="en-US" dirty="0">
                          <a:solidFill>
                            <a:srgbClr val="FF0000"/>
                          </a:solidFill>
                          <a:latin typeface="Times New Roman" panose="02020603050405020304" pitchFamily="18" charset="0"/>
                          <a:cs typeface="Times New Roman" panose="02020603050405020304" pitchFamily="18" charset="0"/>
                        </a:rPr>
                        <a:t>2 (</a:t>
                      </a:r>
                      <a:r>
                        <a:rPr lang="lt-LT" noProof="0" dirty="0">
                          <a:solidFill>
                            <a:srgbClr val="FF0000"/>
                          </a:solidFill>
                          <a:latin typeface="Times New Roman" panose="02020603050405020304" pitchFamily="18" charset="0"/>
                          <a:cs typeface="Times New Roman" panose="02020603050405020304" pitchFamily="18" charset="0"/>
                        </a:rPr>
                        <a:t>buvo</a:t>
                      </a:r>
                      <a:r>
                        <a:rPr lang="en-US" dirty="0">
                          <a:solidFill>
                            <a:srgbClr val="FF0000"/>
                          </a:solidFill>
                          <a:latin typeface="Times New Roman" panose="02020603050405020304" pitchFamily="18" charset="0"/>
                          <a:cs typeface="Times New Roman" panose="02020603050405020304" pitchFamily="18" charset="0"/>
                        </a:rPr>
                        <a:t> 7)</a:t>
                      </a:r>
                      <a:r>
                        <a:rPr lang="lt-LT" dirty="0">
                          <a:solidFill>
                            <a:srgbClr val="FF0000"/>
                          </a:solidFill>
                          <a:latin typeface="Times New Roman" panose="02020603050405020304" pitchFamily="18" charset="0"/>
                          <a:cs typeface="Times New Roman" panose="02020603050405020304" pitchFamily="18" charset="0"/>
                        </a:rPr>
                        <a:t> aikštelių išplėtimas įrengiant maisto atliekų surinkimo konteinerius,</a:t>
                      </a:r>
                      <a:r>
                        <a:rPr lang="lt-LT" dirty="0">
                          <a:solidFill>
                            <a:schemeClr val="tx1"/>
                          </a:solidFill>
                          <a:latin typeface="Times New Roman" panose="02020603050405020304" pitchFamily="18" charset="0"/>
                          <a:cs typeface="Times New Roman" panose="02020603050405020304" pitchFamily="18" charset="0"/>
                        </a:rPr>
                        <a:t> 3 aikštelių išplėtimas įrengiant žaliųjų atliekų konteinerius, 9 vnt. žaliųjų atliekų konteinerių, 10 vnt. tekstilės atliekų konteinerių.</a:t>
                      </a:r>
                      <a:endParaRPr lang="lt-LT"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670362739"/>
                  </a:ext>
                </a:extLst>
              </a:tr>
              <a:tr h="389182">
                <a:tc>
                  <a:txBody>
                    <a:bodyPr/>
                    <a:lstStyle/>
                    <a:p>
                      <a:r>
                        <a:rPr lang="lt-LT" dirty="0">
                          <a:latin typeface="Times New Roman" panose="02020603050405020304" pitchFamily="18" charset="0"/>
                          <a:cs typeface="Times New Roman" panose="02020603050405020304" pitchFamily="18" charset="0"/>
                        </a:rPr>
                        <a:t>Varėnos rajono savivaldybė</a:t>
                      </a:r>
                    </a:p>
                  </a:txBody>
                  <a:tcPr/>
                </a:tc>
                <a:tc>
                  <a:txBody>
                    <a:bodyPr/>
                    <a:lstStyle/>
                    <a:p>
                      <a:r>
                        <a:rPr lang="en-US" dirty="0">
                          <a:solidFill>
                            <a:srgbClr val="FF0000"/>
                          </a:solidFill>
                          <a:latin typeface="Times New Roman" panose="02020603050405020304" pitchFamily="18" charset="0"/>
                          <a:cs typeface="Times New Roman" panose="02020603050405020304" pitchFamily="18" charset="0"/>
                        </a:rPr>
                        <a:t>7</a:t>
                      </a:r>
                      <a:r>
                        <a:rPr lang="lt-LT" dirty="0">
                          <a:solidFill>
                            <a:srgbClr val="FF0000"/>
                          </a:solidFill>
                          <a:latin typeface="Times New Roman" panose="02020603050405020304" pitchFamily="18" charset="0"/>
                          <a:cs typeface="Times New Roman" panose="02020603050405020304" pitchFamily="18" charset="0"/>
                        </a:rPr>
                        <a:t> konteinerinės aikštelės įrengimas (buvo 24)</a:t>
                      </a:r>
                      <a:r>
                        <a:rPr lang="lt-LT" dirty="0">
                          <a:latin typeface="Times New Roman" panose="02020603050405020304" pitchFamily="18" charset="0"/>
                          <a:cs typeface="Times New Roman" panose="02020603050405020304" pitchFamily="18" charset="0"/>
                        </a:rPr>
                        <a:t>, </a:t>
                      </a:r>
                      <a:r>
                        <a:rPr lang="lt-LT" dirty="0">
                          <a:solidFill>
                            <a:schemeClr val="tx1"/>
                          </a:solidFill>
                          <a:latin typeface="Times New Roman" panose="02020603050405020304" pitchFamily="18" charset="0"/>
                          <a:cs typeface="Times New Roman" panose="02020603050405020304" pitchFamily="18" charset="0"/>
                        </a:rPr>
                        <a:t>14 aikštelių išplėtimas įrengiant maisto atliekų surinkimo konteinerius,</a:t>
                      </a:r>
                      <a:r>
                        <a:rPr lang="en-US" dirty="0">
                          <a:solidFill>
                            <a:schemeClr val="tx1"/>
                          </a:solidFill>
                          <a:latin typeface="Times New Roman" panose="02020603050405020304" pitchFamily="18" charset="0"/>
                          <a:cs typeface="Times New Roman" panose="02020603050405020304" pitchFamily="18" charset="0"/>
                        </a:rPr>
                        <a:t> </a:t>
                      </a:r>
                      <a:r>
                        <a:rPr lang="lt-LT" sz="1800" kern="1200" dirty="0">
                          <a:solidFill>
                            <a:srgbClr val="FF0000"/>
                          </a:solidFill>
                          <a:latin typeface="Times New Roman" panose="02020603050405020304" pitchFamily="18" charset="0"/>
                          <a:ea typeface="+mn-ea"/>
                          <a:cs typeface="Times New Roman" panose="02020603050405020304" pitchFamily="18" charset="0"/>
                        </a:rPr>
                        <a:t>7 aikštelių išplėtimas papildomais 4 stiklo ir 3 mišrių atliekų surinkimo konteineriais</a:t>
                      </a:r>
                      <a:r>
                        <a:rPr lang="en-US" sz="1800" kern="1200" dirty="0">
                          <a:solidFill>
                            <a:srgbClr val="FF0000"/>
                          </a:solidFill>
                          <a:latin typeface="Times New Roman" panose="02020603050405020304" pitchFamily="18" charset="0"/>
                          <a:ea typeface="+mn-ea"/>
                          <a:cs typeface="Times New Roman" panose="02020603050405020304" pitchFamily="18" charset="0"/>
                        </a:rPr>
                        <a:t>,</a:t>
                      </a:r>
                      <a:r>
                        <a:rPr lang="lt-LT" sz="1800" kern="1200" dirty="0">
                          <a:solidFill>
                            <a:schemeClr val="tx1"/>
                          </a:solidFill>
                          <a:latin typeface="Times New Roman" panose="02020603050405020304" pitchFamily="18" charset="0"/>
                          <a:ea typeface="+mn-ea"/>
                          <a:cs typeface="Times New Roman" panose="02020603050405020304" pitchFamily="18" charset="0"/>
                        </a:rPr>
                        <a:t> </a:t>
                      </a:r>
                      <a:r>
                        <a:rPr lang="en-US" sz="1800" kern="1200" dirty="0">
                          <a:solidFill>
                            <a:srgbClr val="FF0000"/>
                          </a:solidFill>
                          <a:latin typeface="Times New Roman" panose="02020603050405020304" pitchFamily="18" charset="0"/>
                          <a:ea typeface="+mn-ea"/>
                          <a:cs typeface="Times New Roman" panose="02020603050405020304" pitchFamily="18" charset="0"/>
                        </a:rPr>
                        <a:t>13 (</a:t>
                      </a:r>
                      <a:r>
                        <a:rPr lang="lt-LT" sz="1800" kern="1200" noProof="0" dirty="0">
                          <a:solidFill>
                            <a:srgbClr val="FF0000"/>
                          </a:solidFill>
                          <a:latin typeface="Times New Roman" panose="02020603050405020304" pitchFamily="18" charset="0"/>
                          <a:ea typeface="+mn-ea"/>
                          <a:cs typeface="Times New Roman" panose="02020603050405020304" pitchFamily="18" charset="0"/>
                        </a:rPr>
                        <a:t>buvo</a:t>
                      </a:r>
                      <a:r>
                        <a:rPr lang="en-US" sz="1800" kern="1200" dirty="0">
                          <a:solidFill>
                            <a:srgbClr val="FF0000"/>
                          </a:solidFill>
                          <a:latin typeface="Times New Roman" panose="02020603050405020304" pitchFamily="18" charset="0"/>
                          <a:ea typeface="+mn-ea"/>
                          <a:cs typeface="Times New Roman" panose="02020603050405020304" pitchFamily="18" charset="0"/>
                        </a:rPr>
                        <a:t> 6)</a:t>
                      </a:r>
                      <a:r>
                        <a:rPr lang="lt-LT" dirty="0">
                          <a:solidFill>
                            <a:srgbClr val="FF0000"/>
                          </a:solidFill>
                          <a:latin typeface="Times New Roman" panose="02020603050405020304" pitchFamily="18" charset="0"/>
                          <a:cs typeface="Times New Roman" panose="02020603050405020304" pitchFamily="18" charset="0"/>
                        </a:rPr>
                        <a:t> vnt. tekstilės atliekų konteinerių</a:t>
                      </a:r>
                      <a:r>
                        <a:rPr lang="lt-LT" dirty="0">
                          <a:solidFill>
                            <a:schemeClr val="tx1"/>
                          </a:solidFill>
                          <a:latin typeface="Times New Roman" panose="02020603050405020304" pitchFamily="18" charset="0"/>
                          <a:cs typeface="Times New Roman" panose="02020603050405020304" pitchFamily="18" charset="0"/>
                        </a:rPr>
                        <a:t>.</a:t>
                      </a:r>
                      <a:endParaRPr lang="lt-LT" dirty="0">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963613579"/>
                  </a:ext>
                </a:extLst>
              </a:tr>
            </a:tbl>
          </a:graphicData>
        </a:graphic>
      </p:graphicFrame>
    </p:spTree>
    <p:extLst>
      <p:ext uri="{BB962C8B-B14F-4D97-AF65-F5344CB8AC3E}">
        <p14:creationId xmlns:p14="http://schemas.microsoft.com/office/powerpoint/2010/main" val="2329586111"/>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A7008A51-FE85-41E2-AD1E-B8FFAF8352B2}"/>
              </a:ext>
            </a:extLst>
          </p:cNvPr>
          <p:cNvSpPr/>
          <p:nvPr/>
        </p:nvSpPr>
        <p:spPr>
          <a:xfrm>
            <a:off x="3686176" y="6467475"/>
            <a:ext cx="3086099" cy="152400"/>
          </a:xfrm>
          <a:prstGeom prst="rect">
            <a:avLst/>
          </a:prstGeom>
          <a:solidFill>
            <a:srgbClr val="9CC2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5" name="Rectangle 4">
            <a:extLst>
              <a:ext uri="{FF2B5EF4-FFF2-40B4-BE49-F238E27FC236}">
                <a16:creationId xmlns:a16="http://schemas.microsoft.com/office/drawing/2014/main" id="{12ED7BF4-8F80-4892-990C-5D918F40396E}"/>
              </a:ext>
            </a:extLst>
          </p:cNvPr>
          <p:cNvSpPr/>
          <p:nvPr/>
        </p:nvSpPr>
        <p:spPr>
          <a:xfrm>
            <a:off x="6772275" y="6467475"/>
            <a:ext cx="4029075" cy="152400"/>
          </a:xfrm>
          <a:prstGeom prst="rect">
            <a:avLst/>
          </a:prstGeom>
          <a:solidFill>
            <a:srgbClr val="39844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6" name="Rectangle 5">
            <a:extLst>
              <a:ext uri="{FF2B5EF4-FFF2-40B4-BE49-F238E27FC236}">
                <a16:creationId xmlns:a16="http://schemas.microsoft.com/office/drawing/2014/main" id="{7A099273-702A-4DA0-A442-1930E4B09DB9}"/>
              </a:ext>
            </a:extLst>
          </p:cNvPr>
          <p:cNvSpPr/>
          <p:nvPr/>
        </p:nvSpPr>
        <p:spPr>
          <a:xfrm>
            <a:off x="10801350" y="6467475"/>
            <a:ext cx="1390650" cy="152400"/>
          </a:xfrm>
          <a:prstGeom prst="rect">
            <a:avLst/>
          </a:prstGeom>
          <a:solidFill>
            <a:srgbClr val="E1D04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pic>
        <p:nvPicPr>
          <p:cNvPr id="7" name="Picture 6" descr="Text&#10;&#10;Description automatically generated">
            <a:extLst>
              <a:ext uri="{FF2B5EF4-FFF2-40B4-BE49-F238E27FC236}">
                <a16:creationId xmlns:a16="http://schemas.microsoft.com/office/drawing/2014/main" id="{57D9E214-EC02-422C-8BD8-EC2F0ACB4345}"/>
              </a:ext>
            </a:extLst>
          </p:cNvPr>
          <p:cNvPicPr>
            <a:picLocks noChangeAspect="1"/>
          </p:cNvPicPr>
          <p:nvPr/>
        </p:nvPicPr>
        <p:blipFill>
          <a:blip r:embed="rId2">
            <a:alphaModFix amt="50000"/>
            <a:extLst>
              <a:ext uri="{28A0092B-C50C-407E-A947-70E740481C1C}">
                <a14:useLocalDpi xmlns:a14="http://schemas.microsoft.com/office/drawing/2010/main" val="0"/>
              </a:ext>
            </a:extLst>
          </a:blip>
          <a:stretch>
            <a:fillRect/>
          </a:stretch>
        </p:blipFill>
        <p:spPr>
          <a:xfrm>
            <a:off x="276226" y="5556024"/>
            <a:ext cx="3272868" cy="1063851"/>
          </a:xfrm>
          <a:prstGeom prst="rect">
            <a:avLst/>
          </a:prstGeom>
          <a:noFill/>
        </p:spPr>
      </p:pic>
      <p:graphicFrame>
        <p:nvGraphicFramePr>
          <p:cNvPr id="2" name="Lentelė 1">
            <a:extLst>
              <a:ext uri="{FF2B5EF4-FFF2-40B4-BE49-F238E27FC236}">
                <a16:creationId xmlns:a16="http://schemas.microsoft.com/office/drawing/2014/main" id="{264FBF99-6157-78AC-017E-0E82147B9BBC}"/>
              </a:ext>
            </a:extLst>
          </p:cNvPr>
          <p:cNvGraphicFramePr>
            <a:graphicFrameLocks noGrp="1"/>
          </p:cNvGraphicFramePr>
          <p:nvPr>
            <p:extLst>
              <p:ext uri="{D42A27DB-BD31-4B8C-83A1-F6EECF244321}">
                <p14:modId xmlns:p14="http://schemas.microsoft.com/office/powerpoint/2010/main" val="2370520978"/>
              </p:ext>
            </p:extLst>
          </p:nvPr>
        </p:nvGraphicFramePr>
        <p:xfrm>
          <a:off x="787400" y="835025"/>
          <a:ext cx="10960099" cy="3599207"/>
        </p:xfrm>
        <a:graphic>
          <a:graphicData uri="http://schemas.openxmlformats.org/drawingml/2006/table">
            <a:tbl>
              <a:tblPr firstRow="1" bandRow="1">
                <a:tableStyleId>{93296810-A885-4BE3-A3E7-6D5BEEA58F35}</a:tableStyleId>
              </a:tblPr>
              <a:tblGrid>
                <a:gridCol w="2743200">
                  <a:extLst>
                    <a:ext uri="{9D8B030D-6E8A-4147-A177-3AD203B41FA5}">
                      <a16:colId xmlns:a16="http://schemas.microsoft.com/office/drawing/2014/main" val="979766091"/>
                    </a:ext>
                  </a:extLst>
                </a:gridCol>
                <a:gridCol w="8216899">
                  <a:extLst>
                    <a:ext uri="{9D8B030D-6E8A-4147-A177-3AD203B41FA5}">
                      <a16:colId xmlns:a16="http://schemas.microsoft.com/office/drawing/2014/main" val="1726524244"/>
                    </a:ext>
                  </a:extLst>
                </a:gridCol>
              </a:tblGrid>
              <a:tr h="1082675">
                <a:tc gridSpan="2">
                  <a:txBody>
                    <a:bodyPr/>
                    <a:lstStyle/>
                    <a:p>
                      <a:pPr algn="ctr"/>
                      <a:r>
                        <a:rPr lang="lt-LT" sz="1800" b="0" dirty="0">
                          <a:solidFill>
                            <a:schemeClr val="tx1">
                              <a:lumMod val="85000"/>
                              <a:lumOff val="15000"/>
                            </a:schemeClr>
                          </a:solidFill>
                          <a:latin typeface="Times New Roman" panose="02020603050405020304" pitchFamily="18" charset="0"/>
                          <a:cs typeface="Times New Roman" panose="02020603050405020304" pitchFamily="18" charset="0"/>
                        </a:rPr>
                        <a:t>II. Komunalinių biologinių, tekstilės, pavojingųjų atliekų surinkimo priemonių (įskaitant maisto (virtuvės) atliekoms surinkti skirtus konteinerius, virtuvinius kibirėlius, maistinio aliejaus talpas, tekstilės atliekų surinkimo konteinerius, pavojingųjų atliekų surinkimo konteinerius ir dėžes-kibirėlius) įsigijimas individualioms valdoms. </a:t>
                      </a:r>
                    </a:p>
                  </a:txBody>
                  <a:tcPr>
                    <a:solidFill>
                      <a:schemeClr val="accent6">
                        <a:lumMod val="60000"/>
                        <a:lumOff val="40000"/>
                      </a:schemeClr>
                    </a:solidFill>
                  </a:tcPr>
                </a:tc>
                <a:tc hMerge="1">
                  <a:txBody>
                    <a:bodyPr/>
                    <a:lstStyle/>
                    <a:p>
                      <a:endParaRPr lang="lt-LT" sz="1800" kern="1200" dirty="0">
                        <a:solidFill>
                          <a:srgbClr val="9CC2A0"/>
                        </a:solidFill>
                        <a:latin typeface="+mn-lt"/>
                        <a:ea typeface="+mn-ea"/>
                        <a:cs typeface="+mn-cs"/>
                      </a:endParaRPr>
                    </a:p>
                  </a:txBody>
                  <a:tcPr/>
                </a:tc>
                <a:extLst>
                  <a:ext uri="{0D108BD9-81ED-4DB2-BD59-A6C34878D82A}">
                    <a16:rowId xmlns:a16="http://schemas.microsoft.com/office/drawing/2014/main" val="3189694345"/>
                  </a:ext>
                </a:extLst>
              </a:tr>
              <a:tr h="520700">
                <a:tc>
                  <a:txBody>
                    <a:bodyPr/>
                    <a:lstStyle/>
                    <a:p>
                      <a:r>
                        <a:rPr lang="lt-LT" dirty="0">
                          <a:latin typeface="Times New Roman" panose="02020603050405020304" pitchFamily="18" charset="0"/>
                          <a:cs typeface="Times New Roman" panose="02020603050405020304" pitchFamily="18" charset="0"/>
                        </a:rPr>
                        <a:t>Alytaus miesto savivaldybė</a:t>
                      </a:r>
                    </a:p>
                  </a:txBody>
                  <a:tcPr/>
                </a:tc>
                <a:tc>
                  <a:txBody>
                    <a:bodyPr/>
                    <a:lstStyle/>
                    <a:p>
                      <a:r>
                        <a:rPr lang="en-US" dirty="0">
                          <a:solidFill>
                            <a:srgbClr val="FF0000"/>
                          </a:solidFill>
                          <a:latin typeface="Times New Roman" panose="02020603050405020304" pitchFamily="18" charset="0"/>
                          <a:cs typeface="Times New Roman" panose="02020603050405020304" pitchFamily="18" charset="0"/>
                        </a:rPr>
                        <a:t>-</a:t>
                      </a:r>
                      <a:endParaRPr lang="lt-LT" dirty="0">
                        <a:solidFill>
                          <a:srgbClr val="FF0000"/>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4054848429"/>
                  </a:ext>
                </a:extLst>
              </a:tr>
              <a:tr h="539692">
                <a:tc>
                  <a:txBody>
                    <a:bodyPr/>
                    <a:lstStyle/>
                    <a:p>
                      <a:r>
                        <a:rPr lang="lt-LT" dirty="0">
                          <a:latin typeface="Times New Roman" panose="02020603050405020304" pitchFamily="18" charset="0"/>
                          <a:cs typeface="Times New Roman" panose="02020603050405020304" pitchFamily="18" charset="0"/>
                        </a:rPr>
                        <a:t>Alytaus rajono savivaldybė</a:t>
                      </a:r>
                    </a:p>
                  </a:txBody>
                  <a:tcPr/>
                </a:tc>
                <a:tc>
                  <a:txBody>
                    <a:bodyPr/>
                    <a:lstStyle/>
                    <a:p>
                      <a:r>
                        <a:rPr lang="lt-LT" dirty="0">
                          <a:solidFill>
                            <a:schemeClr val="tx1"/>
                          </a:solidFill>
                          <a:latin typeface="Times New Roman" panose="02020603050405020304" pitchFamily="18" charset="0"/>
                          <a:cs typeface="Times New Roman" panose="02020603050405020304" pitchFamily="18" charset="0"/>
                        </a:rPr>
                        <a:t>2252 vnt. individualių maisto atliekų surinkimo konteinerių. </a:t>
                      </a:r>
                      <a:endParaRPr lang="lt-LT" dirty="0">
                        <a:solidFill>
                          <a:srgbClr val="FF0000"/>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2555342784"/>
                  </a:ext>
                </a:extLst>
              </a:tr>
              <a:tr h="570451">
                <a:tc>
                  <a:txBody>
                    <a:bodyPr/>
                    <a:lstStyle/>
                    <a:p>
                      <a:r>
                        <a:rPr lang="lt-LT" dirty="0">
                          <a:latin typeface="Times New Roman" panose="02020603050405020304" pitchFamily="18" charset="0"/>
                          <a:cs typeface="Times New Roman" panose="02020603050405020304" pitchFamily="18" charset="0"/>
                        </a:rPr>
                        <a:t>Druskininkų savivaldybė</a:t>
                      </a:r>
                    </a:p>
                  </a:txBody>
                  <a:tcPr/>
                </a:tc>
                <a:tc>
                  <a:txBody>
                    <a:bodyPr/>
                    <a:lstStyle/>
                    <a:p>
                      <a:r>
                        <a:rPr lang="lt-LT" dirty="0">
                          <a:solidFill>
                            <a:schemeClr val="tx1"/>
                          </a:solidFill>
                          <a:latin typeface="Times New Roman" panose="02020603050405020304" pitchFamily="18" charset="0"/>
                          <a:cs typeface="Times New Roman" panose="02020603050405020304" pitchFamily="18" charset="0"/>
                        </a:rPr>
                        <a:t>60 vnt. individualių maisto atliekų surinkimo konteinerių. </a:t>
                      </a:r>
                      <a:endParaRPr lang="lt-LT" dirty="0">
                        <a:solidFill>
                          <a:srgbClr val="FF0000"/>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978104267"/>
                  </a:ext>
                </a:extLst>
              </a:tr>
              <a:tr h="496507">
                <a:tc>
                  <a:txBody>
                    <a:bodyPr/>
                    <a:lstStyle/>
                    <a:p>
                      <a:r>
                        <a:rPr lang="lt-LT" dirty="0">
                          <a:latin typeface="Times New Roman" panose="02020603050405020304" pitchFamily="18" charset="0"/>
                          <a:cs typeface="Times New Roman" panose="02020603050405020304" pitchFamily="18" charset="0"/>
                        </a:rPr>
                        <a:t>Lazdijų rajono savivaldybė</a:t>
                      </a:r>
                    </a:p>
                  </a:txBody>
                  <a:tcPr/>
                </a:tc>
                <a:tc>
                  <a:txBody>
                    <a:bodyPr/>
                    <a:lstStyle/>
                    <a:p>
                      <a:r>
                        <a:rPr lang="lt-LT" dirty="0">
                          <a:solidFill>
                            <a:schemeClr val="tx1"/>
                          </a:solidFill>
                          <a:latin typeface="Times New Roman" panose="02020603050405020304" pitchFamily="18" charset="0"/>
                          <a:cs typeface="Times New Roman" panose="02020603050405020304" pitchFamily="18" charset="0"/>
                        </a:rPr>
                        <a:t>305 vnt. individualių maisto atliekų surinkimo konteinerių. </a:t>
                      </a:r>
                      <a:endParaRPr lang="lt-LT" dirty="0">
                        <a:solidFill>
                          <a:srgbClr val="FF0000"/>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670362739"/>
                  </a:ext>
                </a:extLst>
              </a:tr>
              <a:tr h="389182">
                <a:tc>
                  <a:txBody>
                    <a:bodyPr/>
                    <a:lstStyle/>
                    <a:p>
                      <a:r>
                        <a:rPr lang="lt-LT" dirty="0">
                          <a:latin typeface="Times New Roman" panose="02020603050405020304" pitchFamily="18" charset="0"/>
                          <a:cs typeface="Times New Roman" panose="02020603050405020304" pitchFamily="18" charset="0"/>
                        </a:rPr>
                        <a:t>Varėnos rajono savivaldybė</a:t>
                      </a:r>
                    </a:p>
                  </a:txBody>
                  <a:tcPr/>
                </a:tc>
                <a:tc>
                  <a:txBody>
                    <a:bodyPr/>
                    <a:lstStyle/>
                    <a:p>
                      <a:r>
                        <a:rPr lang="lt-LT" dirty="0">
                          <a:latin typeface="Times New Roman" panose="02020603050405020304" pitchFamily="18" charset="0"/>
                          <a:cs typeface="Times New Roman" panose="02020603050405020304" pitchFamily="18" charset="0"/>
                        </a:rPr>
                        <a:t>1427 vnt. individualių maisto atliekų surinkimo konteinerių. </a:t>
                      </a:r>
                      <a:endParaRPr lang="lt-LT" dirty="0">
                        <a:solidFill>
                          <a:srgbClr val="FF0000"/>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963613579"/>
                  </a:ext>
                </a:extLst>
              </a:tr>
            </a:tbl>
          </a:graphicData>
        </a:graphic>
      </p:graphicFrame>
    </p:spTree>
    <p:extLst>
      <p:ext uri="{BB962C8B-B14F-4D97-AF65-F5344CB8AC3E}">
        <p14:creationId xmlns:p14="http://schemas.microsoft.com/office/powerpoint/2010/main" val="1955311509"/>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A7008A51-FE85-41E2-AD1E-B8FFAF8352B2}"/>
              </a:ext>
            </a:extLst>
          </p:cNvPr>
          <p:cNvSpPr/>
          <p:nvPr/>
        </p:nvSpPr>
        <p:spPr>
          <a:xfrm>
            <a:off x="3686176" y="6467475"/>
            <a:ext cx="3086099" cy="152400"/>
          </a:xfrm>
          <a:prstGeom prst="rect">
            <a:avLst/>
          </a:prstGeom>
          <a:solidFill>
            <a:srgbClr val="9CC2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5" name="Rectangle 4">
            <a:extLst>
              <a:ext uri="{FF2B5EF4-FFF2-40B4-BE49-F238E27FC236}">
                <a16:creationId xmlns:a16="http://schemas.microsoft.com/office/drawing/2014/main" id="{12ED7BF4-8F80-4892-990C-5D918F40396E}"/>
              </a:ext>
            </a:extLst>
          </p:cNvPr>
          <p:cNvSpPr/>
          <p:nvPr/>
        </p:nvSpPr>
        <p:spPr>
          <a:xfrm>
            <a:off x="6772275" y="6467475"/>
            <a:ext cx="4029075" cy="152400"/>
          </a:xfrm>
          <a:prstGeom prst="rect">
            <a:avLst/>
          </a:prstGeom>
          <a:solidFill>
            <a:srgbClr val="39844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6" name="Rectangle 5">
            <a:extLst>
              <a:ext uri="{FF2B5EF4-FFF2-40B4-BE49-F238E27FC236}">
                <a16:creationId xmlns:a16="http://schemas.microsoft.com/office/drawing/2014/main" id="{7A099273-702A-4DA0-A442-1930E4B09DB9}"/>
              </a:ext>
            </a:extLst>
          </p:cNvPr>
          <p:cNvSpPr/>
          <p:nvPr/>
        </p:nvSpPr>
        <p:spPr>
          <a:xfrm>
            <a:off x="10801350" y="6467475"/>
            <a:ext cx="1390650" cy="152400"/>
          </a:xfrm>
          <a:prstGeom prst="rect">
            <a:avLst/>
          </a:prstGeom>
          <a:solidFill>
            <a:srgbClr val="E1D04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pic>
        <p:nvPicPr>
          <p:cNvPr id="7" name="Picture 6" descr="Text&#10;&#10;Description automatically generated">
            <a:extLst>
              <a:ext uri="{FF2B5EF4-FFF2-40B4-BE49-F238E27FC236}">
                <a16:creationId xmlns:a16="http://schemas.microsoft.com/office/drawing/2014/main" id="{57D9E214-EC02-422C-8BD8-EC2F0ACB4345}"/>
              </a:ext>
            </a:extLst>
          </p:cNvPr>
          <p:cNvPicPr>
            <a:picLocks noChangeAspect="1"/>
          </p:cNvPicPr>
          <p:nvPr/>
        </p:nvPicPr>
        <p:blipFill>
          <a:blip r:embed="rId2">
            <a:alphaModFix amt="50000"/>
            <a:extLst>
              <a:ext uri="{28A0092B-C50C-407E-A947-70E740481C1C}">
                <a14:useLocalDpi xmlns:a14="http://schemas.microsoft.com/office/drawing/2010/main" val="0"/>
              </a:ext>
            </a:extLst>
          </a:blip>
          <a:stretch>
            <a:fillRect/>
          </a:stretch>
        </p:blipFill>
        <p:spPr>
          <a:xfrm>
            <a:off x="276226" y="5556024"/>
            <a:ext cx="3272868" cy="1063851"/>
          </a:xfrm>
          <a:prstGeom prst="rect">
            <a:avLst/>
          </a:prstGeom>
          <a:noFill/>
        </p:spPr>
      </p:pic>
      <p:graphicFrame>
        <p:nvGraphicFramePr>
          <p:cNvPr id="2" name="Lentelė 1">
            <a:extLst>
              <a:ext uri="{FF2B5EF4-FFF2-40B4-BE49-F238E27FC236}">
                <a16:creationId xmlns:a16="http://schemas.microsoft.com/office/drawing/2014/main" id="{17F74C3F-D6B8-13D0-3B2E-B742031B6593}"/>
              </a:ext>
            </a:extLst>
          </p:cNvPr>
          <p:cNvGraphicFramePr>
            <a:graphicFrameLocks noGrp="1"/>
          </p:cNvGraphicFramePr>
          <p:nvPr>
            <p:extLst>
              <p:ext uri="{D42A27DB-BD31-4B8C-83A1-F6EECF244321}">
                <p14:modId xmlns:p14="http://schemas.microsoft.com/office/powerpoint/2010/main" val="1497684425"/>
              </p:ext>
            </p:extLst>
          </p:nvPr>
        </p:nvGraphicFramePr>
        <p:xfrm>
          <a:off x="745455" y="1019583"/>
          <a:ext cx="10960099" cy="3857053"/>
        </p:xfrm>
        <a:graphic>
          <a:graphicData uri="http://schemas.openxmlformats.org/drawingml/2006/table">
            <a:tbl>
              <a:tblPr firstRow="1" bandRow="1">
                <a:tableStyleId>{93296810-A885-4BE3-A3E7-6D5BEEA58F35}</a:tableStyleId>
              </a:tblPr>
              <a:tblGrid>
                <a:gridCol w="2743200">
                  <a:extLst>
                    <a:ext uri="{9D8B030D-6E8A-4147-A177-3AD203B41FA5}">
                      <a16:colId xmlns:a16="http://schemas.microsoft.com/office/drawing/2014/main" val="979766091"/>
                    </a:ext>
                  </a:extLst>
                </a:gridCol>
                <a:gridCol w="8216899">
                  <a:extLst>
                    <a:ext uri="{9D8B030D-6E8A-4147-A177-3AD203B41FA5}">
                      <a16:colId xmlns:a16="http://schemas.microsoft.com/office/drawing/2014/main" val="1726524244"/>
                    </a:ext>
                  </a:extLst>
                </a:gridCol>
              </a:tblGrid>
              <a:tr h="828675">
                <a:tc gridSpan="2">
                  <a:txBody>
                    <a:bodyPr/>
                    <a:lstStyle/>
                    <a:p>
                      <a:pPr algn="ctr"/>
                      <a:r>
                        <a:rPr lang="lt-LT" sz="1800" b="0" dirty="0">
                          <a:solidFill>
                            <a:schemeClr val="tx1">
                              <a:lumMod val="85000"/>
                              <a:lumOff val="15000"/>
                            </a:schemeClr>
                          </a:solidFill>
                          <a:latin typeface="Times New Roman" panose="02020603050405020304" pitchFamily="18" charset="0"/>
                          <a:cs typeface="Times New Roman" panose="02020603050405020304" pitchFamily="18" charset="0"/>
                        </a:rPr>
                        <a:t>III. Didelių gabaritų atliekų surinkimo aikštelių įrengimas, atliekoms priimti ir laikinai laikyti skirtų įrenginių, įrangos, atliekų surinkimo konteinerių įsigijimas. </a:t>
                      </a:r>
                    </a:p>
                  </a:txBody>
                  <a:tcPr>
                    <a:solidFill>
                      <a:schemeClr val="accent6">
                        <a:lumMod val="60000"/>
                        <a:lumOff val="40000"/>
                      </a:schemeClr>
                    </a:solidFill>
                  </a:tcPr>
                </a:tc>
                <a:tc hMerge="1">
                  <a:txBody>
                    <a:bodyPr/>
                    <a:lstStyle/>
                    <a:p>
                      <a:endParaRPr lang="lt-LT" sz="1800" kern="1200" dirty="0">
                        <a:solidFill>
                          <a:srgbClr val="9CC2A0"/>
                        </a:solidFill>
                        <a:latin typeface="+mn-lt"/>
                        <a:ea typeface="+mn-ea"/>
                        <a:cs typeface="+mn-cs"/>
                      </a:endParaRPr>
                    </a:p>
                  </a:txBody>
                  <a:tcPr/>
                </a:tc>
                <a:extLst>
                  <a:ext uri="{0D108BD9-81ED-4DB2-BD59-A6C34878D82A}">
                    <a16:rowId xmlns:a16="http://schemas.microsoft.com/office/drawing/2014/main" val="3189694345"/>
                  </a:ext>
                </a:extLst>
              </a:tr>
              <a:tr h="542604">
                <a:tc>
                  <a:txBody>
                    <a:bodyPr/>
                    <a:lstStyle/>
                    <a:p>
                      <a:r>
                        <a:rPr lang="lt-LT" dirty="0">
                          <a:latin typeface="Times New Roman" panose="02020603050405020304" pitchFamily="18" charset="0"/>
                          <a:cs typeface="Times New Roman" panose="02020603050405020304" pitchFamily="18" charset="0"/>
                        </a:rPr>
                        <a:t>Alytaus miesto savivaldybė</a:t>
                      </a:r>
                    </a:p>
                  </a:txBody>
                  <a:tcPr/>
                </a:tc>
                <a:tc>
                  <a:txBody>
                    <a:bodyPr/>
                    <a:lstStyle/>
                    <a:p>
                      <a:r>
                        <a:rPr lang="lt-LT" dirty="0">
                          <a:latin typeface="Times New Roman" panose="02020603050405020304" pitchFamily="18" charset="0"/>
                          <a:cs typeface="Times New Roman" panose="02020603050405020304" pitchFamily="18" charset="0"/>
                        </a:rPr>
                        <a:t>-</a:t>
                      </a:r>
                    </a:p>
                  </a:txBody>
                  <a:tcPr/>
                </a:tc>
                <a:extLst>
                  <a:ext uri="{0D108BD9-81ED-4DB2-BD59-A6C34878D82A}">
                    <a16:rowId xmlns:a16="http://schemas.microsoft.com/office/drawing/2014/main" val="4054848429"/>
                  </a:ext>
                </a:extLst>
              </a:tr>
              <a:tr h="486678">
                <a:tc>
                  <a:txBody>
                    <a:bodyPr/>
                    <a:lstStyle/>
                    <a:p>
                      <a:r>
                        <a:rPr lang="lt-LT" dirty="0">
                          <a:latin typeface="Times New Roman" panose="02020603050405020304" pitchFamily="18" charset="0"/>
                          <a:cs typeface="Times New Roman" panose="02020603050405020304" pitchFamily="18" charset="0"/>
                        </a:rPr>
                        <a:t>Alytaus rajono savivaldybė</a:t>
                      </a:r>
                    </a:p>
                  </a:txBody>
                  <a:tcPr/>
                </a:tc>
                <a:tc>
                  <a:txBody>
                    <a:bodyPr/>
                    <a:lstStyle/>
                    <a:p>
                      <a:r>
                        <a:rPr lang="lt-LT" dirty="0">
                          <a:solidFill>
                            <a:schemeClr val="tx1"/>
                          </a:solidFill>
                          <a:latin typeface="Times New Roman" panose="02020603050405020304" pitchFamily="18" charset="0"/>
                          <a:cs typeface="Times New Roman" panose="02020603050405020304" pitchFamily="18" charset="0"/>
                        </a:rPr>
                        <a:t>-</a:t>
                      </a:r>
                    </a:p>
                  </a:txBody>
                  <a:tcPr/>
                </a:tc>
                <a:extLst>
                  <a:ext uri="{0D108BD9-81ED-4DB2-BD59-A6C34878D82A}">
                    <a16:rowId xmlns:a16="http://schemas.microsoft.com/office/drawing/2014/main" val="2555342784"/>
                  </a:ext>
                </a:extLst>
              </a:tr>
              <a:tr h="444616">
                <a:tc>
                  <a:txBody>
                    <a:bodyPr/>
                    <a:lstStyle/>
                    <a:p>
                      <a:r>
                        <a:rPr lang="lt-LT" dirty="0">
                          <a:latin typeface="Times New Roman" panose="02020603050405020304" pitchFamily="18" charset="0"/>
                          <a:cs typeface="Times New Roman" panose="02020603050405020304" pitchFamily="18" charset="0"/>
                        </a:rPr>
                        <a:t>Druskininkų savivaldybė</a:t>
                      </a:r>
                    </a:p>
                  </a:txBody>
                  <a:tcPr/>
                </a:tc>
                <a:tc>
                  <a:txBody>
                    <a:bodyPr/>
                    <a:lstStyle/>
                    <a:p>
                      <a:r>
                        <a:rPr lang="lt-LT" dirty="0">
                          <a:solidFill>
                            <a:schemeClr val="tx1"/>
                          </a:solidFill>
                          <a:latin typeface="Times New Roman" panose="02020603050405020304" pitchFamily="18" charset="0"/>
                          <a:cs typeface="Times New Roman" panose="02020603050405020304" pitchFamily="18" charset="0"/>
                        </a:rPr>
                        <a:t>-</a:t>
                      </a:r>
                    </a:p>
                  </a:txBody>
                  <a:tcPr/>
                </a:tc>
                <a:extLst>
                  <a:ext uri="{0D108BD9-81ED-4DB2-BD59-A6C34878D82A}">
                    <a16:rowId xmlns:a16="http://schemas.microsoft.com/office/drawing/2014/main" val="1978104267"/>
                  </a:ext>
                </a:extLst>
              </a:tr>
              <a:tr h="501396">
                <a:tc>
                  <a:txBody>
                    <a:bodyPr/>
                    <a:lstStyle/>
                    <a:p>
                      <a:r>
                        <a:rPr lang="lt-LT" dirty="0">
                          <a:latin typeface="Times New Roman" panose="02020603050405020304" pitchFamily="18" charset="0"/>
                          <a:cs typeface="Times New Roman" panose="02020603050405020304" pitchFamily="18" charset="0"/>
                        </a:rPr>
                        <a:t>Lazdijų rajono savivaldybė</a:t>
                      </a:r>
                    </a:p>
                  </a:txBody>
                  <a:tcPr/>
                </a:tc>
                <a:tc>
                  <a: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lt-LT" dirty="0">
                          <a:solidFill>
                            <a:schemeClr val="tx1"/>
                          </a:solidFill>
                          <a:latin typeface="Times New Roman" panose="02020603050405020304" pitchFamily="18" charset="0"/>
                          <a:cs typeface="Times New Roman" panose="02020603050405020304" pitchFamily="18" charset="0"/>
                        </a:rPr>
                        <a:t>Didelių gabaritų ir kitų atliekų surinkimo aikštelė Krosnoje. </a:t>
                      </a:r>
                      <a:r>
                        <a:rPr lang="lt-LT" sz="1800" kern="1200" dirty="0">
                          <a:solidFill>
                            <a:srgbClr val="FF0000"/>
                          </a:solidFill>
                          <a:latin typeface="Times New Roman" panose="02020603050405020304" pitchFamily="18" charset="0"/>
                          <a:ea typeface="+mn-ea"/>
                          <a:cs typeface="Times New Roman" panose="02020603050405020304" pitchFamily="18" charset="0"/>
                        </a:rPr>
                        <a:t>Vyksta aikštelėms įrengti reikalingų sklypų išskyrimo </a:t>
                      </a:r>
                      <a:r>
                        <a:rPr lang="lt-LT" sz="1800" kern="1200">
                          <a:solidFill>
                            <a:srgbClr val="FF0000"/>
                          </a:solidFill>
                          <a:latin typeface="Times New Roman" panose="02020603050405020304" pitchFamily="18" charset="0"/>
                          <a:ea typeface="+mn-ea"/>
                          <a:cs typeface="Times New Roman" panose="02020603050405020304" pitchFamily="18" charset="0"/>
                        </a:rPr>
                        <a:t>procedūros. </a:t>
                      </a:r>
                      <a:endParaRPr lang="lt-LT" sz="1800" kern="1200" dirty="0">
                        <a:solidFill>
                          <a:srgbClr val="FF0000"/>
                        </a:solidFill>
                        <a:latin typeface="Times New Roman" panose="02020603050405020304" pitchFamily="18" charset="0"/>
                        <a:ea typeface="+mn-ea"/>
                        <a:cs typeface="Times New Roman" panose="02020603050405020304" pitchFamily="18" charset="0"/>
                      </a:endParaRPr>
                    </a:p>
                    <a:p>
                      <a:endParaRPr lang="lt-LT" dirty="0">
                        <a:solidFill>
                          <a:schemeClr val="tx1"/>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670362739"/>
                  </a:ext>
                </a:extLst>
              </a:tr>
              <a:tr h="389182">
                <a:tc>
                  <a:txBody>
                    <a:bodyPr/>
                    <a:lstStyle/>
                    <a:p>
                      <a:r>
                        <a:rPr lang="lt-LT" dirty="0">
                          <a:latin typeface="Times New Roman" panose="02020603050405020304" pitchFamily="18" charset="0"/>
                          <a:cs typeface="Times New Roman" panose="02020603050405020304" pitchFamily="18" charset="0"/>
                        </a:rPr>
                        <a:t>Varėnos rajono savivaldybė</a:t>
                      </a:r>
                    </a:p>
                  </a:txBody>
                  <a:tcPr/>
                </a:tc>
                <a:tc>
                  <a:txBody>
                    <a:bodyPr/>
                    <a:lstStyle/>
                    <a:p>
                      <a:r>
                        <a:rPr lang="lt-LT" dirty="0">
                          <a:latin typeface="Times New Roman" panose="02020603050405020304" pitchFamily="18" charset="0"/>
                          <a:cs typeface="Times New Roman" panose="02020603050405020304" pitchFamily="18" charset="0"/>
                        </a:rPr>
                        <a:t>Didelių gabaritų ir kitų atliekų surinkimo aikštelė Marcinkonyse. </a:t>
                      </a:r>
                      <a:r>
                        <a:rPr lang="lt-LT" sz="1800" kern="1200" dirty="0">
                          <a:solidFill>
                            <a:srgbClr val="FF0000"/>
                          </a:solidFill>
                          <a:latin typeface="Times New Roman" panose="02020603050405020304" pitchFamily="18" charset="0"/>
                          <a:ea typeface="+mn-ea"/>
                          <a:cs typeface="Times New Roman" panose="02020603050405020304" pitchFamily="18" charset="0"/>
                        </a:rPr>
                        <a:t>Vyksta aikštelėms įrengti reikalingų sklypų išskyrimo procedūros.</a:t>
                      </a:r>
                      <a:endParaRPr lang="lt-LT" dirty="0">
                        <a:solidFill>
                          <a:srgbClr val="FF0000"/>
                        </a:solidFill>
                        <a:latin typeface="Times New Roman" panose="02020603050405020304" pitchFamily="18" charset="0"/>
                        <a:cs typeface="Times New Roman" panose="02020603050405020304" pitchFamily="18" charset="0"/>
                      </a:endParaRPr>
                    </a:p>
                  </a:txBody>
                  <a:tcPr/>
                </a:tc>
                <a:extLst>
                  <a:ext uri="{0D108BD9-81ED-4DB2-BD59-A6C34878D82A}">
                    <a16:rowId xmlns:a16="http://schemas.microsoft.com/office/drawing/2014/main" val="1963613579"/>
                  </a:ext>
                </a:extLst>
              </a:tr>
            </a:tbl>
          </a:graphicData>
        </a:graphic>
      </p:graphicFrame>
    </p:spTree>
    <p:extLst>
      <p:ext uri="{BB962C8B-B14F-4D97-AF65-F5344CB8AC3E}">
        <p14:creationId xmlns:p14="http://schemas.microsoft.com/office/powerpoint/2010/main" val="276479918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a:extLst>
              <a:ext uri="{FF2B5EF4-FFF2-40B4-BE49-F238E27FC236}">
                <a16:creationId xmlns:a16="http://schemas.microsoft.com/office/drawing/2014/main" id="{A7008A51-FE85-41E2-AD1E-B8FFAF8352B2}"/>
              </a:ext>
            </a:extLst>
          </p:cNvPr>
          <p:cNvSpPr/>
          <p:nvPr/>
        </p:nvSpPr>
        <p:spPr>
          <a:xfrm>
            <a:off x="3686176" y="6467475"/>
            <a:ext cx="3086099" cy="152400"/>
          </a:xfrm>
          <a:prstGeom prst="rect">
            <a:avLst/>
          </a:prstGeom>
          <a:solidFill>
            <a:srgbClr val="9CC2A0"/>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5" name="Rectangle 4">
            <a:extLst>
              <a:ext uri="{FF2B5EF4-FFF2-40B4-BE49-F238E27FC236}">
                <a16:creationId xmlns:a16="http://schemas.microsoft.com/office/drawing/2014/main" id="{12ED7BF4-8F80-4892-990C-5D918F40396E}"/>
              </a:ext>
            </a:extLst>
          </p:cNvPr>
          <p:cNvSpPr/>
          <p:nvPr/>
        </p:nvSpPr>
        <p:spPr>
          <a:xfrm>
            <a:off x="6772275" y="6467475"/>
            <a:ext cx="4029075" cy="152400"/>
          </a:xfrm>
          <a:prstGeom prst="rect">
            <a:avLst/>
          </a:prstGeom>
          <a:solidFill>
            <a:srgbClr val="39844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sp>
        <p:nvSpPr>
          <p:cNvPr id="6" name="Rectangle 5">
            <a:extLst>
              <a:ext uri="{FF2B5EF4-FFF2-40B4-BE49-F238E27FC236}">
                <a16:creationId xmlns:a16="http://schemas.microsoft.com/office/drawing/2014/main" id="{7A099273-702A-4DA0-A442-1930E4B09DB9}"/>
              </a:ext>
            </a:extLst>
          </p:cNvPr>
          <p:cNvSpPr/>
          <p:nvPr/>
        </p:nvSpPr>
        <p:spPr>
          <a:xfrm>
            <a:off x="10801350" y="6467475"/>
            <a:ext cx="1390650" cy="152400"/>
          </a:xfrm>
          <a:prstGeom prst="rect">
            <a:avLst/>
          </a:prstGeom>
          <a:solidFill>
            <a:srgbClr val="E1D04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lt-LT" dirty="0"/>
          </a:p>
        </p:txBody>
      </p:sp>
      <p:pic>
        <p:nvPicPr>
          <p:cNvPr id="7" name="Picture 6" descr="Text&#10;&#10;Description automatically generated">
            <a:extLst>
              <a:ext uri="{FF2B5EF4-FFF2-40B4-BE49-F238E27FC236}">
                <a16:creationId xmlns:a16="http://schemas.microsoft.com/office/drawing/2014/main" id="{57D9E214-EC02-422C-8BD8-EC2F0ACB4345}"/>
              </a:ext>
            </a:extLst>
          </p:cNvPr>
          <p:cNvPicPr>
            <a:picLocks noChangeAspect="1"/>
          </p:cNvPicPr>
          <p:nvPr/>
        </p:nvPicPr>
        <p:blipFill>
          <a:blip r:embed="rId2">
            <a:alphaModFix amt="50000"/>
            <a:extLst>
              <a:ext uri="{28A0092B-C50C-407E-A947-70E740481C1C}">
                <a14:useLocalDpi xmlns:a14="http://schemas.microsoft.com/office/drawing/2010/main" val="0"/>
              </a:ext>
            </a:extLst>
          </a:blip>
          <a:stretch>
            <a:fillRect/>
          </a:stretch>
        </p:blipFill>
        <p:spPr>
          <a:xfrm>
            <a:off x="276226" y="5556024"/>
            <a:ext cx="3272868" cy="1063851"/>
          </a:xfrm>
          <a:prstGeom prst="rect">
            <a:avLst/>
          </a:prstGeom>
          <a:noFill/>
        </p:spPr>
      </p:pic>
      <p:graphicFrame>
        <p:nvGraphicFramePr>
          <p:cNvPr id="2" name="Lentelė 1">
            <a:extLst>
              <a:ext uri="{FF2B5EF4-FFF2-40B4-BE49-F238E27FC236}">
                <a16:creationId xmlns:a16="http://schemas.microsoft.com/office/drawing/2014/main" id="{693D3B5F-E5D8-C5F4-B5C2-1B5F0F67ACA7}"/>
              </a:ext>
            </a:extLst>
          </p:cNvPr>
          <p:cNvGraphicFramePr>
            <a:graphicFrameLocks noGrp="1"/>
          </p:cNvGraphicFramePr>
          <p:nvPr>
            <p:extLst>
              <p:ext uri="{D42A27DB-BD31-4B8C-83A1-F6EECF244321}">
                <p14:modId xmlns:p14="http://schemas.microsoft.com/office/powerpoint/2010/main" val="1543162555"/>
              </p:ext>
            </p:extLst>
          </p:nvPr>
        </p:nvGraphicFramePr>
        <p:xfrm>
          <a:off x="886691" y="719666"/>
          <a:ext cx="10751127" cy="3896360"/>
        </p:xfrm>
        <a:graphic>
          <a:graphicData uri="http://schemas.openxmlformats.org/drawingml/2006/table">
            <a:tbl>
              <a:tblPr firstRow="1" bandRow="1">
                <a:tableStyleId>{93296810-A885-4BE3-A3E7-6D5BEEA58F35}</a:tableStyleId>
              </a:tblPr>
              <a:tblGrid>
                <a:gridCol w="2770909">
                  <a:extLst>
                    <a:ext uri="{9D8B030D-6E8A-4147-A177-3AD203B41FA5}">
                      <a16:colId xmlns:a16="http://schemas.microsoft.com/office/drawing/2014/main" val="2344330178"/>
                    </a:ext>
                  </a:extLst>
                </a:gridCol>
                <a:gridCol w="2438400">
                  <a:extLst>
                    <a:ext uri="{9D8B030D-6E8A-4147-A177-3AD203B41FA5}">
                      <a16:colId xmlns:a16="http://schemas.microsoft.com/office/drawing/2014/main" val="1597751194"/>
                    </a:ext>
                  </a:extLst>
                </a:gridCol>
                <a:gridCol w="3581400">
                  <a:extLst>
                    <a:ext uri="{9D8B030D-6E8A-4147-A177-3AD203B41FA5}">
                      <a16:colId xmlns:a16="http://schemas.microsoft.com/office/drawing/2014/main" val="3098553404"/>
                    </a:ext>
                  </a:extLst>
                </a:gridCol>
                <a:gridCol w="1960418">
                  <a:extLst>
                    <a:ext uri="{9D8B030D-6E8A-4147-A177-3AD203B41FA5}">
                      <a16:colId xmlns:a16="http://schemas.microsoft.com/office/drawing/2014/main" val="898079689"/>
                    </a:ext>
                  </a:extLst>
                </a:gridCol>
              </a:tblGrid>
              <a:tr h="370840">
                <a:tc>
                  <a:txBody>
                    <a:bodyPr/>
                    <a:lstStyle/>
                    <a:p>
                      <a:endParaRPr lang="lt-LT" dirty="0"/>
                    </a:p>
                  </a:txBody>
                  <a:tcPr>
                    <a:solidFill>
                      <a:schemeClr val="accent6">
                        <a:lumMod val="60000"/>
                        <a:lumOff val="40000"/>
                      </a:schemeClr>
                    </a:solidFill>
                  </a:tcPr>
                </a:tc>
                <a:tc>
                  <a:txBody>
                    <a:bodyPr/>
                    <a:lstStyle/>
                    <a:p>
                      <a:r>
                        <a:rPr lang="lt-LT" sz="1600" b="0" dirty="0">
                          <a:solidFill>
                            <a:schemeClr val="tx1"/>
                          </a:solidFill>
                          <a:latin typeface="Times New Roman" panose="02020603050405020304" pitchFamily="18" charset="0"/>
                          <a:cs typeface="Times New Roman" panose="02020603050405020304" pitchFamily="18" charset="0"/>
                        </a:rPr>
                        <a:t>IV. Didelių gabaritų atliekų surinkimo aikštelių atnaujinimas komunalinių biologinių, tekstilės, pavojingųjų atliekų surinkimo priemonėmis.</a:t>
                      </a:r>
                    </a:p>
                  </a:txBody>
                  <a:tcPr>
                    <a:solidFill>
                      <a:schemeClr val="accent6">
                        <a:lumMod val="60000"/>
                        <a:lumOff val="40000"/>
                      </a:schemeClr>
                    </a:solidFill>
                  </a:tcPr>
                </a:tc>
                <a:tc>
                  <a:txBody>
                    <a:bodyPr/>
                    <a:lstStyle/>
                    <a:p>
                      <a:r>
                        <a:rPr lang="lt-LT" sz="1600" b="0" dirty="0">
                          <a:solidFill>
                            <a:schemeClr val="tx1"/>
                          </a:solidFill>
                          <a:latin typeface="Times New Roman" panose="02020603050405020304" pitchFamily="18" charset="0"/>
                          <a:cs typeface="Times New Roman" panose="02020603050405020304" pitchFamily="18" charset="0"/>
                        </a:rPr>
                        <a:t>V. Atliekų, tinkamų paruošti pakartotinai naudoti, surinkimo infrastruktūros sukūrimas / atnaujinimas. Infrastruktūra suprantama kaip didelių gabaritų atliekų surinkimo aikštelių ar kitų vietų įrengimas / atnaujinimas arba konteinerių ar kitų surinkimo priemonių pastatymas. </a:t>
                      </a:r>
                    </a:p>
                  </a:txBody>
                  <a:tcPr>
                    <a:solidFill>
                      <a:schemeClr val="accent6">
                        <a:lumMod val="60000"/>
                        <a:lumOff val="40000"/>
                      </a:schemeClr>
                    </a:solidFill>
                  </a:tcPr>
                </a:tc>
                <a:tc>
                  <a:txBody>
                    <a:bodyPr/>
                    <a:lstStyle/>
                    <a:p>
                      <a:r>
                        <a:rPr lang="lt-LT" sz="1600" b="0" dirty="0">
                          <a:solidFill>
                            <a:schemeClr val="tx1"/>
                          </a:solidFill>
                          <a:latin typeface="Times New Roman" panose="02020603050405020304" pitchFamily="18" charset="0"/>
                          <a:cs typeface="Times New Roman" panose="02020603050405020304" pitchFamily="18" charset="0"/>
                        </a:rPr>
                        <a:t>VI. Visuomenės, regiono ir  (ar) savivaldybės gyventojų informavimas skatinant rūšiuojamąjį atliekų surinkimą.</a:t>
                      </a:r>
                    </a:p>
                  </a:txBody>
                  <a:tcPr>
                    <a:solidFill>
                      <a:schemeClr val="accent6">
                        <a:lumMod val="60000"/>
                        <a:lumOff val="40000"/>
                      </a:schemeClr>
                    </a:solidFill>
                  </a:tcPr>
                </a:tc>
                <a:extLst>
                  <a:ext uri="{0D108BD9-81ED-4DB2-BD59-A6C34878D82A}">
                    <a16:rowId xmlns:a16="http://schemas.microsoft.com/office/drawing/2014/main" val="2912312044"/>
                  </a:ext>
                </a:extLst>
              </a:tr>
              <a:tr h="370840">
                <a:tc>
                  <a:txBody>
                    <a:bodyPr/>
                    <a:lstStyle/>
                    <a:p>
                      <a:r>
                        <a:rPr lang="lt-LT" dirty="0">
                          <a:latin typeface="Times New Roman" panose="02020603050405020304" pitchFamily="18" charset="0"/>
                          <a:cs typeface="Times New Roman" panose="02020603050405020304" pitchFamily="18" charset="0"/>
                        </a:rPr>
                        <a:t>Alytaus miesto savivaldybė</a:t>
                      </a:r>
                    </a:p>
                  </a:txBody>
                  <a:tcPr/>
                </a:tc>
                <a:tc rowSpan="5">
                  <a:txBody>
                    <a:bodyPr/>
                    <a:lstStyle/>
                    <a:p>
                      <a:r>
                        <a:rPr lang="lt-LT" dirty="0">
                          <a:latin typeface="Times New Roman" panose="02020603050405020304" pitchFamily="18" charset="0"/>
                          <a:cs typeface="Times New Roman" panose="02020603050405020304" pitchFamily="18" charset="0"/>
                        </a:rPr>
                        <a:t>DGASA aikštelėse papildomi konteineriai tekstilės ir žaliosioms atliekoms surinkti (34 vnt.), pavojingų atliekų surinkimo konteineris.</a:t>
                      </a:r>
                    </a:p>
                  </a:txBody>
                  <a:tcPr/>
                </a:tc>
                <a:tc rowSpan="5">
                  <a:txBody>
                    <a:bodyPr/>
                    <a:lstStyle/>
                    <a:p>
                      <a:r>
                        <a:rPr lang="lt-LT" dirty="0">
                          <a:latin typeface="Times New Roman" panose="02020603050405020304" pitchFamily="18" charset="0"/>
                          <a:cs typeface="Times New Roman" panose="02020603050405020304" pitchFamily="18" charset="0"/>
                        </a:rPr>
                        <a:t>Modernizuoti DGASA esantys daiktų mainų punktai – Mainukai  (14 vnt.)</a:t>
                      </a:r>
                    </a:p>
                  </a:txBody>
                  <a:tcPr/>
                </a:tc>
                <a:tc rowSpan="5">
                  <a:txBody>
                    <a:bodyPr/>
                    <a:lstStyle/>
                    <a:p>
                      <a:r>
                        <a:rPr lang="lt-LT" dirty="0">
                          <a:latin typeface="Times New Roman" panose="02020603050405020304" pitchFamily="18" charset="0"/>
                          <a:cs typeface="Times New Roman" panose="02020603050405020304" pitchFamily="18" charset="0"/>
                        </a:rPr>
                        <a:t>Įgyvendinta viešinimo kompanija atliekų prevencijos ir tvarkymo temomis</a:t>
                      </a:r>
                    </a:p>
                  </a:txBody>
                  <a:tcPr/>
                </a:tc>
                <a:extLst>
                  <a:ext uri="{0D108BD9-81ED-4DB2-BD59-A6C34878D82A}">
                    <a16:rowId xmlns:a16="http://schemas.microsoft.com/office/drawing/2014/main" val="121713245"/>
                  </a:ext>
                </a:extLst>
              </a:tr>
              <a:tr h="370840">
                <a:tc>
                  <a:txBody>
                    <a:bodyPr/>
                    <a:lstStyle/>
                    <a:p>
                      <a:r>
                        <a:rPr lang="lt-LT" dirty="0">
                          <a:latin typeface="Times New Roman" panose="02020603050405020304" pitchFamily="18" charset="0"/>
                          <a:cs typeface="Times New Roman" panose="02020603050405020304" pitchFamily="18" charset="0"/>
                        </a:rPr>
                        <a:t>Alytaus rajono savivaldybė</a:t>
                      </a:r>
                    </a:p>
                  </a:txBody>
                  <a:tcPr/>
                </a:tc>
                <a:tc vMerge="1">
                  <a:txBody>
                    <a:bodyPr/>
                    <a:lstStyle/>
                    <a:p>
                      <a:endParaRPr lang="lt-LT" dirty="0"/>
                    </a:p>
                  </a:txBody>
                  <a:tcPr/>
                </a:tc>
                <a:tc vMerge="1">
                  <a:txBody>
                    <a:bodyPr/>
                    <a:lstStyle/>
                    <a:p>
                      <a:endParaRPr lang="lt-LT" dirty="0"/>
                    </a:p>
                  </a:txBody>
                  <a:tcPr/>
                </a:tc>
                <a:tc vMerge="1">
                  <a:txBody>
                    <a:bodyPr/>
                    <a:lstStyle/>
                    <a:p>
                      <a:endParaRPr lang="lt-LT" dirty="0"/>
                    </a:p>
                  </a:txBody>
                  <a:tcPr/>
                </a:tc>
                <a:extLst>
                  <a:ext uri="{0D108BD9-81ED-4DB2-BD59-A6C34878D82A}">
                    <a16:rowId xmlns:a16="http://schemas.microsoft.com/office/drawing/2014/main" val="191352281"/>
                  </a:ext>
                </a:extLst>
              </a:tr>
              <a:tr h="370840">
                <a:tc>
                  <a:txBody>
                    <a:bodyPr/>
                    <a:lstStyle/>
                    <a:p>
                      <a:r>
                        <a:rPr lang="lt-LT" dirty="0">
                          <a:latin typeface="Times New Roman" panose="02020603050405020304" pitchFamily="18" charset="0"/>
                          <a:cs typeface="Times New Roman" panose="02020603050405020304" pitchFamily="18" charset="0"/>
                        </a:rPr>
                        <a:t>Druskininkų savivaldybė</a:t>
                      </a:r>
                    </a:p>
                  </a:txBody>
                  <a:tcPr/>
                </a:tc>
                <a:tc vMerge="1">
                  <a:txBody>
                    <a:bodyPr/>
                    <a:lstStyle/>
                    <a:p>
                      <a:endParaRPr lang="lt-LT" dirty="0"/>
                    </a:p>
                  </a:txBody>
                  <a:tcPr/>
                </a:tc>
                <a:tc vMerge="1">
                  <a:txBody>
                    <a:bodyPr/>
                    <a:lstStyle/>
                    <a:p>
                      <a:endParaRPr lang="lt-LT" dirty="0"/>
                    </a:p>
                  </a:txBody>
                  <a:tcPr/>
                </a:tc>
                <a:tc vMerge="1">
                  <a:txBody>
                    <a:bodyPr/>
                    <a:lstStyle/>
                    <a:p>
                      <a:endParaRPr lang="lt-LT" dirty="0"/>
                    </a:p>
                  </a:txBody>
                  <a:tcPr/>
                </a:tc>
                <a:extLst>
                  <a:ext uri="{0D108BD9-81ED-4DB2-BD59-A6C34878D82A}">
                    <a16:rowId xmlns:a16="http://schemas.microsoft.com/office/drawing/2014/main" val="3558344407"/>
                  </a:ext>
                </a:extLst>
              </a:tr>
              <a:tr h="370840">
                <a:tc>
                  <a:txBody>
                    <a:bodyPr/>
                    <a:lstStyle/>
                    <a:p>
                      <a:r>
                        <a:rPr lang="lt-LT" dirty="0">
                          <a:latin typeface="Times New Roman" panose="02020603050405020304" pitchFamily="18" charset="0"/>
                          <a:cs typeface="Times New Roman" panose="02020603050405020304" pitchFamily="18" charset="0"/>
                        </a:rPr>
                        <a:t>Lazdijų rajono savivaldybė</a:t>
                      </a:r>
                    </a:p>
                  </a:txBody>
                  <a:tcPr/>
                </a:tc>
                <a:tc vMerge="1">
                  <a:txBody>
                    <a:bodyPr/>
                    <a:lstStyle/>
                    <a:p>
                      <a:endParaRPr lang="lt-LT" dirty="0"/>
                    </a:p>
                  </a:txBody>
                  <a:tcPr/>
                </a:tc>
                <a:tc vMerge="1">
                  <a:txBody>
                    <a:bodyPr/>
                    <a:lstStyle/>
                    <a:p>
                      <a:endParaRPr lang="lt-LT" dirty="0"/>
                    </a:p>
                  </a:txBody>
                  <a:tcPr/>
                </a:tc>
                <a:tc vMerge="1">
                  <a:txBody>
                    <a:bodyPr/>
                    <a:lstStyle/>
                    <a:p>
                      <a:endParaRPr lang="lt-LT" dirty="0"/>
                    </a:p>
                  </a:txBody>
                  <a:tcPr/>
                </a:tc>
                <a:extLst>
                  <a:ext uri="{0D108BD9-81ED-4DB2-BD59-A6C34878D82A}">
                    <a16:rowId xmlns:a16="http://schemas.microsoft.com/office/drawing/2014/main" val="2681893710"/>
                  </a:ext>
                </a:extLst>
              </a:tr>
              <a:tr h="370840">
                <a:tc>
                  <a:txBody>
                    <a:bodyPr/>
                    <a:lstStyle/>
                    <a:p>
                      <a:r>
                        <a:rPr lang="lt-LT" dirty="0">
                          <a:latin typeface="Times New Roman" panose="02020603050405020304" pitchFamily="18" charset="0"/>
                          <a:cs typeface="Times New Roman" panose="02020603050405020304" pitchFamily="18" charset="0"/>
                        </a:rPr>
                        <a:t>Varėnos rajono savivaldybė</a:t>
                      </a:r>
                    </a:p>
                  </a:txBody>
                  <a:tcPr/>
                </a:tc>
                <a:tc vMerge="1">
                  <a:txBody>
                    <a:bodyPr/>
                    <a:lstStyle/>
                    <a:p>
                      <a:endParaRPr lang="lt-LT" dirty="0"/>
                    </a:p>
                  </a:txBody>
                  <a:tcPr/>
                </a:tc>
                <a:tc vMerge="1">
                  <a:txBody>
                    <a:bodyPr/>
                    <a:lstStyle/>
                    <a:p>
                      <a:endParaRPr lang="lt-LT" dirty="0"/>
                    </a:p>
                  </a:txBody>
                  <a:tcPr/>
                </a:tc>
                <a:tc vMerge="1">
                  <a:txBody>
                    <a:bodyPr/>
                    <a:lstStyle/>
                    <a:p>
                      <a:endParaRPr lang="lt-LT" dirty="0"/>
                    </a:p>
                  </a:txBody>
                  <a:tcPr/>
                </a:tc>
                <a:extLst>
                  <a:ext uri="{0D108BD9-81ED-4DB2-BD59-A6C34878D82A}">
                    <a16:rowId xmlns:a16="http://schemas.microsoft.com/office/drawing/2014/main" val="4023936467"/>
                  </a:ext>
                </a:extLst>
              </a:tr>
            </a:tbl>
          </a:graphicData>
        </a:graphic>
      </p:graphicFrame>
    </p:spTree>
    <p:extLst>
      <p:ext uri="{BB962C8B-B14F-4D97-AF65-F5344CB8AC3E}">
        <p14:creationId xmlns:p14="http://schemas.microsoft.com/office/powerpoint/2010/main" val="3709279251"/>
      </p:ext>
    </p:extLst>
  </p:cSld>
  <p:clrMapOvr>
    <a:masterClrMapping/>
  </p:clrMapOvr>
</p:sld>
</file>

<file path=ppt/theme/theme1.xml><?xml version="1.0" encoding="utf-8"?>
<a:theme xmlns:a="http://schemas.openxmlformats.org/drawingml/2006/main" name="Office Theme">
  <a:themeElements>
    <a:clrScheme name="Office Them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Them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Them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Facet</Template>
  <TotalTime>3444</TotalTime>
  <Words>843</Words>
  <Application>Microsoft Office PowerPoint</Application>
  <PresentationFormat>Plačiaekranė</PresentationFormat>
  <Paragraphs>120</Paragraphs>
  <Slides>7</Slides>
  <Notes>0</Notes>
  <HiddenSlides>0</HiddenSlides>
  <MMClips>0</MMClips>
  <ScaleCrop>false</ScaleCrop>
  <HeadingPairs>
    <vt:vector size="6" baseType="variant">
      <vt:variant>
        <vt:lpstr>Naudojami šriftai</vt:lpstr>
      </vt:variant>
      <vt:variant>
        <vt:i4>5</vt:i4>
      </vt:variant>
      <vt:variant>
        <vt:lpstr>Tema</vt:lpstr>
      </vt:variant>
      <vt:variant>
        <vt:i4>1</vt:i4>
      </vt:variant>
      <vt:variant>
        <vt:lpstr>Skaidrių pavadinimai</vt:lpstr>
      </vt:variant>
      <vt:variant>
        <vt:i4>7</vt:i4>
      </vt:variant>
    </vt:vector>
  </HeadingPairs>
  <TitlesOfParts>
    <vt:vector size="13" baseType="lpstr">
      <vt:lpstr>Arial</vt:lpstr>
      <vt:lpstr>Calibri</vt:lpstr>
      <vt:lpstr>Calibri Light</vt:lpstr>
      <vt:lpstr>Hind</vt:lpstr>
      <vt:lpstr>Times New Roman</vt:lpstr>
      <vt:lpstr>Office Theme</vt:lpstr>
      <vt:lpstr>„PowerPoint“ pateiktis</vt:lpstr>
      <vt:lpstr>„PowerPoint“ pateiktis</vt:lpstr>
      <vt:lpstr>„PowerPoint“ pateiktis</vt:lpstr>
      <vt:lpstr>„PowerPoint“ pateiktis</vt:lpstr>
      <vt:lpstr>„PowerPoint“ pateiktis</vt:lpstr>
      <vt:lpstr>„PowerPoint“ pateiktis</vt:lpstr>
      <vt:lpstr>„PowerPoint“ pateiktis</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Tomas Bručas</dc:creator>
  <cp:lastModifiedBy>lazdijai\g.stockuviene</cp:lastModifiedBy>
  <cp:revision>110</cp:revision>
  <cp:lastPrinted>2025-03-14T09:37:42Z</cp:lastPrinted>
  <dcterms:created xsi:type="dcterms:W3CDTF">2022-01-13T09:28:35Z</dcterms:created>
  <dcterms:modified xsi:type="dcterms:W3CDTF">2025-07-03T05:55:42Z</dcterms:modified>
</cp:coreProperties>
</file>