
<file path=[Content_Types].xml><?xml version="1.0" encoding="utf-8"?>
<Types xmlns="http://schemas.openxmlformats.org/package/2006/content-types">
  <Default Extension="emf" ContentType="image/x-emf"/>
  <Default Extension="jpeg" ContentType="image/jpeg"/>
  <Default Extension="png" ContentType="image/pn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customXml/itemProps1.xml" ContentType="application/vnd.openxmlformats-officedocument.customXmlProperties+xml"/>
  <Override PartName="/customXml/itemProps2.xml" ContentType="application/vnd.openxmlformats-officedocument.customXmlProperties+xml"/>
  <Override PartName="/customXml/itemProps3.xml" ContentType="application/vnd.openxmlformats-officedocument.customXmlProperties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slides/slide18.xml" ContentType="application/vnd.openxmlformats-officedocument.presentationml.slide+xml"/>
  <Override PartName="/ppt/slides/slide19.xml" ContentType="application/vnd.openxmlformats-officedocument.presentationml.slide+xml"/>
  <Override PartName="/ppt/slides/slide20.xml" ContentType="application/vnd.openxmlformats-officedocument.presentationml.slide+xml"/>
  <Override PartName="/ppt/slides/slide21.xml" ContentType="application/vnd.openxmlformats-officedocument.presentationml.slide+xml"/>
  <Override PartName="/ppt/notesMasters/notesMaster1.xml" ContentType="application/vnd.openxmlformats-officedocument.presentationml.notes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theme/theme2.xml" ContentType="application/vnd.openxmlformats-officedocument.theme+xml"/>
  <Override PartName="/ppt/notesSlides/notesSlide1.xml" ContentType="application/vnd.openxmlformats-officedocument.presentationml.notesSlide+xml"/>
  <Override PartName="/ppt/notesSlides/notesSlide2.xml" ContentType="application/vnd.openxmlformats-officedocument.presentationml.notesSlide+xml"/>
  <Override PartName="/ppt/charts/chart1.xml" ContentType="application/vnd.openxmlformats-officedocument.drawingml.chart+xml"/>
  <Override PartName="/ppt/charts/style1.xml" ContentType="application/vnd.ms-office.chartstyle+xml"/>
  <Override PartName="/ppt/charts/colors1.xml" ContentType="application/vnd.ms-office.chartcolorstyle+xml"/>
  <Override PartName="/ppt/notesSlides/notesSlide3.xml" ContentType="application/vnd.openxmlformats-officedocument.presentationml.notesSlide+xml"/>
  <Override PartName="/ppt/charts/chart2.xml" ContentType="application/vnd.openxmlformats-officedocument.drawingml.chart+xml"/>
  <Override PartName="/ppt/charts/style2.xml" ContentType="application/vnd.ms-office.chartstyle+xml"/>
  <Override PartName="/ppt/charts/colors2.xml" ContentType="application/vnd.ms-office.chartcolorstyle+xml"/>
  <Override PartName="/ppt/notesSlides/notesSlide4.xml" ContentType="application/vnd.openxmlformats-officedocument.presentationml.notesSlide+xml"/>
  <Override PartName="/ppt/notesSlides/notesSlide5.xml" ContentType="application/vnd.openxmlformats-officedocument.presentationml.notesSlide+xml"/>
  <Override PartName="/ppt/charts/chart3.xml" ContentType="application/vnd.openxmlformats-officedocument.drawingml.chart+xml"/>
  <Override PartName="/ppt/charts/style3.xml" ContentType="application/vnd.ms-office.chartstyle+xml"/>
  <Override PartName="/ppt/charts/colors3.xml" ContentType="application/vnd.ms-office.chartcolorstyle+xml"/>
  <Override PartName="/ppt/notesSlides/notesSlide6.xml" ContentType="application/vnd.openxmlformats-officedocument.presentationml.notesSlide+xml"/>
  <Override PartName="/ppt/charts/chart4.xml" ContentType="application/vnd.openxmlformats-officedocument.drawingml.chart+xml"/>
  <Override PartName="/ppt/charts/style4.xml" ContentType="application/vnd.ms-office.chartstyle+xml"/>
  <Override PartName="/ppt/charts/colors4.xml" ContentType="application/vnd.ms-office.chartcolorstyle+xml"/>
  <Override PartName="/ppt/notesSlides/notesSlide7.xml" ContentType="application/vnd.openxmlformats-officedocument.presentationml.notesSlide+xml"/>
  <Override PartName="/ppt/charts/chart5.xml" ContentType="application/vnd.openxmlformats-officedocument.drawingml.chart+xml"/>
  <Override PartName="/ppt/charts/style5.xml" ContentType="application/vnd.ms-office.chartstyle+xml"/>
  <Override PartName="/ppt/charts/colors5.xml" ContentType="application/vnd.ms-office.chartcolorstyle+xml"/>
  <Override PartName="/ppt/notesSlides/notesSlide8.xml" ContentType="application/vnd.openxmlformats-officedocument.presentationml.notesSlide+xml"/>
  <Override PartName="/ppt/notesSlides/notesSlide9.xml" ContentType="application/vnd.openxmlformats-officedocument.presentationml.notesSlide+xml"/>
  <Override PartName="/ppt/charts/chart6.xml" ContentType="application/vnd.openxmlformats-officedocument.drawingml.chart+xml"/>
  <Override PartName="/ppt/charts/style6.xml" ContentType="application/vnd.ms-office.chartstyle+xml"/>
  <Override PartName="/ppt/charts/colors6.xml" ContentType="application/vnd.ms-office.chartcolorstyle+xml"/>
  <Override PartName="/ppt/notesSlides/notesSlide10.xml" ContentType="application/vnd.openxmlformats-officedocument.presentationml.notesSlide+xml"/>
  <Override PartName="/ppt/charts/chart7.xml" ContentType="application/vnd.openxmlformats-officedocument.drawingml.chart+xml"/>
  <Override PartName="/ppt/charts/style7.xml" ContentType="application/vnd.ms-office.chartstyle+xml"/>
  <Override PartName="/ppt/charts/colors7.xml" ContentType="application/vnd.ms-office.chartcolorstyle+xml"/>
  <Override PartName="/ppt/notesSlides/notesSlide11.xml" ContentType="application/vnd.openxmlformats-officedocument.presentationml.notesSlide+xml"/>
  <Override PartName="/ppt/notesSlides/notesSlide12.xml" ContentType="application/vnd.openxmlformats-officedocument.presentationml.notesSlide+xml"/>
  <Override PartName="/ppt/notesSlides/notesSlide13.xml" ContentType="application/vnd.openxmlformats-officedocument.presentationml.notesSlide+xml"/>
  <Override PartName="/ppt/notesSlides/notesSlide14.xml" ContentType="application/vnd.openxmlformats-officedocument.presentationml.notesSlide+xml"/>
  <Override PartName="/ppt/notesSlides/notesSlide15.xml" ContentType="application/vnd.openxmlformats-officedocument.presentationml.notesSlide+xml"/>
  <Override PartName="/ppt/notesSlides/notesSlide16.xml" ContentType="application/vnd.openxmlformats-officedocument.presentationml.notesSlide+xml"/>
  <Override PartName="/ppt/notesSlides/notesSlide17.xml" ContentType="application/vnd.openxmlformats-officedocument.presentationml.notesSlide+xml"/>
  <Override PartName="/ppt/notesSlides/notesSlide18.xml" ContentType="application/vnd.openxmlformats-officedocument.presentationml.notesSlide+xml"/>
  <Override PartName="/ppt/notesSlides/notesSlide19.xml" ContentType="application/vnd.openxmlformats-officedocument.presentationml.notesSlide+xml"/>
  <Override PartName="/ppt/changesInfos/changesInfo1.xml" ContentType="application/vnd.ms-powerpoint.changesinfo+xml"/>
  <Override PartName="/ppt/revisionInfo.xml" ContentType="application/vnd.ms-powerpoint.revisioninfo+xml"/>
  <Override PartName="/docProps/core.xml" ContentType="application/vnd.openxmlformats-package.core-properties+xml"/>
  <Override PartName="/docProps/app.xml" ContentType="application/vnd.openxmlformats-officedocument.extended-properties+xml"/>
  <Override PartName="/docProps/custom.xml" ContentType="application/vnd.openxmlformats-officedocument.custom-properties+xml"/>
  <Override PartName="/docMetadata/LabelInfo.xml" ContentType="application/vnd.ms-office.classificationlabel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6" Type="http://schemas.microsoft.com/office/2020/02/relationships/classificationlabels" Target="docMetadata/LabelInfo.xml"/><Relationship Id="rId5" Type="http://schemas.openxmlformats.org/officeDocument/2006/relationships/custom-properties" Target="docProps/custom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 autoCompressPictures="0">
  <p:sldMasterIdLst>
    <p:sldMasterId id="2147483648" r:id="rId4"/>
  </p:sldMasterIdLst>
  <p:notesMasterIdLst>
    <p:notesMasterId r:id="rId26"/>
  </p:notesMasterIdLst>
  <p:sldIdLst>
    <p:sldId id="256" r:id="rId5"/>
    <p:sldId id="317" r:id="rId6"/>
    <p:sldId id="277" r:id="rId7"/>
    <p:sldId id="266" r:id="rId8"/>
    <p:sldId id="259" r:id="rId9"/>
    <p:sldId id="265" r:id="rId10"/>
    <p:sldId id="279" r:id="rId11"/>
    <p:sldId id="268" r:id="rId12"/>
    <p:sldId id="258" r:id="rId13"/>
    <p:sldId id="276" r:id="rId14"/>
    <p:sldId id="261" r:id="rId15"/>
    <p:sldId id="271" r:id="rId16"/>
    <p:sldId id="280" r:id="rId17"/>
    <p:sldId id="315" r:id="rId18"/>
    <p:sldId id="274" r:id="rId19"/>
    <p:sldId id="320" r:id="rId20"/>
    <p:sldId id="318" r:id="rId21"/>
    <p:sldId id="321" r:id="rId22"/>
    <p:sldId id="319" r:id="rId23"/>
    <p:sldId id="273" r:id="rId24"/>
    <p:sldId id="272" r:id="rId25"/>
  </p:sldIdLst>
  <p:sldSz cx="12192000" cy="6858000"/>
  <p:notesSz cx="6858000" cy="9144000"/>
  <p:defaultTextStyle>
    <a:defPPr>
      <a:defRPr lang="en-LT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/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clrMru>
    <a:srgbClr val="CBB5DD"/>
    <a:srgbClr val="80D7EC"/>
    <a:srgbClr val="7AA3E0"/>
    <a:srgbClr val="AFE6F3"/>
    <a:srgbClr val="EDB9D7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32767"/>
    </p:ext>
    <p:ext uri="{FD5EFAAD-0ECE-453E-9831-46B23BE46B34}">
      <p15:chartTrackingRefBased xmlns:p15="http://schemas.microsoft.com/office/powerpoint/2012/main" val="1"/>
    </p:ext>
  </p:extLst>
</p:presentationPr>
</file>

<file path=ppt/revisionInfo.xml><?xml version="1.0" encoding="utf-8"?>
<p1510:revInfo xmlns:a="http://schemas.openxmlformats.org/drawingml/2006/main" xmlns:r="http://schemas.openxmlformats.org/officeDocument/2006/relationships" xmlns:p1510="http://schemas.microsoft.com/office/powerpoint/2015/10/main">
  <p1510:revLst>
    <p1510:client id="{C78264EB-97C0-4BC7-BC9C-6B01DCE7A391}" v="6" dt="2025-06-12T11:04:01.372"/>
  </p1510:revLst>
</p1510:revInfo>
</file>

<file path=ppt/tableStyles.xml><?xml version="1.0" encoding="utf-8"?>
<a:tblStyleLst xmlns:a="http://schemas.openxmlformats.org/drawingml/2006/main" def="{5C22544A-7EE6-4342-B048-85BDC9FD1C3A}">
  <a:tblStyle styleId="{5C22544A-7EE6-4342-B048-85BDC9FD1C3A}" styleName="Vidutinis stilius 2 – paryškinimas 1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1">
              <a:tint val="20000"/>
            </a:schemeClr>
          </a:solidFill>
        </a:fill>
      </a:tcStyle>
    </a:wholeTbl>
    <a:band1H>
      <a:tcStyle>
        <a:tcBdr/>
        <a:fill>
          <a:solidFill>
            <a:schemeClr val="accent1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1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1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1"/>
          </a:solidFill>
        </a:fill>
      </a:tcStyle>
    </a:firstRow>
  </a:tblStyle>
  <a:tblStyle styleId="{21E4AEA4-8DFA-4A89-87EB-49C32662AFE0}" styleName="Vidutinis stilius 2 – paryškinimas 2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2">
              <a:tint val="20000"/>
            </a:schemeClr>
          </a:solidFill>
        </a:fill>
      </a:tcStyle>
    </a:wholeTbl>
    <a:band1H>
      <a:tcStyle>
        <a:tcBdr/>
        <a:fill>
          <a:solidFill>
            <a:schemeClr val="accent2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2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2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2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2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2"/>
          </a:solidFill>
        </a:fill>
      </a:tcStyle>
    </a:firstRow>
  </a:tblStyle>
  <a:tblStyle styleId="{073A0DAA-6AF3-43AB-8588-CEC1D06C72B9}" styleName="Vidutinis stilius 2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dk1">
              <a:tint val="20000"/>
            </a:schemeClr>
          </a:solidFill>
        </a:fill>
      </a:tcStyle>
    </a:wholeTbl>
    <a:band1H>
      <a:tcStyle>
        <a:tcBdr/>
        <a:fill>
          <a:solidFill>
            <a:schemeClr val="dk1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dk1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dk1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dk1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dk1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dk1"/>
          </a:solidFill>
        </a:fill>
      </a:tcStyle>
    </a:firstRow>
  </a:tblStyle>
  <a:tblStyle styleId="{2D5ABB26-0587-4C30-8999-92F81FD0307C}" styleName="Be stiliaus, be tinklelio">
    <a:wholeTbl>
      <a:tcTxStyle>
        <a:fontRef idx="minor">
          <a:scrgbClr r="0" g="0" b="0"/>
        </a:fontRef>
        <a:schemeClr val="tx1"/>
      </a:tcTxStyle>
      <a:tcStyle>
        <a:tcBdr>
          <a:left>
            <a:ln>
              <a:noFill/>
            </a:ln>
          </a:left>
          <a:right>
            <a:ln>
              <a:noFill/>
            </a:ln>
          </a:right>
          <a:top>
            <a:ln>
              <a:noFill/>
            </a:ln>
          </a:top>
          <a:bottom>
            <a:ln>
              <a:noFill/>
            </a:ln>
          </a:bottom>
          <a:insideH>
            <a:ln>
              <a:noFill/>
            </a:ln>
          </a:insideH>
          <a:insideV>
            <a:ln>
              <a:noFill/>
            </a:ln>
          </a:insideV>
        </a:tcBdr>
        <a:fill>
          <a:noFill/>
        </a:fill>
      </a:tcStyle>
    </a:wholeTbl>
  </a:tblStyle>
  <a:tblStyle styleId="{C083E6E3-FA7D-4D7B-A595-EF9225AFEA82}" styleName="Šviesus stilius 1 – paryškinimas 3">
    <a:wholeTbl>
      <a:tcTxStyle>
        <a:fontRef idx="minor">
          <a:scrgbClr r="0" g="0" b="0"/>
        </a:fontRef>
        <a:schemeClr val="tx1"/>
      </a:tcTxStyle>
      <a:tcStyle>
        <a:tcBdr>
          <a:left>
            <a:ln>
              <a:noFill/>
            </a:ln>
          </a:left>
          <a:right>
            <a:ln>
              <a:noFill/>
            </a:ln>
          </a:right>
          <a:top>
            <a:ln w="12700" cmpd="sng">
              <a:solidFill>
                <a:schemeClr val="accent3"/>
              </a:solidFill>
            </a:ln>
          </a:top>
          <a:bottom>
            <a:ln w="12700" cmpd="sng">
              <a:solidFill>
                <a:schemeClr val="accent3"/>
              </a:solidFill>
            </a:ln>
          </a:bottom>
          <a:insideH>
            <a:ln>
              <a:noFill/>
            </a:ln>
          </a:insideH>
          <a:insideV>
            <a:ln>
              <a:noFill/>
            </a:ln>
          </a:insideV>
        </a:tcBdr>
        <a:fill>
          <a:noFill/>
        </a:fill>
      </a:tcStyle>
    </a:wholeTbl>
    <a:band1H>
      <a:tcStyle>
        <a:tcBdr/>
        <a:fill>
          <a:solidFill>
            <a:schemeClr val="accent3">
              <a:alpha val="2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3">
              <a:alpha val="20000"/>
            </a:schemeClr>
          </a:solidFill>
        </a:fill>
      </a:tcStyle>
    </a:band1V>
    <a:lastCol>
      <a:tcTxStyle b="on"/>
      <a:tcStyle>
        <a:tcBdr/>
      </a:tcStyle>
    </a:lastCol>
    <a:firstCol>
      <a:tcTxStyle b="on"/>
      <a:tcStyle>
        <a:tcBdr/>
      </a:tcStyle>
    </a:firstCol>
    <a:lastRow>
      <a:tcTxStyle b="on"/>
      <a:tcStyle>
        <a:tcBdr>
          <a:top>
            <a:ln w="12700" cmpd="sng">
              <a:solidFill>
                <a:schemeClr val="accent3"/>
              </a:solidFill>
            </a:ln>
          </a:top>
        </a:tcBdr>
        <a:fill>
          <a:noFill/>
        </a:fill>
      </a:tcStyle>
    </a:lastRow>
    <a:firstRow>
      <a:tcTxStyle b="on"/>
      <a:tcStyle>
        <a:tcBdr>
          <a:bottom>
            <a:ln w="12700" cmpd="sng">
              <a:solidFill>
                <a:schemeClr val="accent3"/>
              </a:solidFill>
            </a:ln>
          </a:bottom>
        </a:tcBdr>
        <a:fill>
          <a:noFill/>
        </a:fill>
      </a:tcStyle>
    </a:firstRow>
  </a:tblStyle>
  <a:tblStyle styleId="{3C2FFA5D-87B4-456A-9821-1D502468CF0F}" styleName="Teminis stilius 1 – paryškinimas 1">
    <a:tblBg>
      <a:fillRef idx="2">
        <a:schemeClr val="accent1"/>
      </a:fillRef>
      <a:effectRef idx="1">
        <a:schemeClr val="accent1"/>
      </a:effectRef>
    </a:tblBg>
    <a:wholeTbl>
      <a:tcTxStyle>
        <a:fontRef idx="minor">
          <a:scrgbClr r="0" g="0" b="0"/>
        </a:fontRef>
        <a:schemeClr val="dk1"/>
      </a:tcTxStyle>
      <a:tcStyle>
        <a:tcBdr>
          <a:left>
            <a:lnRef idx="1">
              <a:schemeClr val="accent1"/>
            </a:lnRef>
          </a:left>
          <a:right>
            <a:lnRef idx="1">
              <a:schemeClr val="accent1"/>
            </a:lnRef>
          </a:right>
          <a:top>
            <a:lnRef idx="1">
              <a:schemeClr val="accent1"/>
            </a:lnRef>
          </a:top>
          <a:bottom>
            <a:lnRef idx="1">
              <a:schemeClr val="accent1"/>
            </a:lnRef>
          </a:bottom>
          <a:insideH>
            <a:lnRef idx="1">
              <a:schemeClr val="accent1"/>
            </a:lnRef>
          </a:insideH>
          <a:insideV>
            <a:lnRef idx="1">
              <a:schemeClr val="accent1"/>
            </a:lnRef>
          </a:insideV>
        </a:tcBdr>
        <a:fill>
          <a:noFill/>
        </a:fill>
      </a:tcStyle>
    </a:wholeTbl>
    <a:band1H>
      <a:tcStyle>
        <a:tcBdr/>
        <a:fill>
          <a:solidFill>
            <a:schemeClr val="accent1">
              <a:alpha val="40000"/>
            </a:schemeClr>
          </a:solidFill>
        </a:fill>
      </a:tcStyle>
    </a:band1H>
    <a:band2H>
      <a:tcStyle>
        <a:tcBdr/>
      </a:tcStyle>
    </a:band2H>
    <a:band1V>
      <a:tcStyle>
        <a:tcBdr>
          <a:top>
            <a:lnRef idx="1">
              <a:schemeClr val="accent1"/>
            </a:lnRef>
          </a:top>
          <a:bottom>
            <a:lnRef idx="1">
              <a:schemeClr val="accent1"/>
            </a:lnRef>
          </a:bottom>
        </a:tcBdr>
        <a:fill>
          <a:solidFill>
            <a:schemeClr val="accent1">
              <a:alpha val="40000"/>
            </a:schemeClr>
          </a:solidFill>
        </a:fill>
      </a:tcStyle>
    </a:band1V>
    <a:band2V>
      <a:tcStyle>
        <a:tcBdr/>
      </a:tcStyle>
    </a:band2V>
    <a:lastCol>
      <a:tcTxStyle b="on"/>
      <a:tcStyle>
        <a:tcBdr>
          <a:left>
            <a:lnRef idx="2">
              <a:schemeClr val="accent1"/>
            </a:lnRef>
          </a:left>
          <a:right>
            <a:lnRef idx="1">
              <a:schemeClr val="accent1"/>
            </a:lnRef>
          </a:right>
          <a:top>
            <a:lnRef idx="1">
              <a:schemeClr val="accent1"/>
            </a:lnRef>
          </a:top>
          <a:bottom>
            <a:lnRef idx="1">
              <a:schemeClr val="accent1"/>
            </a:lnRef>
          </a:bottom>
          <a:insideH>
            <a:lnRef idx="1">
              <a:schemeClr val="accent1"/>
            </a:lnRef>
          </a:insideH>
          <a:insideV>
            <a:ln>
              <a:noFill/>
            </a:ln>
          </a:insideV>
        </a:tcBdr>
      </a:tcStyle>
    </a:lastCol>
    <a:firstCol>
      <a:tcTxStyle b="on"/>
      <a:tcStyle>
        <a:tcBdr>
          <a:left>
            <a:lnRef idx="1">
              <a:schemeClr val="accent1"/>
            </a:lnRef>
          </a:left>
          <a:right>
            <a:lnRef idx="2">
              <a:schemeClr val="accent1"/>
            </a:lnRef>
          </a:right>
          <a:top>
            <a:lnRef idx="1">
              <a:schemeClr val="accent1"/>
            </a:lnRef>
          </a:top>
          <a:bottom>
            <a:lnRef idx="1">
              <a:schemeClr val="accent1"/>
            </a:lnRef>
          </a:bottom>
          <a:insideH>
            <a:lnRef idx="1">
              <a:schemeClr val="accent1"/>
            </a:lnRef>
          </a:insideH>
          <a:insideV>
            <a:ln>
              <a:noFill/>
            </a:ln>
          </a:insideV>
        </a:tcBdr>
      </a:tcStyle>
    </a:firstCol>
    <a:lastRow>
      <a:tcTxStyle b="on"/>
      <a:tcStyle>
        <a:tcBdr>
          <a:left>
            <a:lnRef idx="1">
              <a:schemeClr val="accent1"/>
            </a:lnRef>
          </a:left>
          <a:right>
            <a:lnRef idx="1">
              <a:schemeClr val="accent1"/>
            </a:lnRef>
          </a:right>
          <a:top>
            <a:lnRef idx="2">
              <a:schemeClr val="accent1"/>
            </a:lnRef>
          </a:top>
          <a:bottom>
            <a:lnRef idx="2">
              <a:schemeClr val="accent1"/>
            </a:lnRef>
          </a:bottom>
          <a:insideH>
            <a:ln>
              <a:noFill/>
            </a:ln>
          </a:insideH>
          <a:insideV>
            <a:ln>
              <a:noFill/>
            </a:ln>
          </a:insideV>
        </a:tcBdr>
        <a:fill>
          <a:noFill/>
        </a:fill>
      </a:tcStyle>
    </a:lastRow>
    <a:firstRow>
      <a:tcTxStyle b="on">
        <a:fontRef idx="minor">
          <a:scrgbClr r="0" g="0" b="0"/>
        </a:fontRef>
        <a:schemeClr val="lt1"/>
      </a:tcTxStyle>
      <a:tcStyle>
        <a:tcBdr>
          <a:left>
            <a:lnRef idx="1">
              <a:schemeClr val="accent1"/>
            </a:lnRef>
          </a:left>
          <a:right>
            <a:lnRef idx="1">
              <a:schemeClr val="accent1"/>
            </a:lnRef>
          </a:right>
          <a:top>
            <a:lnRef idx="1">
              <a:schemeClr val="accent1"/>
            </a:lnRef>
          </a:top>
          <a:bottom>
            <a:lnRef idx="2">
              <a:schemeClr val="lt1"/>
            </a:lnRef>
          </a:bottom>
          <a:insideH>
            <a:ln>
              <a:noFill/>
            </a:ln>
          </a:insideH>
          <a:insideV>
            <a:ln>
              <a:noFill/>
            </a:ln>
          </a:insideV>
        </a:tcBdr>
        <a:fill>
          <a:solidFill>
            <a:schemeClr val="accent1"/>
          </a:solidFill>
        </a:fill>
      </a:tcStyle>
    </a:firstRow>
  </a:tblStyle>
  <a:tblStyle styleId="{93296810-A885-4BE3-A3E7-6D5BEEA58F35}" styleName="Vidutinis stilius 2 – paryškinimas 6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6">
              <a:tint val="20000"/>
            </a:schemeClr>
          </a:solidFill>
        </a:fill>
      </a:tcStyle>
    </a:wholeTbl>
    <a:band1H>
      <a:tcStyle>
        <a:tcBdr/>
        <a:fill>
          <a:solidFill>
            <a:schemeClr val="accent6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6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6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6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6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6"/>
          </a:solidFill>
        </a:fill>
      </a:tcStyle>
    </a:firstRow>
  </a:tblStyle>
  <a:tblStyle styleId="{5FD0F851-EC5A-4D38-B0AD-8093EC10F338}" styleName="Šviesus stilius 1 – paryškinimas 5">
    <a:wholeTbl>
      <a:tcTxStyle>
        <a:fontRef idx="minor">
          <a:scrgbClr r="0" g="0" b="0"/>
        </a:fontRef>
        <a:schemeClr val="tx1"/>
      </a:tcTxStyle>
      <a:tcStyle>
        <a:tcBdr>
          <a:left>
            <a:ln>
              <a:noFill/>
            </a:ln>
          </a:left>
          <a:right>
            <a:ln>
              <a:noFill/>
            </a:ln>
          </a:right>
          <a:top>
            <a:ln w="12700" cmpd="sng">
              <a:solidFill>
                <a:schemeClr val="accent5"/>
              </a:solidFill>
            </a:ln>
          </a:top>
          <a:bottom>
            <a:ln w="12700" cmpd="sng">
              <a:solidFill>
                <a:schemeClr val="accent5"/>
              </a:solidFill>
            </a:ln>
          </a:bottom>
          <a:insideH>
            <a:ln>
              <a:noFill/>
            </a:ln>
          </a:insideH>
          <a:insideV>
            <a:ln>
              <a:noFill/>
            </a:ln>
          </a:insideV>
        </a:tcBdr>
        <a:fill>
          <a:noFill/>
        </a:fill>
      </a:tcStyle>
    </a:wholeTbl>
    <a:band1H>
      <a:tcStyle>
        <a:tcBdr/>
        <a:fill>
          <a:solidFill>
            <a:schemeClr val="accent5">
              <a:alpha val="2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5">
              <a:alpha val="20000"/>
            </a:schemeClr>
          </a:solidFill>
        </a:fill>
      </a:tcStyle>
    </a:band1V>
    <a:lastCol>
      <a:tcTxStyle b="on"/>
      <a:tcStyle>
        <a:tcBdr/>
      </a:tcStyle>
    </a:lastCol>
    <a:firstCol>
      <a:tcTxStyle b="on"/>
      <a:tcStyle>
        <a:tcBdr/>
      </a:tcStyle>
    </a:firstCol>
    <a:lastRow>
      <a:tcTxStyle b="on"/>
      <a:tcStyle>
        <a:tcBdr>
          <a:top>
            <a:ln w="12700" cmpd="sng">
              <a:solidFill>
                <a:schemeClr val="accent5"/>
              </a:solidFill>
            </a:ln>
          </a:top>
        </a:tcBdr>
        <a:fill>
          <a:noFill/>
        </a:fill>
      </a:tcStyle>
    </a:lastRow>
    <a:firstRow>
      <a:tcTxStyle b="on"/>
      <a:tcStyle>
        <a:tcBdr>
          <a:bottom>
            <a:ln w="12700" cmpd="sng">
              <a:solidFill>
                <a:schemeClr val="accent5"/>
              </a:solidFill>
            </a:ln>
          </a:bottom>
        </a:tcBdr>
        <a:fill>
          <a:noFill/>
        </a:fill>
      </a:tcStyle>
    </a:firstRow>
  </a:tblStyle>
  <a:tblStyle styleId="{0E3FDE45-AF77-4B5C-9715-49D594BDF05E}" styleName="Šviesus stilius 1 – paryškinimas 2">
    <a:wholeTbl>
      <a:tcTxStyle>
        <a:fontRef idx="minor">
          <a:scrgbClr r="0" g="0" b="0"/>
        </a:fontRef>
        <a:schemeClr val="tx1"/>
      </a:tcTxStyle>
      <a:tcStyle>
        <a:tcBdr>
          <a:left>
            <a:ln>
              <a:noFill/>
            </a:ln>
          </a:left>
          <a:right>
            <a:ln>
              <a:noFill/>
            </a:ln>
          </a:right>
          <a:top>
            <a:ln w="12700" cmpd="sng">
              <a:solidFill>
                <a:schemeClr val="accent2"/>
              </a:solidFill>
            </a:ln>
          </a:top>
          <a:bottom>
            <a:ln w="12700" cmpd="sng">
              <a:solidFill>
                <a:schemeClr val="accent2"/>
              </a:solidFill>
            </a:ln>
          </a:bottom>
          <a:insideH>
            <a:ln>
              <a:noFill/>
            </a:ln>
          </a:insideH>
          <a:insideV>
            <a:ln>
              <a:noFill/>
            </a:ln>
          </a:insideV>
        </a:tcBdr>
        <a:fill>
          <a:noFill/>
        </a:fill>
      </a:tcStyle>
    </a:wholeTbl>
    <a:band1H>
      <a:tcStyle>
        <a:tcBdr/>
        <a:fill>
          <a:solidFill>
            <a:schemeClr val="accent2">
              <a:alpha val="2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2">
              <a:alpha val="20000"/>
            </a:schemeClr>
          </a:solidFill>
        </a:fill>
      </a:tcStyle>
    </a:band1V>
    <a:lastCol>
      <a:tcTxStyle b="on"/>
      <a:tcStyle>
        <a:tcBdr/>
      </a:tcStyle>
    </a:lastCol>
    <a:firstCol>
      <a:tcTxStyle b="on"/>
      <a:tcStyle>
        <a:tcBdr/>
      </a:tcStyle>
    </a:firstCol>
    <a:lastRow>
      <a:tcTxStyle b="on"/>
      <a:tcStyle>
        <a:tcBdr>
          <a:top>
            <a:ln w="12700" cmpd="sng">
              <a:solidFill>
                <a:schemeClr val="accent2"/>
              </a:solidFill>
            </a:ln>
          </a:top>
        </a:tcBdr>
        <a:fill>
          <a:noFill/>
        </a:fill>
      </a:tcStyle>
    </a:lastRow>
    <a:firstRow>
      <a:tcTxStyle b="on"/>
      <a:tcStyle>
        <a:tcBdr>
          <a:bottom>
            <a:ln w="12700" cmpd="sng">
              <a:solidFill>
                <a:schemeClr val="accent2"/>
              </a:solidFill>
            </a:ln>
          </a:bottom>
        </a:tcBdr>
        <a:fill>
          <a:noFill/>
        </a:fill>
      </a:tcStyle>
    </a:firstRow>
  </a:tblStyle>
  <a:tblStyle styleId="{7DF18680-E054-41AD-8BC1-D1AEF772440D}" styleName="Vidutinis stilius 2 – paryškinimas 5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5">
              <a:tint val="20000"/>
            </a:schemeClr>
          </a:solidFill>
        </a:fill>
      </a:tcStyle>
    </a:wholeTbl>
    <a:band1H>
      <a:tcStyle>
        <a:tcBdr/>
        <a:fill>
          <a:solidFill>
            <a:schemeClr val="accent5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5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5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5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5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5"/>
          </a:solidFill>
        </a:fill>
      </a:tcStyle>
    </a:firstRow>
  </a:tblStyle>
  <a:tblStyle styleId="{00A15C55-8517-42AA-B614-E9B94910E393}" styleName="Vidutinis stilius 2 – paryškinimas 4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4">
              <a:tint val="20000"/>
            </a:schemeClr>
          </a:solidFill>
        </a:fill>
      </a:tcStyle>
    </a:wholeTbl>
    <a:band1H>
      <a:tcStyle>
        <a:tcBdr/>
        <a:fill>
          <a:solidFill>
            <a:schemeClr val="accent4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4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4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4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4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4"/>
          </a:solidFill>
        </a:fill>
      </a:tcStyle>
    </a:firstRow>
  </a:tblStyle>
  <a:tblStyle styleId="{D27102A9-8310-4765-A935-A1911B00CA55}" styleName="Šviesus stilius 1 – paryškinimas 4">
    <a:wholeTbl>
      <a:tcTxStyle>
        <a:fontRef idx="minor">
          <a:scrgbClr r="0" g="0" b="0"/>
        </a:fontRef>
        <a:schemeClr val="tx1"/>
      </a:tcTxStyle>
      <a:tcStyle>
        <a:tcBdr>
          <a:left>
            <a:ln>
              <a:noFill/>
            </a:ln>
          </a:left>
          <a:right>
            <a:ln>
              <a:noFill/>
            </a:ln>
          </a:right>
          <a:top>
            <a:ln w="12700" cmpd="sng">
              <a:solidFill>
                <a:schemeClr val="accent4"/>
              </a:solidFill>
            </a:ln>
          </a:top>
          <a:bottom>
            <a:ln w="12700" cmpd="sng">
              <a:solidFill>
                <a:schemeClr val="accent4"/>
              </a:solidFill>
            </a:ln>
          </a:bottom>
          <a:insideH>
            <a:ln>
              <a:noFill/>
            </a:ln>
          </a:insideH>
          <a:insideV>
            <a:ln>
              <a:noFill/>
            </a:ln>
          </a:insideV>
        </a:tcBdr>
        <a:fill>
          <a:noFill/>
        </a:fill>
      </a:tcStyle>
    </a:wholeTbl>
    <a:band1H>
      <a:tcStyle>
        <a:tcBdr/>
        <a:fill>
          <a:solidFill>
            <a:schemeClr val="accent4">
              <a:alpha val="2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4">
              <a:alpha val="20000"/>
            </a:schemeClr>
          </a:solidFill>
        </a:fill>
      </a:tcStyle>
    </a:band1V>
    <a:lastCol>
      <a:tcTxStyle b="on"/>
      <a:tcStyle>
        <a:tcBdr/>
      </a:tcStyle>
    </a:lastCol>
    <a:firstCol>
      <a:tcTxStyle b="on"/>
      <a:tcStyle>
        <a:tcBdr/>
      </a:tcStyle>
    </a:firstCol>
    <a:lastRow>
      <a:tcTxStyle b="on"/>
      <a:tcStyle>
        <a:tcBdr>
          <a:top>
            <a:ln w="12700" cmpd="sng">
              <a:solidFill>
                <a:schemeClr val="accent4"/>
              </a:solidFill>
            </a:ln>
          </a:top>
        </a:tcBdr>
        <a:fill>
          <a:noFill/>
        </a:fill>
      </a:tcStyle>
    </a:lastRow>
    <a:firstRow>
      <a:tcTxStyle b="on"/>
      <a:tcStyle>
        <a:tcBdr>
          <a:bottom>
            <a:ln w="12700" cmpd="sng">
              <a:solidFill>
                <a:schemeClr val="accent4"/>
              </a:solidFill>
            </a:ln>
          </a:bottom>
        </a:tcBdr>
        <a:fill>
          <a:noFill/>
        </a:fill>
      </a:tcStyle>
    </a:firstRow>
  </a:tblStyle>
  <a:tblStyle styleId="{3B4B98B0-60AC-42C2-AFA5-B58CD77FA1E5}" styleName="Šviesus stilius 1 – paryškinimas 1">
    <a:wholeTbl>
      <a:tcTxStyle>
        <a:fontRef idx="minor">
          <a:scrgbClr r="0" g="0" b="0"/>
        </a:fontRef>
        <a:schemeClr val="tx1"/>
      </a:tcTxStyle>
      <a:tcStyle>
        <a:tcBdr>
          <a:left>
            <a:ln>
              <a:noFill/>
            </a:ln>
          </a:left>
          <a:right>
            <a:ln>
              <a:noFill/>
            </a:ln>
          </a:right>
          <a:top>
            <a:ln w="12700" cmpd="sng">
              <a:solidFill>
                <a:schemeClr val="accent1"/>
              </a:solidFill>
            </a:ln>
          </a:top>
          <a:bottom>
            <a:ln w="12700" cmpd="sng">
              <a:solidFill>
                <a:schemeClr val="accent1"/>
              </a:solidFill>
            </a:ln>
          </a:bottom>
          <a:insideH>
            <a:ln>
              <a:noFill/>
            </a:ln>
          </a:insideH>
          <a:insideV>
            <a:ln>
              <a:noFill/>
            </a:ln>
          </a:insideV>
        </a:tcBdr>
        <a:fill>
          <a:noFill/>
        </a:fill>
      </a:tcStyle>
    </a:wholeTbl>
    <a:band1H>
      <a:tcStyle>
        <a:tcBdr/>
        <a:fill>
          <a:solidFill>
            <a:schemeClr val="accent1">
              <a:alpha val="2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1">
              <a:alpha val="20000"/>
            </a:schemeClr>
          </a:solidFill>
        </a:fill>
      </a:tcStyle>
    </a:band1V>
    <a:lastCol>
      <a:tcTxStyle b="on"/>
      <a:tcStyle>
        <a:tcBdr/>
      </a:tcStyle>
    </a:lastCol>
    <a:firstCol>
      <a:tcTxStyle b="on"/>
      <a:tcStyle>
        <a:tcBdr/>
      </a:tcStyle>
    </a:firstCol>
    <a:lastRow>
      <a:tcTxStyle b="on"/>
      <a:tcStyle>
        <a:tcBdr>
          <a:top>
            <a:ln w="12700" cmpd="sng">
              <a:solidFill>
                <a:schemeClr val="accent1"/>
              </a:solidFill>
            </a:ln>
          </a:top>
        </a:tcBdr>
        <a:fill>
          <a:noFill/>
        </a:fill>
      </a:tcStyle>
    </a:lastRow>
    <a:firstRow>
      <a:tcTxStyle b="on"/>
      <a:tcStyle>
        <a:tcBdr>
          <a:bottom>
            <a:ln w="12700" cmpd="sng">
              <a:solidFill>
                <a:schemeClr val="accent1"/>
              </a:solidFill>
            </a:ln>
          </a:bottom>
        </a:tcBdr>
        <a:fill>
          <a:noFill/>
        </a:fill>
      </a:tcStyle>
    </a:firstRow>
  </a:tblStyle>
  <a:tblStyle styleId="{68D230F3-CF80-4859-8CE7-A43EE81993B5}" styleName="Šviesus stilius 1 – paryškinimas 6">
    <a:wholeTbl>
      <a:tcTxStyle>
        <a:fontRef idx="minor">
          <a:scrgbClr r="0" g="0" b="0"/>
        </a:fontRef>
        <a:schemeClr val="tx1"/>
      </a:tcTxStyle>
      <a:tcStyle>
        <a:tcBdr>
          <a:left>
            <a:ln>
              <a:noFill/>
            </a:ln>
          </a:left>
          <a:right>
            <a:ln>
              <a:noFill/>
            </a:ln>
          </a:right>
          <a:top>
            <a:ln w="12700" cmpd="sng">
              <a:solidFill>
                <a:schemeClr val="accent6"/>
              </a:solidFill>
            </a:ln>
          </a:top>
          <a:bottom>
            <a:ln w="12700" cmpd="sng">
              <a:solidFill>
                <a:schemeClr val="accent6"/>
              </a:solidFill>
            </a:ln>
          </a:bottom>
          <a:insideH>
            <a:ln>
              <a:noFill/>
            </a:ln>
          </a:insideH>
          <a:insideV>
            <a:ln>
              <a:noFill/>
            </a:ln>
          </a:insideV>
        </a:tcBdr>
        <a:fill>
          <a:noFill/>
        </a:fill>
      </a:tcStyle>
    </a:wholeTbl>
    <a:band1H>
      <a:tcStyle>
        <a:tcBdr/>
        <a:fill>
          <a:solidFill>
            <a:schemeClr val="accent6">
              <a:alpha val="2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6">
              <a:alpha val="20000"/>
            </a:schemeClr>
          </a:solidFill>
        </a:fill>
      </a:tcStyle>
    </a:band1V>
    <a:lastCol>
      <a:tcTxStyle b="on"/>
      <a:tcStyle>
        <a:tcBdr/>
      </a:tcStyle>
    </a:lastCol>
    <a:firstCol>
      <a:tcTxStyle b="on"/>
      <a:tcStyle>
        <a:tcBdr/>
      </a:tcStyle>
    </a:firstCol>
    <a:lastRow>
      <a:tcTxStyle b="on"/>
      <a:tcStyle>
        <a:tcBdr>
          <a:top>
            <a:ln w="12700" cmpd="sng">
              <a:solidFill>
                <a:schemeClr val="accent6"/>
              </a:solidFill>
            </a:ln>
          </a:top>
        </a:tcBdr>
        <a:fill>
          <a:noFill/>
        </a:fill>
      </a:tcStyle>
    </a:lastRow>
    <a:firstRow>
      <a:tcTxStyle b="on"/>
      <a:tcStyle>
        <a:tcBdr>
          <a:bottom>
            <a:ln w="12700" cmpd="sng">
              <a:solidFill>
                <a:schemeClr val="accent6"/>
              </a:solidFill>
            </a:ln>
          </a:bottom>
        </a:tcBdr>
        <a:fill>
          <a:noFill/>
        </a:fill>
      </a:tcStyle>
    </a:firstRow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 horzBarState="maximized">
    <p:restoredLeft sz="19979" autoAdjust="0"/>
    <p:restoredTop sz="94626"/>
  </p:normalViewPr>
  <p:slideViewPr>
    <p:cSldViewPr snapToGrid="0" snapToObjects="1">
      <p:cViewPr varScale="1">
        <p:scale>
          <a:sx n="82" d="100"/>
          <a:sy n="82" d="100"/>
        </p:scale>
        <p:origin x="490" y="72"/>
      </p:cViewPr>
      <p:guideLst/>
    </p:cSldViewPr>
  </p:slideViewPr>
  <p:notesTextViewPr>
    <p:cViewPr>
      <p:scale>
        <a:sx n="1" d="1"/>
        <a:sy n="1" d="1"/>
      </p:scale>
      <p:origin x="0" y="0"/>
    </p:cViewPr>
  </p:notesTextViewPr>
  <p:gridSpacing cx="72008" cy="72008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4.xml"/><Relationship Id="rId13" Type="http://schemas.openxmlformats.org/officeDocument/2006/relationships/slide" Target="slides/slide9.xml"/><Relationship Id="rId18" Type="http://schemas.openxmlformats.org/officeDocument/2006/relationships/slide" Target="slides/slide14.xml"/><Relationship Id="rId26" Type="http://schemas.openxmlformats.org/officeDocument/2006/relationships/notesMaster" Target="notesMasters/notesMaster1.xml"/><Relationship Id="rId3" Type="http://schemas.openxmlformats.org/officeDocument/2006/relationships/customXml" Target="../customXml/item3.xml"/><Relationship Id="rId21" Type="http://schemas.openxmlformats.org/officeDocument/2006/relationships/slide" Target="slides/slide17.xml"/><Relationship Id="rId7" Type="http://schemas.openxmlformats.org/officeDocument/2006/relationships/slide" Target="slides/slide3.xml"/><Relationship Id="rId12" Type="http://schemas.openxmlformats.org/officeDocument/2006/relationships/slide" Target="slides/slide8.xml"/><Relationship Id="rId17" Type="http://schemas.openxmlformats.org/officeDocument/2006/relationships/slide" Target="slides/slide13.xml"/><Relationship Id="rId25" Type="http://schemas.openxmlformats.org/officeDocument/2006/relationships/slide" Target="slides/slide21.xml"/><Relationship Id="rId2" Type="http://schemas.openxmlformats.org/officeDocument/2006/relationships/customXml" Target="../customXml/item2.xml"/><Relationship Id="rId16" Type="http://schemas.openxmlformats.org/officeDocument/2006/relationships/slide" Target="slides/slide12.xml"/><Relationship Id="rId20" Type="http://schemas.openxmlformats.org/officeDocument/2006/relationships/slide" Target="slides/slide16.xml"/><Relationship Id="rId29" Type="http://schemas.openxmlformats.org/officeDocument/2006/relationships/theme" Target="theme/theme1.xml"/><Relationship Id="rId1" Type="http://schemas.openxmlformats.org/officeDocument/2006/relationships/customXml" Target="../customXml/item1.xml"/><Relationship Id="rId6" Type="http://schemas.openxmlformats.org/officeDocument/2006/relationships/slide" Target="slides/slide2.xml"/><Relationship Id="rId11" Type="http://schemas.openxmlformats.org/officeDocument/2006/relationships/slide" Target="slides/slide7.xml"/><Relationship Id="rId24" Type="http://schemas.openxmlformats.org/officeDocument/2006/relationships/slide" Target="slides/slide20.xml"/><Relationship Id="rId32" Type="http://schemas.microsoft.com/office/2015/10/relationships/revisionInfo" Target="revisionInfo.xml"/><Relationship Id="rId5" Type="http://schemas.openxmlformats.org/officeDocument/2006/relationships/slide" Target="slides/slide1.xml"/><Relationship Id="rId15" Type="http://schemas.openxmlformats.org/officeDocument/2006/relationships/slide" Target="slides/slide11.xml"/><Relationship Id="rId23" Type="http://schemas.openxmlformats.org/officeDocument/2006/relationships/slide" Target="slides/slide19.xml"/><Relationship Id="rId28" Type="http://schemas.openxmlformats.org/officeDocument/2006/relationships/viewProps" Target="viewProps.xml"/><Relationship Id="rId10" Type="http://schemas.openxmlformats.org/officeDocument/2006/relationships/slide" Target="slides/slide6.xml"/><Relationship Id="rId19" Type="http://schemas.openxmlformats.org/officeDocument/2006/relationships/slide" Target="slides/slide15.xml"/><Relationship Id="rId31" Type="http://schemas.microsoft.com/office/2016/11/relationships/changesInfo" Target="changesInfos/changesInfo1.xml"/><Relationship Id="rId4" Type="http://schemas.openxmlformats.org/officeDocument/2006/relationships/slideMaster" Target="slideMasters/slideMaster1.xml"/><Relationship Id="rId9" Type="http://schemas.openxmlformats.org/officeDocument/2006/relationships/slide" Target="slides/slide5.xml"/><Relationship Id="rId14" Type="http://schemas.openxmlformats.org/officeDocument/2006/relationships/slide" Target="slides/slide10.xml"/><Relationship Id="rId22" Type="http://schemas.openxmlformats.org/officeDocument/2006/relationships/slide" Target="slides/slide18.xml"/><Relationship Id="rId27" Type="http://schemas.openxmlformats.org/officeDocument/2006/relationships/presProps" Target="presProps.xml"/><Relationship Id="rId30" Type="http://schemas.openxmlformats.org/officeDocument/2006/relationships/tableStyles" Target="tableStyles.xml"/></Relationships>
</file>

<file path=ppt/changesInfos/changesInfo1.xml><?xml version="1.0" encoding="utf-8"?>
<pc:chgInfo xmlns:a="http://schemas.openxmlformats.org/drawingml/2006/main" xmlns:r="http://schemas.openxmlformats.org/officeDocument/2006/relationships" xmlns:ac="http://schemas.microsoft.com/office/drawing/2013/main/command" xmlns:pc="http://schemas.microsoft.com/office/powerpoint/2013/main/command">
  <pc:docChgLst>
    <pc:chgData name="Nida Cibulskienė" userId="b64ddc69-e0bd-43b1-bcfa-5e58b373b224" providerId="ADAL" clId="{C78264EB-97C0-4BC7-BC9C-6B01DCE7A391}"/>
    <pc:docChg chg="custSel modSld">
      <pc:chgData name="Nida Cibulskienė" userId="b64ddc69-e0bd-43b1-bcfa-5e58b373b224" providerId="ADAL" clId="{C78264EB-97C0-4BC7-BC9C-6B01DCE7A391}" dt="2025-06-13T11:53:51.950" v="259" actId="20577"/>
      <pc:docMkLst>
        <pc:docMk/>
      </pc:docMkLst>
      <pc:sldChg chg="modSp mod">
        <pc:chgData name="Nida Cibulskienė" userId="b64ddc69-e0bd-43b1-bcfa-5e58b373b224" providerId="ADAL" clId="{C78264EB-97C0-4BC7-BC9C-6B01DCE7A391}" dt="2025-06-13T11:34:20.510" v="164"/>
        <pc:sldMkLst>
          <pc:docMk/>
          <pc:sldMk cId="154712854" sldId="256"/>
        </pc:sldMkLst>
        <pc:spChg chg="mod">
          <ac:chgData name="Nida Cibulskienė" userId="b64ddc69-e0bd-43b1-bcfa-5e58b373b224" providerId="ADAL" clId="{C78264EB-97C0-4BC7-BC9C-6B01DCE7A391}" dt="2025-06-13T11:34:20.510" v="164"/>
          <ac:spMkLst>
            <pc:docMk/>
            <pc:sldMk cId="154712854" sldId="256"/>
            <ac:spMk id="5" creationId="{1E3440B4-0AA4-1847-9CF4-1BE65B391002}"/>
          </ac:spMkLst>
        </pc:spChg>
      </pc:sldChg>
      <pc:sldChg chg="modSp mod">
        <pc:chgData name="Nida Cibulskienė" userId="b64ddc69-e0bd-43b1-bcfa-5e58b373b224" providerId="ADAL" clId="{C78264EB-97C0-4BC7-BC9C-6B01DCE7A391}" dt="2025-06-13T11:43:41.271" v="184" actId="255"/>
        <pc:sldMkLst>
          <pc:docMk/>
          <pc:sldMk cId="415681975" sldId="258"/>
        </pc:sldMkLst>
        <pc:spChg chg="mod">
          <ac:chgData name="Nida Cibulskienė" userId="b64ddc69-e0bd-43b1-bcfa-5e58b373b224" providerId="ADAL" clId="{C78264EB-97C0-4BC7-BC9C-6B01DCE7A391}" dt="2025-06-13T11:43:41.271" v="184" actId="255"/>
          <ac:spMkLst>
            <pc:docMk/>
            <pc:sldMk cId="415681975" sldId="258"/>
            <ac:spMk id="13" creationId="{FA32A1DF-588B-5F49-8363-9C112649D89D}"/>
          </ac:spMkLst>
        </pc:spChg>
        <pc:picChg chg="mod">
          <ac:chgData name="Nida Cibulskienė" userId="b64ddc69-e0bd-43b1-bcfa-5e58b373b224" providerId="ADAL" clId="{C78264EB-97C0-4BC7-BC9C-6B01DCE7A391}" dt="2025-06-12T11:19:38.075" v="162" actId="14100"/>
          <ac:picMkLst>
            <pc:docMk/>
            <pc:sldMk cId="415681975" sldId="258"/>
            <ac:picMk id="3" creationId="{457CDA12-98F2-D54B-BA0E-79D63A0FA9A7}"/>
          </ac:picMkLst>
        </pc:picChg>
      </pc:sldChg>
      <pc:sldChg chg="modSp mod">
        <pc:chgData name="Nida Cibulskienė" userId="b64ddc69-e0bd-43b1-bcfa-5e58b373b224" providerId="ADAL" clId="{C78264EB-97C0-4BC7-BC9C-6B01DCE7A391}" dt="2025-06-13T11:36:27.227" v="169" actId="14100"/>
        <pc:sldMkLst>
          <pc:docMk/>
          <pc:sldMk cId="2976115337" sldId="259"/>
        </pc:sldMkLst>
        <pc:spChg chg="mod ord">
          <ac:chgData name="Nida Cibulskienė" userId="b64ddc69-e0bd-43b1-bcfa-5e58b373b224" providerId="ADAL" clId="{C78264EB-97C0-4BC7-BC9C-6B01DCE7A391}" dt="2025-06-13T11:36:21.766" v="168" actId="14100"/>
          <ac:spMkLst>
            <pc:docMk/>
            <pc:sldMk cId="2976115337" sldId="259"/>
            <ac:spMk id="7" creationId="{50028C8E-BE0E-C942-AD1A-4081E1BE8B11}"/>
          </ac:spMkLst>
        </pc:spChg>
        <pc:spChg chg="mod">
          <ac:chgData name="Nida Cibulskienė" userId="b64ddc69-e0bd-43b1-bcfa-5e58b373b224" providerId="ADAL" clId="{C78264EB-97C0-4BC7-BC9C-6B01DCE7A391}" dt="2025-06-12T11:07:02.071" v="120" actId="1076"/>
          <ac:spMkLst>
            <pc:docMk/>
            <pc:sldMk cId="2976115337" sldId="259"/>
            <ac:spMk id="14" creationId="{17E20FA2-5285-EC44-A0DC-D37E4406EB5E}"/>
          </ac:spMkLst>
        </pc:spChg>
        <pc:picChg chg="mod ord">
          <ac:chgData name="Nida Cibulskienė" userId="b64ddc69-e0bd-43b1-bcfa-5e58b373b224" providerId="ADAL" clId="{C78264EB-97C0-4BC7-BC9C-6B01DCE7A391}" dt="2025-06-13T11:36:27.227" v="169" actId="14100"/>
          <ac:picMkLst>
            <pc:docMk/>
            <pc:sldMk cId="2976115337" sldId="259"/>
            <ac:picMk id="3" creationId="{656E64F1-DFA4-364D-9F0A-A9D0A993A1E3}"/>
          </ac:picMkLst>
        </pc:picChg>
      </pc:sldChg>
      <pc:sldChg chg="modSp mod">
        <pc:chgData name="Nida Cibulskienė" userId="b64ddc69-e0bd-43b1-bcfa-5e58b373b224" providerId="ADAL" clId="{C78264EB-97C0-4BC7-BC9C-6B01DCE7A391}" dt="2025-06-13T11:45:33.667" v="195" actId="20577"/>
        <pc:sldMkLst>
          <pc:docMk/>
          <pc:sldMk cId="3468378511" sldId="261"/>
        </pc:sldMkLst>
        <pc:spChg chg="mod">
          <ac:chgData name="Nida Cibulskienė" userId="b64ddc69-e0bd-43b1-bcfa-5e58b373b224" providerId="ADAL" clId="{C78264EB-97C0-4BC7-BC9C-6B01DCE7A391}" dt="2025-06-13T11:45:22.737" v="192" actId="20577"/>
          <ac:spMkLst>
            <pc:docMk/>
            <pc:sldMk cId="3468378511" sldId="261"/>
            <ac:spMk id="11" creationId="{DB8BBED3-5CC7-14C9-ED62-09FF40049C62}"/>
          </ac:spMkLst>
        </pc:spChg>
        <pc:spChg chg="mod">
          <ac:chgData name="Nida Cibulskienė" userId="b64ddc69-e0bd-43b1-bcfa-5e58b373b224" providerId="ADAL" clId="{C78264EB-97C0-4BC7-BC9C-6B01DCE7A391}" dt="2025-06-13T11:45:33.667" v="195" actId="20577"/>
          <ac:spMkLst>
            <pc:docMk/>
            <pc:sldMk cId="3468378511" sldId="261"/>
            <ac:spMk id="29" creationId="{F2733560-C97D-8844-91CC-E0651DE09C2E}"/>
          </ac:spMkLst>
        </pc:spChg>
        <pc:spChg chg="mod">
          <ac:chgData name="Nida Cibulskienė" userId="b64ddc69-e0bd-43b1-bcfa-5e58b373b224" providerId="ADAL" clId="{C78264EB-97C0-4BC7-BC9C-6B01DCE7A391}" dt="2025-06-13T11:45:13.733" v="188" actId="20577"/>
          <ac:spMkLst>
            <pc:docMk/>
            <pc:sldMk cId="3468378511" sldId="261"/>
            <ac:spMk id="30" creationId="{12097512-F8D5-B049-B401-507142EAF9CF}"/>
          </ac:spMkLst>
        </pc:spChg>
      </pc:sldChg>
      <pc:sldChg chg="modSp mod">
        <pc:chgData name="Nida Cibulskienė" userId="b64ddc69-e0bd-43b1-bcfa-5e58b373b224" providerId="ADAL" clId="{C78264EB-97C0-4BC7-BC9C-6B01DCE7A391}" dt="2025-06-12T11:13:47.699" v="139" actId="20577"/>
        <pc:sldMkLst>
          <pc:docMk/>
          <pc:sldMk cId="761484288" sldId="268"/>
        </pc:sldMkLst>
        <pc:spChg chg="mod">
          <ac:chgData name="Nida Cibulskienė" userId="b64ddc69-e0bd-43b1-bcfa-5e58b373b224" providerId="ADAL" clId="{C78264EB-97C0-4BC7-BC9C-6B01DCE7A391}" dt="2025-06-12T11:13:47.699" v="139" actId="20577"/>
          <ac:spMkLst>
            <pc:docMk/>
            <pc:sldMk cId="761484288" sldId="268"/>
            <ac:spMk id="14" creationId="{3EA9D383-7E2F-F949-BD5C-22F30006BFB3}"/>
          </ac:spMkLst>
        </pc:spChg>
      </pc:sldChg>
      <pc:sldChg chg="modSp mod">
        <pc:chgData name="Nida Cibulskienė" userId="b64ddc69-e0bd-43b1-bcfa-5e58b373b224" providerId="ADAL" clId="{C78264EB-97C0-4BC7-BC9C-6B01DCE7A391}" dt="2025-06-13T11:53:51.950" v="259" actId="20577"/>
        <pc:sldMkLst>
          <pc:docMk/>
          <pc:sldMk cId="3690823422" sldId="273"/>
        </pc:sldMkLst>
        <pc:spChg chg="mod">
          <ac:chgData name="Nida Cibulskienė" userId="b64ddc69-e0bd-43b1-bcfa-5e58b373b224" providerId="ADAL" clId="{C78264EB-97C0-4BC7-BC9C-6B01DCE7A391}" dt="2025-06-13T11:53:51.950" v="259" actId="20577"/>
          <ac:spMkLst>
            <pc:docMk/>
            <pc:sldMk cId="3690823422" sldId="273"/>
            <ac:spMk id="13" creationId="{B73D8F1E-433D-9D44-AD77-19A9EBF3B006}"/>
          </ac:spMkLst>
        </pc:spChg>
      </pc:sldChg>
      <pc:sldChg chg="modSp mod">
        <pc:chgData name="Nida Cibulskienė" userId="b64ddc69-e0bd-43b1-bcfa-5e58b373b224" providerId="ADAL" clId="{C78264EB-97C0-4BC7-BC9C-6B01DCE7A391}" dt="2025-06-13T11:46:21.382" v="196" actId="14100"/>
        <pc:sldMkLst>
          <pc:docMk/>
          <pc:sldMk cId="738358449" sldId="280"/>
        </pc:sldMkLst>
        <pc:picChg chg="mod">
          <ac:chgData name="Nida Cibulskienė" userId="b64ddc69-e0bd-43b1-bcfa-5e58b373b224" providerId="ADAL" clId="{C78264EB-97C0-4BC7-BC9C-6B01DCE7A391}" dt="2025-06-13T11:46:21.382" v="196" actId="14100"/>
          <ac:picMkLst>
            <pc:docMk/>
            <pc:sldMk cId="738358449" sldId="280"/>
            <ac:picMk id="48" creationId="{1A66E43F-FF11-A8C9-F7F1-F023564A8191}"/>
          </ac:picMkLst>
        </pc:picChg>
      </pc:sldChg>
      <pc:sldChg chg="addSp delSp modSp mod">
        <pc:chgData name="Nida Cibulskienė" userId="b64ddc69-e0bd-43b1-bcfa-5e58b373b224" providerId="ADAL" clId="{C78264EB-97C0-4BC7-BC9C-6B01DCE7A391}" dt="2025-06-12T11:04:09.546" v="115" actId="1076"/>
        <pc:sldMkLst>
          <pc:docMk/>
          <pc:sldMk cId="1775599939" sldId="317"/>
        </pc:sldMkLst>
        <pc:spChg chg="mod">
          <ac:chgData name="Nida Cibulskienė" userId="b64ddc69-e0bd-43b1-bcfa-5e58b373b224" providerId="ADAL" clId="{C78264EB-97C0-4BC7-BC9C-6B01DCE7A391}" dt="2025-06-12T11:02:16.182" v="76" actId="14100"/>
          <ac:spMkLst>
            <pc:docMk/>
            <pc:sldMk cId="1775599939" sldId="317"/>
            <ac:spMk id="15" creationId="{EB263334-E040-7015-9CCA-B6A740B9F6B7}"/>
          </ac:spMkLst>
        </pc:spChg>
        <pc:spChg chg="add mod">
          <ac:chgData name="Nida Cibulskienė" userId="b64ddc69-e0bd-43b1-bcfa-5e58b373b224" providerId="ADAL" clId="{C78264EB-97C0-4BC7-BC9C-6B01DCE7A391}" dt="2025-06-12T11:04:09.546" v="115" actId="1076"/>
          <ac:spMkLst>
            <pc:docMk/>
            <pc:sldMk cId="1775599939" sldId="317"/>
            <ac:spMk id="17" creationId="{59F97BE4-C363-EDA6-5CA7-4AAC0DBB5906}"/>
          </ac:spMkLst>
        </pc:spChg>
        <pc:graphicFrameChg chg="add mod modGraphic">
          <ac:chgData name="Nida Cibulskienė" userId="b64ddc69-e0bd-43b1-bcfa-5e58b373b224" providerId="ADAL" clId="{C78264EB-97C0-4BC7-BC9C-6B01DCE7A391}" dt="2025-06-12T11:04:01.372" v="113"/>
          <ac:graphicFrameMkLst>
            <pc:docMk/>
            <pc:sldMk cId="1775599939" sldId="317"/>
            <ac:graphicFrameMk id="9" creationId="{911A0738-A2D4-98B9-2BCF-861EA1C7878D}"/>
          </ac:graphicFrameMkLst>
        </pc:graphicFrameChg>
        <pc:graphicFrameChg chg="add del mod modGraphic">
          <ac:chgData name="Nida Cibulskienė" userId="b64ddc69-e0bd-43b1-bcfa-5e58b373b224" providerId="ADAL" clId="{C78264EB-97C0-4BC7-BC9C-6B01DCE7A391}" dt="2025-06-12T11:02:39.252" v="80" actId="478"/>
          <ac:graphicFrameMkLst>
            <pc:docMk/>
            <pc:sldMk cId="1775599939" sldId="317"/>
            <ac:graphicFrameMk id="10" creationId="{685DD31F-BEF4-29FD-1B0E-4CD7556BDBEB}"/>
          </ac:graphicFrameMkLst>
        </pc:graphicFrameChg>
        <pc:graphicFrameChg chg="add del mod modGraphic">
          <ac:chgData name="Nida Cibulskienė" userId="b64ddc69-e0bd-43b1-bcfa-5e58b373b224" providerId="ADAL" clId="{C78264EB-97C0-4BC7-BC9C-6B01DCE7A391}" dt="2025-06-12T11:03:36.307" v="101" actId="478"/>
          <ac:graphicFrameMkLst>
            <pc:docMk/>
            <pc:sldMk cId="1775599939" sldId="317"/>
            <ac:graphicFrameMk id="13" creationId="{11732EB0-7F29-A3E5-4783-340E82DAE34A}"/>
          </ac:graphicFrameMkLst>
        </pc:graphicFrameChg>
        <pc:graphicFrameChg chg="mod modGraphic">
          <ac:chgData name="Nida Cibulskienė" userId="b64ddc69-e0bd-43b1-bcfa-5e58b373b224" providerId="ADAL" clId="{C78264EB-97C0-4BC7-BC9C-6B01DCE7A391}" dt="2025-06-12T05:58:14.861" v="2" actId="1076"/>
          <ac:graphicFrameMkLst>
            <pc:docMk/>
            <pc:sldMk cId="1775599939" sldId="317"/>
            <ac:graphicFrameMk id="23" creationId="{B39CFBB3-7D88-649E-8AB5-90052FE24587}"/>
          </ac:graphicFrameMkLst>
        </pc:graphicFrameChg>
        <pc:graphicFrameChg chg="del mod">
          <ac:chgData name="Nida Cibulskienė" userId="b64ddc69-e0bd-43b1-bcfa-5e58b373b224" providerId="ADAL" clId="{C78264EB-97C0-4BC7-BC9C-6B01DCE7A391}" dt="2025-06-12T11:02:25.733" v="77" actId="478"/>
          <ac:graphicFrameMkLst>
            <pc:docMk/>
            <pc:sldMk cId="1775599939" sldId="317"/>
            <ac:graphicFrameMk id="54" creationId="{1F283BEB-006D-6230-C5F3-21ECB266113D}"/>
          </ac:graphicFrameMkLst>
        </pc:graphicFrameChg>
        <pc:picChg chg="mod">
          <ac:chgData name="Nida Cibulskienė" userId="b64ddc69-e0bd-43b1-bcfa-5e58b373b224" providerId="ADAL" clId="{C78264EB-97C0-4BC7-BC9C-6B01DCE7A391}" dt="2025-06-12T05:58:16.197" v="3" actId="1076"/>
          <ac:picMkLst>
            <pc:docMk/>
            <pc:sldMk cId="1775599939" sldId="317"/>
            <ac:picMk id="2" creationId="{3572DC7E-E1F9-00CE-465E-83CAED8A3FCA}"/>
          </ac:picMkLst>
        </pc:picChg>
      </pc:sldChg>
    </pc:docChg>
  </pc:docChgLst>
</pc:chgInfo>
</file>

<file path=ppt/charts/_rels/chart1.xml.rels><?xml version="1.0" encoding="UTF-8" standalone="yes"?>
<Relationships xmlns="http://schemas.openxmlformats.org/package/2006/relationships"><Relationship Id="rId3" Type="http://schemas.openxmlformats.org/officeDocument/2006/relationships/oleObject" Target="Knyga1" TargetMode="External"/><Relationship Id="rId2" Type="http://schemas.microsoft.com/office/2011/relationships/chartColorStyle" Target="colors1.xml"/><Relationship Id="rId1" Type="http://schemas.microsoft.com/office/2011/relationships/chartStyle" Target="style1.xml"/></Relationships>
</file>

<file path=ppt/charts/_rels/chart2.xml.rels><?xml version="1.0" encoding="UTF-8" standalone="yes"?>
<Relationships xmlns="http://schemas.openxmlformats.org/package/2006/relationships"><Relationship Id="rId3" Type="http://schemas.openxmlformats.org/officeDocument/2006/relationships/oleObject" Target="https://uzimtumotarnyba-my.sharepoint.com/personal/irma_zamaliene_uzt_lt/Documents/Documents/Outlook%20Files/Irmai-svarbu/2025-KAD/Alytaus%20sk/Grafikas-2025-06-01.xlsx" TargetMode="External"/><Relationship Id="rId2" Type="http://schemas.microsoft.com/office/2011/relationships/chartColorStyle" Target="colors2.xml"/><Relationship Id="rId1" Type="http://schemas.microsoft.com/office/2011/relationships/chartStyle" Target="style2.xml"/></Relationships>
</file>

<file path=ppt/charts/_rels/chart3.xml.rels><?xml version="1.0" encoding="UTF-8" standalone="yes"?>
<Relationships xmlns="http://schemas.openxmlformats.org/package/2006/relationships"><Relationship Id="rId3" Type="http://schemas.openxmlformats.org/officeDocument/2006/relationships/oleObject" Target="https://uzimtumotarnyba-my.sharepoint.com/personal/irma_zamaliene_uzt_lt/Documents/Documents/Outlook%20Files/Irmai-svarbu/2025-KAD/Alytaus%20sk/Grafikas-2025-06-01.xlsx" TargetMode="External"/><Relationship Id="rId2" Type="http://schemas.microsoft.com/office/2011/relationships/chartColorStyle" Target="colors3.xml"/><Relationship Id="rId1" Type="http://schemas.microsoft.com/office/2011/relationships/chartStyle" Target="style3.xml"/></Relationships>
</file>

<file path=ppt/charts/_rels/chart4.xml.rels><?xml version="1.0" encoding="UTF-8" standalone="yes"?>
<Relationships xmlns="http://schemas.openxmlformats.org/package/2006/relationships"><Relationship Id="rId3" Type="http://schemas.openxmlformats.org/officeDocument/2006/relationships/oleObject" Target="https://uzimtumotarnyba-my.sharepoint.com/personal/irma_zamaliene_uzt_lt/Documents/Documents/Outlook%20Files/Irmai-svarbu/2025-KAD/Alytaus%20sk/Grafikas-2025-06-01.xlsx" TargetMode="External"/><Relationship Id="rId2" Type="http://schemas.microsoft.com/office/2011/relationships/chartColorStyle" Target="colors4.xml"/><Relationship Id="rId1" Type="http://schemas.microsoft.com/office/2011/relationships/chartStyle" Target="style4.xml"/></Relationships>
</file>

<file path=ppt/charts/_rels/chart5.xml.rels><?xml version="1.0" encoding="UTF-8" standalone="yes"?>
<Relationships xmlns="http://schemas.openxmlformats.org/package/2006/relationships"><Relationship Id="rId3" Type="http://schemas.openxmlformats.org/officeDocument/2006/relationships/oleObject" Target="https://uzimtumotarnyba-my.sharepoint.com/personal/irma_zamaliene_uzt_lt/Documents/Documents/Outlook%20Files/Irmai-svarbu/2025-KAD/Alytaus%20sk/Grafikas-2025-06-01.xlsx" TargetMode="External"/><Relationship Id="rId2" Type="http://schemas.microsoft.com/office/2011/relationships/chartColorStyle" Target="colors5.xml"/><Relationship Id="rId1" Type="http://schemas.microsoft.com/office/2011/relationships/chartStyle" Target="style5.xml"/></Relationships>
</file>

<file path=ppt/charts/_rels/chart6.xml.rels><?xml version="1.0" encoding="UTF-8" standalone="yes"?>
<Relationships xmlns="http://schemas.openxmlformats.org/package/2006/relationships"><Relationship Id="rId3" Type="http://schemas.openxmlformats.org/officeDocument/2006/relationships/oleObject" Target="file:///C:\Users\IZamaliene\AppData\Roaming\Zaibas\Temp\LDV-2011p1.xls" TargetMode="External"/><Relationship Id="rId2" Type="http://schemas.microsoft.com/office/2011/relationships/chartColorStyle" Target="colors6.xml"/><Relationship Id="rId1" Type="http://schemas.microsoft.com/office/2011/relationships/chartStyle" Target="style6.xml"/></Relationships>
</file>

<file path=ppt/charts/_rels/chart7.xml.rels><?xml version="1.0" encoding="UTF-8" standalone="yes"?>
<Relationships xmlns="http://schemas.openxmlformats.org/package/2006/relationships"><Relationship Id="rId3" Type="http://schemas.openxmlformats.org/officeDocument/2006/relationships/oleObject" Target="https://uzimtumotarnyba-my.sharepoint.com/personal/irma_zamaliene_uzt_lt/Documents/Documents/Outlook%20Files/Irmai-svarbu/2025-KAD/Alytaus%20sk/Grafikas-2025-06-01.xlsx" TargetMode="External"/><Relationship Id="rId2" Type="http://schemas.microsoft.com/office/2011/relationships/chartColorStyle" Target="colors7.xml"/><Relationship Id="rId1" Type="http://schemas.microsoft.com/office/2011/relationships/chartStyle" Target="style7.xml"/></Relationships>
</file>

<file path=ppt/charts/chart1.xml><?xml version="1.0" encoding="utf-8"?>
<c:chartSpace xmlns:c="http://schemas.openxmlformats.org/drawingml/2006/chart" xmlns:a="http://schemas.openxmlformats.org/drawingml/2006/main" xmlns:r="http://schemas.openxmlformats.org/officeDocument/2006/relationships" xmlns:c16r2="http://schemas.microsoft.com/office/drawing/2015/06/chart">
  <c:date1904 val="0"/>
  <c:lang val="lt-LT"/>
  <c:roundedCorners val="0"/>
  <mc:AlternateContent xmlns:mc="http://schemas.openxmlformats.org/markup-compatibility/2006">
    <mc:Choice xmlns:c14="http://schemas.microsoft.com/office/drawing/2007/8/2/chart" Requires="c14">
      <c14:style val="102"/>
    </mc:Choice>
    <mc:Fallback>
      <c:style val="2"/>
    </mc:Fallback>
  </mc:AlternateContent>
  <c:chart>
    <c:autoTitleDeleted val="1"/>
    <c:plotArea>
      <c:layout/>
      <c:barChart>
        <c:barDir val="col"/>
        <c:grouping val="clustered"/>
        <c:varyColors val="0"/>
        <c:ser>
          <c:idx val="0"/>
          <c:order val="0"/>
          <c:tx>
            <c:strRef>
              <c:f>DAG!$B$3</c:f>
              <c:strCache>
                <c:ptCount val="1"/>
                <c:pt idx="0">
                  <c:v>2024 06 01</c:v>
                </c:pt>
              </c:strCache>
            </c:strRef>
          </c:tx>
          <c:spPr>
            <a:solidFill>
              <a:srgbClr val="AFE6F3"/>
            </a:solidFill>
            <a:ln>
              <a:noFill/>
            </a:ln>
            <a:effectLst/>
            <a:scene3d>
              <a:camera prst="orthographicFront"/>
              <a:lightRig rig="threePt" dir="t"/>
            </a:scene3d>
            <a:sp3d>
              <a:bevelT/>
              <a:bevelB/>
            </a:sp3d>
          </c:spPr>
          <c:invertIfNegative val="0"/>
          <c:dLbls>
            <c:spPr>
              <a:noFill/>
              <a:ln>
                <a:noFill/>
              </a:ln>
              <a:effectLst/>
            </c:spPr>
            <c:txPr>
              <a:bodyPr rot="0" spcFirstLastPara="1" vertOverflow="ellipsis" vert="horz" wrap="square" anchor="ctr" anchorCtr="1"/>
              <a:lstStyle/>
              <a:p>
                <a:pPr>
                  <a:defRPr sz="1400" b="1" i="0" u="none" strike="noStrike" kern="1200" baseline="0">
                    <a:solidFill>
                      <a:schemeClr val="tx1"/>
                    </a:solidFill>
                    <a:latin typeface="Gordita Light" pitchFamily="50" charset="-70"/>
                    <a:ea typeface="+mn-ea"/>
                    <a:cs typeface="Gordita Light" pitchFamily="50" charset="-70"/>
                  </a:defRPr>
                </a:pPr>
                <a:endParaRPr lang="lt-LT"/>
              </a:p>
            </c:txPr>
            <c:dLblPos val="outEnd"/>
            <c:showLegendKey val="0"/>
            <c:showVal val="1"/>
            <c:showCatName val="0"/>
            <c:showSerName val="0"/>
            <c:showPercent val="0"/>
            <c:showBubbleSize val="0"/>
            <c:showLeaderLines val="0"/>
            <c:extLst>
              <c:ext xmlns:c15="http://schemas.microsoft.com/office/drawing/2012/chart" uri="{CE6537A1-D6FC-4f65-9D91-7224C49458BB}">
                <c15:showLeaderLines val="1"/>
                <c15:leaderLines>
                  <c:spPr>
                    <a:ln w="9525" cap="flat" cmpd="sng" algn="ctr">
                      <a:solidFill>
                        <a:schemeClr val="tx1">
                          <a:lumMod val="35000"/>
                          <a:lumOff val="65000"/>
                        </a:schemeClr>
                      </a:solidFill>
                      <a:round/>
                    </a:ln>
                    <a:effectLst/>
                  </c:spPr>
                </c15:leaderLines>
              </c:ext>
            </c:extLst>
          </c:dLbls>
          <c:cat>
            <c:strRef>
              <c:f>DAG!$A$4:$A$8</c:f>
              <c:strCache>
                <c:ptCount val="5"/>
                <c:pt idx="0">
                  <c:v>   Alytaus m.</c:v>
                </c:pt>
                <c:pt idx="1">
                  <c:v>   Alytaus r.</c:v>
                </c:pt>
                <c:pt idx="2">
                  <c:v>   Druskininkų</c:v>
                </c:pt>
                <c:pt idx="3">
                  <c:v>   Lazdijų r.</c:v>
                </c:pt>
                <c:pt idx="4">
                  <c:v>   Varėnos r.</c:v>
                </c:pt>
              </c:strCache>
            </c:strRef>
          </c:cat>
          <c:val>
            <c:numRef>
              <c:f>DAG!$B$4:$B$8</c:f>
              <c:numCache>
                <c:formatCode>0.0%</c:formatCode>
                <c:ptCount val="5"/>
                <c:pt idx="0">
                  <c:v>8.8999999999999996E-2</c:v>
                </c:pt>
                <c:pt idx="1">
                  <c:v>0.08</c:v>
                </c:pt>
                <c:pt idx="2">
                  <c:v>7.1999999999999995E-2</c:v>
                </c:pt>
                <c:pt idx="3">
                  <c:v>9.7000000000000003E-2</c:v>
                </c:pt>
                <c:pt idx="4">
                  <c:v>8.3000000000000004E-2</c:v>
                </c:pt>
              </c:numCache>
            </c:numRef>
          </c:val>
          <c:extLst>
            <c:ext xmlns:c16="http://schemas.microsoft.com/office/drawing/2014/chart" uri="{C3380CC4-5D6E-409C-BE32-E72D297353CC}">
              <c16:uniqueId val="{00000000-0063-42E9-A023-3F51B713C5FC}"/>
            </c:ext>
          </c:extLst>
        </c:ser>
        <c:ser>
          <c:idx val="1"/>
          <c:order val="1"/>
          <c:tx>
            <c:strRef>
              <c:f>DAG!$C$3</c:f>
              <c:strCache>
                <c:ptCount val="1"/>
                <c:pt idx="0">
                  <c:v>2025 06 01</c:v>
                </c:pt>
              </c:strCache>
            </c:strRef>
          </c:tx>
          <c:spPr>
            <a:solidFill>
              <a:srgbClr val="FFCCFF"/>
            </a:solidFill>
            <a:ln>
              <a:noFill/>
            </a:ln>
            <a:effectLst/>
            <a:scene3d>
              <a:camera prst="orthographicFront"/>
              <a:lightRig rig="threePt" dir="t"/>
            </a:scene3d>
            <a:sp3d>
              <a:bevelT/>
              <a:bevelB prst="angle"/>
            </a:sp3d>
          </c:spPr>
          <c:invertIfNegative val="0"/>
          <c:dLbls>
            <c:spPr>
              <a:noFill/>
              <a:ln>
                <a:noFill/>
              </a:ln>
              <a:effectLst/>
            </c:spPr>
            <c:txPr>
              <a:bodyPr rot="0" spcFirstLastPara="1" vertOverflow="ellipsis" vert="horz" wrap="square" anchor="ctr" anchorCtr="1"/>
              <a:lstStyle/>
              <a:p>
                <a:pPr>
                  <a:defRPr sz="1400" b="1" i="0" u="none" strike="noStrike" kern="1200" baseline="0">
                    <a:solidFill>
                      <a:schemeClr val="tx1"/>
                    </a:solidFill>
                    <a:latin typeface="Gordita Light" pitchFamily="50" charset="-70"/>
                    <a:ea typeface="+mn-ea"/>
                    <a:cs typeface="Gordita Light" pitchFamily="50" charset="-70"/>
                  </a:defRPr>
                </a:pPr>
                <a:endParaRPr lang="lt-LT"/>
              </a:p>
            </c:txPr>
            <c:dLblPos val="outEnd"/>
            <c:showLegendKey val="0"/>
            <c:showVal val="1"/>
            <c:showCatName val="0"/>
            <c:showSerName val="0"/>
            <c:showPercent val="0"/>
            <c:showBubbleSize val="0"/>
            <c:showLeaderLines val="0"/>
            <c:extLst>
              <c:ext xmlns:c15="http://schemas.microsoft.com/office/drawing/2012/chart" uri="{CE6537A1-D6FC-4f65-9D91-7224C49458BB}">
                <c15:showLeaderLines val="1"/>
                <c15:leaderLines>
                  <c:spPr>
                    <a:ln w="9525" cap="flat" cmpd="sng" algn="ctr">
                      <a:solidFill>
                        <a:schemeClr val="tx1">
                          <a:lumMod val="35000"/>
                          <a:lumOff val="65000"/>
                        </a:schemeClr>
                      </a:solidFill>
                      <a:round/>
                    </a:ln>
                    <a:effectLst/>
                  </c:spPr>
                </c15:leaderLines>
              </c:ext>
            </c:extLst>
          </c:dLbls>
          <c:cat>
            <c:strRef>
              <c:f>DAG!$A$4:$A$8</c:f>
              <c:strCache>
                <c:ptCount val="5"/>
                <c:pt idx="0">
                  <c:v>   Alytaus m.</c:v>
                </c:pt>
                <c:pt idx="1">
                  <c:v>   Alytaus r.</c:v>
                </c:pt>
                <c:pt idx="2">
                  <c:v>   Druskininkų</c:v>
                </c:pt>
                <c:pt idx="3">
                  <c:v>   Lazdijų r.</c:v>
                </c:pt>
                <c:pt idx="4">
                  <c:v>   Varėnos r.</c:v>
                </c:pt>
              </c:strCache>
            </c:strRef>
          </c:cat>
          <c:val>
            <c:numRef>
              <c:f>DAG!$C$4:$C$8</c:f>
              <c:numCache>
                <c:formatCode>0.0%</c:formatCode>
                <c:ptCount val="5"/>
                <c:pt idx="0">
                  <c:v>8.5000000000000006E-2</c:v>
                </c:pt>
                <c:pt idx="1">
                  <c:v>7.3999999999999996E-2</c:v>
                </c:pt>
                <c:pt idx="2">
                  <c:v>7.8E-2</c:v>
                </c:pt>
                <c:pt idx="3">
                  <c:v>0.10100000000000001</c:v>
                </c:pt>
                <c:pt idx="4">
                  <c:v>9.0999999999999998E-2</c:v>
                </c:pt>
              </c:numCache>
            </c:numRef>
          </c:val>
          <c:extLst>
            <c:ext xmlns:c16="http://schemas.microsoft.com/office/drawing/2014/chart" uri="{C3380CC4-5D6E-409C-BE32-E72D297353CC}">
              <c16:uniqueId val="{00000001-0063-42E9-A023-3F51B713C5FC}"/>
            </c:ext>
          </c:extLst>
        </c:ser>
        <c:dLbls>
          <c:dLblPos val="outEnd"/>
          <c:showLegendKey val="0"/>
          <c:showVal val="1"/>
          <c:showCatName val="0"/>
          <c:showSerName val="0"/>
          <c:showPercent val="0"/>
          <c:showBubbleSize val="0"/>
        </c:dLbls>
        <c:gapWidth val="219"/>
        <c:overlap val="-27"/>
        <c:axId val="1432856944"/>
        <c:axId val="1432854544"/>
      </c:barChart>
      <c:catAx>
        <c:axId val="1432856944"/>
        <c:scaling>
          <c:orientation val="minMax"/>
        </c:scaling>
        <c:delete val="0"/>
        <c:axPos val="b"/>
        <c:numFmt formatCode="General" sourceLinked="1"/>
        <c:majorTickMark val="none"/>
        <c:minorTickMark val="none"/>
        <c:tickLblPos val="nextTo"/>
        <c:spPr>
          <a:noFill/>
          <a:ln w="9525" cap="flat" cmpd="sng" algn="ctr">
            <a:solidFill>
              <a:schemeClr val="tx1">
                <a:lumMod val="15000"/>
                <a:lumOff val="85000"/>
              </a:schemeClr>
            </a:solidFill>
            <a:round/>
          </a:ln>
          <a:effectLst/>
        </c:spPr>
        <c:txPr>
          <a:bodyPr rot="-60000000" spcFirstLastPara="1" vertOverflow="ellipsis" vert="horz" wrap="square" anchor="ctr" anchorCtr="1"/>
          <a:lstStyle/>
          <a:p>
            <a:pPr>
              <a:defRPr sz="1400" b="1" i="0" u="none" strike="noStrike" kern="1200" baseline="0">
                <a:solidFill>
                  <a:schemeClr val="tx1"/>
                </a:solidFill>
                <a:latin typeface="Gordita Light" pitchFamily="50" charset="-70"/>
                <a:ea typeface="+mn-ea"/>
                <a:cs typeface="Gordita Light" pitchFamily="50" charset="-70"/>
              </a:defRPr>
            </a:pPr>
            <a:endParaRPr lang="lt-LT"/>
          </a:p>
        </c:txPr>
        <c:crossAx val="1432854544"/>
        <c:crosses val="autoZero"/>
        <c:auto val="1"/>
        <c:lblAlgn val="ctr"/>
        <c:lblOffset val="100"/>
        <c:noMultiLvlLbl val="0"/>
      </c:catAx>
      <c:valAx>
        <c:axId val="1432854544"/>
        <c:scaling>
          <c:orientation val="minMax"/>
        </c:scaling>
        <c:delete val="1"/>
        <c:axPos val="l"/>
        <c:numFmt formatCode="0.0%" sourceLinked="1"/>
        <c:majorTickMark val="none"/>
        <c:minorTickMark val="none"/>
        <c:tickLblPos val="nextTo"/>
        <c:crossAx val="1432856944"/>
        <c:crosses val="autoZero"/>
        <c:crossBetween val="between"/>
      </c:valAx>
      <c:spPr>
        <a:noFill/>
        <a:ln>
          <a:noFill/>
        </a:ln>
        <a:effectLst/>
      </c:spPr>
    </c:plotArea>
    <c:legend>
      <c:legendPos val="b"/>
      <c:overlay val="0"/>
      <c:spPr>
        <a:noFill/>
        <a:ln>
          <a:noFill/>
        </a:ln>
        <a:effectLst/>
      </c:spPr>
      <c:txPr>
        <a:bodyPr rot="0" spcFirstLastPara="1" vertOverflow="ellipsis" vert="horz" wrap="square" anchor="ctr" anchorCtr="1"/>
        <a:lstStyle/>
        <a:p>
          <a:pPr>
            <a:defRPr sz="1400" b="1" i="0" u="none" strike="noStrike" kern="1200" baseline="0">
              <a:solidFill>
                <a:schemeClr val="tx1"/>
              </a:solidFill>
              <a:latin typeface="Gordita Light" pitchFamily="50" charset="-70"/>
              <a:ea typeface="+mn-ea"/>
              <a:cs typeface="Gordita Light" pitchFamily="50" charset="-70"/>
            </a:defRPr>
          </a:pPr>
          <a:endParaRPr lang="lt-LT"/>
        </a:p>
      </c:txPr>
    </c:legend>
    <c:plotVisOnly val="1"/>
    <c:dispBlanksAs val="gap"/>
    <c:showDLblsOverMax val="0"/>
  </c:chart>
  <c:spPr>
    <a:noFill/>
    <a:ln>
      <a:noFill/>
    </a:ln>
    <a:effectLst/>
  </c:spPr>
  <c:txPr>
    <a:bodyPr/>
    <a:lstStyle/>
    <a:p>
      <a:pPr>
        <a:defRPr sz="1400" b="1">
          <a:solidFill>
            <a:schemeClr val="tx1"/>
          </a:solidFill>
          <a:latin typeface="Gordita Light" pitchFamily="50" charset="-70"/>
          <a:cs typeface="Gordita Light" pitchFamily="50" charset="-70"/>
        </a:defRPr>
      </a:pPr>
      <a:endParaRPr lang="lt-LT"/>
    </a:p>
  </c:txPr>
  <c:externalData r:id="rId3">
    <c:autoUpdate val="0"/>
  </c:externalData>
</c:chartSpace>
</file>

<file path=ppt/charts/chart2.xml><?xml version="1.0" encoding="utf-8"?>
<c:chartSpace xmlns:c="http://schemas.openxmlformats.org/drawingml/2006/chart" xmlns:a="http://schemas.openxmlformats.org/drawingml/2006/main" xmlns:r="http://schemas.openxmlformats.org/officeDocument/2006/relationships" xmlns:c16r2="http://schemas.microsoft.com/office/drawing/2015/06/chart">
  <c:date1904 val="0"/>
  <c:lang val="lt-LT"/>
  <c:roundedCorners val="0"/>
  <mc:AlternateContent xmlns:mc="http://schemas.openxmlformats.org/markup-compatibility/2006">
    <mc:Choice xmlns:c14="http://schemas.microsoft.com/office/drawing/2007/8/2/chart" Requires="c14">
      <c14:style val="102"/>
    </mc:Choice>
    <mc:Fallback>
      <c:style val="2"/>
    </mc:Fallback>
  </mc:AlternateContent>
  <c:chart>
    <c:autoTitleDeleted val="1"/>
    <c:plotArea>
      <c:layout/>
      <c:barChart>
        <c:barDir val="bar"/>
        <c:grouping val="clustered"/>
        <c:varyColors val="0"/>
        <c:ser>
          <c:idx val="0"/>
          <c:order val="0"/>
          <c:tx>
            <c:strRef>
              <c:f>'bedarbių struktūra'!$B$5</c:f>
              <c:strCache>
                <c:ptCount val="1"/>
                <c:pt idx="0">
                  <c:v>2025-06-01 asmenys - 6 917</c:v>
                </c:pt>
              </c:strCache>
            </c:strRef>
          </c:tx>
          <c:spPr>
            <a:solidFill>
              <a:srgbClr val="80D7EC"/>
            </a:solidFill>
            <a:ln>
              <a:noFill/>
            </a:ln>
            <a:effectLst/>
            <a:scene3d>
              <a:camera prst="orthographicFront"/>
              <a:lightRig rig="threePt" dir="t"/>
            </a:scene3d>
            <a:sp3d>
              <a:bevelT/>
            </a:sp3d>
          </c:spPr>
          <c:invertIfNegative val="0"/>
          <c:dLbls>
            <c:spPr>
              <a:noFill/>
              <a:ln>
                <a:noFill/>
              </a:ln>
              <a:effectLst/>
            </c:spPr>
            <c:txPr>
              <a:bodyPr rot="0" spcFirstLastPara="1" vertOverflow="ellipsis" vert="horz" wrap="square" anchor="ctr" anchorCtr="1"/>
              <a:lstStyle/>
              <a:p>
                <a:pPr>
                  <a:defRPr sz="1400" b="1" i="0" u="none" strike="noStrike" kern="1200" baseline="0">
                    <a:solidFill>
                      <a:schemeClr val="tx1"/>
                    </a:solidFill>
                    <a:latin typeface="Gordita Light" pitchFamily="50" charset="-70"/>
                    <a:ea typeface="+mn-ea"/>
                    <a:cs typeface="Gordita Light" pitchFamily="50" charset="-70"/>
                  </a:defRPr>
                </a:pPr>
                <a:endParaRPr lang="lt-LT"/>
              </a:p>
            </c:txPr>
            <c:dLblPos val="outEnd"/>
            <c:showLegendKey val="0"/>
            <c:showVal val="1"/>
            <c:showCatName val="0"/>
            <c:showSerName val="0"/>
            <c:showPercent val="0"/>
            <c:showBubbleSize val="0"/>
            <c:showLeaderLines val="0"/>
            <c:extLst>
              <c:ext xmlns:c15="http://schemas.microsoft.com/office/drawing/2012/chart" uri="{CE6537A1-D6FC-4f65-9D91-7224C49458BB}">
                <c15:showLeaderLines val="1"/>
                <c15:leaderLines>
                  <c:spPr>
                    <a:ln w="9525" cap="flat" cmpd="sng" algn="ctr">
                      <a:solidFill>
                        <a:schemeClr val="tx1">
                          <a:lumMod val="35000"/>
                          <a:lumOff val="65000"/>
                        </a:schemeClr>
                      </a:solidFill>
                      <a:round/>
                    </a:ln>
                    <a:effectLst/>
                  </c:spPr>
                </c15:leaderLines>
              </c:ext>
            </c:extLst>
          </c:dLbls>
          <c:cat>
            <c:strRef>
              <c:f>'bedarbių struktūra'!$C$4:$L$4</c:f>
              <c:strCache>
                <c:ptCount val="10"/>
                <c:pt idx="0">
                  <c:v>Su aukštuoju ar aukštesniuoju išsilavinimu </c:v>
                </c:pt>
                <c:pt idx="1">
                  <c:v>Kvalifikuoti darbininkai</c:v>
                </c:pt>
                <c:pt idx="2">
                  <c:v>Be profesinio pasirengimo</c:v>
                </c:pt>
                <c:pt idx="3">
                  <c:v>Asmenys su negalia</c:v>
                </c:pt>
                <c:pt idx="4">
                  <c:v>Ilgalaikių bedarbių</c:v>
                </c:pt>
                <c:pt idx="5">
                  <c:v>Vyresni nei 50 m.</c:v>
                </c:pt>
                <c:pt idx="6">
                  <c:v>30 - 49 m. amžiaus</c:v>
                </c:pt>
                <c:pt idx="7">
                  <c:v>Jaunimas iki 29 metų</c:v>
                </c:pt>
                <c:pt idx="8">
                  <c:v>Moterų </c:v>
                </c:pt>
                <c:pt idx="9">
                  <c:v>Vyrų</c:v>
                </c:pt>
              </c:strCache>
            </c:strRef>
          </c:cat>
          <c:val>
            <c:numRef>
              <c:f>'bedarbių struktūra'!$C$5:$L$5</c:f>
              <c:numCache>
                <c:formatCode>0.0%</c:formatCode>
                <c:ptCount val="10"/>
                <c:pt idx="0">
                  <c:v>0.24157871909787479</c:v>
                </c:pt>
                <c:pt idx="1">
                  <c:v>0.50354199797600119</c:v>
                </c:pt>
                <c:pt idx="2">
                  <c:v>0.25487928292612405</c:v>
                </c:pt>
                <c:pt idx="3">
                  <c:v>7.618909932051468E-2</c:v>
                </c:pt>
                <c:pt idx="4">
                  <c:v>0.23594043660546479</c:v>
                </c:pt>
                <c:pt idx="5">
                  <c:v>0.45771288130692495</c:v>
                </c:pt>
                <c:pt idx="6">
                  <c:v>0.37068093103946798</c:v>
                </c:pt>
                <c:pt idx="7">
                  <c:v>0.17160618765360705</c:v>
                </c:pt>
                <c:pt idx="8">
                  <c:v>0.48995229145583347</c:v>
                </c:pt>
                <c:pt idx="9">
                  <c:v>0.51004770854416659</c:v>
                </c:pt>
              </c:numCache>
            </c:numRef>
          </c:val>
          <c:extLst>
            <c:ext xmlns:c16="http://schemas.microsoft.com/office/drawing/2014/chart" uri="{C3380CC4-5D6E-409C-BE32-E72D297353CC}">
              <c16:uniqueId val="{00000000-EF55-401B-9651-E9B90ED69FB7}"/>
            </c:ext>
          </c:extLst>
        </c:ser>
        <c:ser>
          <c:idx val="1"/>
          <c:order val="1"/>
          <c:tx>
            <c:strRef>
              <c:f>'bedarbių struktūra'!$B$6</c:f>
              <c:strCache>
                <c:ptCount val="1"/>
                <c:pt idx="0">
                  <c:v>2024-06-01 asmenys - 7 038</c:v>
                </c:pt>
              </c:strCache>
            </c:strRef>
          </c:tx>
          <c:spPr>
            <a:solidFill>
              <a:srgbClr val="FFCCFF"/>
            </a:solidFill>
            <a:ln>
              <a:noFill/>
            </a:ln>
            <a:effectLst/>
            <a:scene3d>
              <a:camera prst="orthographicFront"/>
              <a:lightRig rig="threePt" dir="t"/>
            </a:scene3d>
            <a:sp3d>
              <a:bevelT/>
              <a:bevelB w="0" h="0" prst="angle"/>
            </a:sp3d>
          </c:spPr>
          <c:invertIfNegative val="0"/>
          <c:dLbls>
            <c:spPr>
              <a:noFill/>
              <a:ln>
                <a:noFill/>
              </a:ln>
              <a:effectLst/>
            </c:spPr>
            <c:txPr>
              <a:bodyPr rot="0" spcFirstLastPara="1" vertOverflow="ellipsis" vert="horz" wrap="square" anchor="ctr" anchorCtr="1"/>
              <a:lstStyle/>
              <a:p>
                <a:pPr>
                  <a:defRPr sz="1400" b="1" i="0" u="none" strike="noStrike" kern="1200" baseline="0">
                    <a:solidFill>
                      <a:schemeClr val="tx1"/>
                    </a:solidFill>
                    <a:latin typeface="Gordita Light" pitchFamily="50" charset="-70"/>
                    <a:ea typeface="+mn-ea"/>
                    <a:cs typeface="Gordita Light" pitchFamily="50" charset="-70"/>
                  </a:defRPr>
                </a:pPr>
                <a:endParaRPr lang="lt-LT"/>
              </a:p>
            </c:txPr>
            <c:dLblPos val="outEnd"/>
            <c:showLegendKey val="0"/>
            <c:showVal val="1"/>
            <c:showCatName val="0"/>
            <c:showSerName val="0"/>
            <c:showPercent val="0"/>
            <c:showBubbleSize val="0"/>
            <c:showLeaderLines val="0"/>
            <c:extLst>
              <c:ext xmlns:c15="http://schemas.microsoft.com/office/drawing/2012/chart" uri="{CE6537A1-D6FC-4f65-9D91-7224C49458BB}">
                <c15:showLeaderLines val="1"/>
                <c15:leaderLines>
                  <c:spPr>
                    <a:ln w="9525" cap="flat" cmpd="sng" algn="ctr">
                      <a:solidFill>
                        <a:schemeClr val="tx1">
                          <a:lumMod val="35000"/>
                          <a:lumOff val="65000"/>
                        </a:schemeClr>
                      </a:solidFill>
                      <a:round/>
                    </a:ln>
                    <a:effectLst/>
                  </c:spPr>
                </c15:leaderLines>
              </c:ext>
            </c:extLst>
          </c:dLbls>
          <c:cat>
            <c:strRef>
              <c:f>'bedarbių struktūra'!$C$4:$L$4</c:f>
              <c:strCache>
                <c:ptCount val="10"/>
                <c:pt idx="0">
                  <c:v>Su aukštuoju ar aukštesniuoju išsilavinimu </c:v>
                </c:pt>
                <c:pt idx="1">
                  <c:v>Kvalifikuoti darbininkai</c:v>
                </c:pt>
                <c:pt idx="2">
                  <c:v>Be profesinio pasirengimo</c:v>
                </c:pt>
                <c:pt idx="3">
                  <c:v>Asmenys su negalia</c:v>
                </c:pt>
                <c:pt idx="4">
                  <c:v>Ilgalaikių bedarbių</c:v>
                </c:pt>
                <c:pt idx="5">
                  <c:v>Vyresni nei 50 m.</c:v>
                </c:pt>
                <c:pt idx="6">
                  <c:v>30 - 49 m. amžiaus</c:v>
                </c:pt>
                <c:pt idx="7">
                  <c:v>Jaunimas iki 29 metų</c:v>
                </c:pt>
                <c:pt idx="8">
                  <c:v>Moterų </c:v>
                </c:pt>
                <c:pt idx="9">
                  <c:v>Vyrų</c:v>
                </c:pt>
              </c:strCache>
            </c:strRef>
          </c:cat>
          <c:val>
            <c:numRef>
              <c:f>'bedarbių struktūra'!$C$6:$L$6</c:f>
              <c:numCache>
                <c:formatCode>0.0%</c:formatCode>
                <c:ptCount val="10"/>
                <c:pt idx="0">
                  <c:v>0.2377095765842569</c:v>
                </c:pt>
                <c:pt idx="1">
                  <c:v>0.51648195510088091</c:v>
                </c:pt>
                <c:pt idx="2">
                  <c:v>0.24580846831486217</c:v>
                </c:pt>
                <c:pt idx="3">
                  <c:v>9.1503267973856203E-2</c:v>
                </c:pt>
                <c:pt idx="4">
                  <c:v>0.24836601307189543</c:v>
                </c:pt>
                <c:pt idx="5">
                  <c:v>0.47172492185279907</c:v>
                </c:pt>
                <c:pt idx="6">
                  <c:v>0.35578289286729187</c:v>
                </c:pt>
                <c:pt idx="7">
                  <c:v>0.17249218527990906</c:v>
                </c:pt>
                <c:pt idx="8">
                  <c:v>0.48152884342142654</c:v>
                </c:pt>
                <c:pt idx="9">
                  <c:v>0.51847115657857346</c:v>
                </c:pt>
              </c:numCache>
            </c:numRef>
          </c:val>
          <c:extLst>
            <c:ext xmlns:c16="http://schemas.microsoft.com/office/drawing/2014/chart" uri="{C3380CC4-5D6E-409C-BE32-E72D297353CC}">
              <c16:uniqueId val="{00000001-EF55-401B-9651-E9B90ED69FB7}"/>
            </c:ext>
          </c:extLst>
        </c:ser>
        <c:dLbls>
          <c:dLblPos val="outEnd"/>
          <c:showLegendKey val="0"/>
          <c:showVal val="1"/>
          <c:showCatName val="0"/>
          <c:showSerName val="0"/>
          <c:showPercent val="0"/>
          <c:showBubbleSize val="0"/>
        </c:dLbls>
        <c:gapWidth val="25"/>
        <c:axId val="1627488400"/>
        <c:axId val="1627485040"/>
      </c:barChart>
      <c:catAx>
        <c:axId val="1627488400"/>
        <c:scaling>
          <c:orientation val="minMax"/>
        </c:scaling>
        <c:delete val="0"/>
        <c:axPos val="l"/>
        <c:numFmt formatCode="General" sourceLinked="1"/>
        <c:majorTickMark val="none"/>
        <c:minorTickMark val="none"/>
        <c:tickLblPos val="nextTo"/>
        <c:spPr>
          <a:noFill/>
          <a:ln w="9525" cap="flat" cmpd="sng" algn="ctr">
            <a:solidFill>
              <a:schemeClr val="tx1">
                <a:lumMod val="15000"/>
                <a:lumOff val="85000"/>
              </a:schemeClr>
            </a:solidFill>
            <a:round/>
          </a:ln>
          <a:effectLst/>
        </c:spPr>
        <c:txPr>
          <a:bodyPr rot="-60000000" spcFirstLastPara="1" vertOverflow="ellipsis" vert="horz" wrap="square" anchor="ctr" anchorCtr="1"/>
          <a:lstStyle/>
          <a:p>
            <a:pPr>
              <a:defRPr sz="1400" b="1" i="0" u="none" strike="noStrike" kern="1200" baseline="0">
                <a:solidFill>
                  <a:schemeClr val="tx1"/>
                </a:solidFill>
                <a:latin typeface="Gordita Light" pitchFamily="50" charset="-70"/>
                <a:ea typeface="+mn-ea"/>
                <a:cs typeface="Gordita Light" pitchFamily="50" charset="-70"/>
              </a:defRPr>
            </a:pPr>
            <a:endParaRPr lang="lt-LT"/>
          </a:p>
        </c:txPr>
        <c:crossAx val="1627485040"/>
        <c:crosses val="autoZero"/>
        <c:auto val="1"/>
        <c:lblAlgn val="ctr"/>
        <c:lblOffset val="100"/>
        <c:noMultiLvlLbl val="0"/>
      </c:catAx>
      <c:valAx>
        <c:axId val="1627485040"/>
        <c:scaling>
          <c:orientation val="minMax"/>
        </c:scaling>
        <c:delete val="1"/>
        <c:axPos val="b"/>
        <c:numFmt formatCode="0.0%" sourceLinked="1"/>
        <c:majorTickMark val="none"/>
        <c:minorTickMark val="none"/>
        <c:tickLblPos val="nextTo"/>
        <c:crossAx val="1627488400"/>
        <c:crosses val="autoZero"/>
        <c:crossBetween val="between"/>
      </c:valAx>
      <c:spPr>
        <a:noFill/>
        <a:ln>
          <a:noFill/>
        </a:ln>
        <a:effectLst/>
      </c:spPr>
    </c:plotArea>
    <c:legend>
      <c:legendPos val="b"/>
      <c:overlay val="0"/>
      <c:spPr>
        <a:noFill/>
        <a:ln>
          <a:noFill/>
        </a:ln>
        <a:effectLst/>
      </c:spPr>
      <c:txPr>
        <a:bodyPr rot="0" spcFirstLastPara="1" vertOverflow="ellipsis" vert="horz" wrap="square" anchor="ctr" anchorCtr="1"/>
        <a:lstStyle/>
        <a:p>
          <a:pPr>
            <a:defRPr sz="1400" b="1" i="0" u="none" strike="noStrike" kern="1200" baseline="0">
              <a:solidFill>
                <a:schemeClr val="tx1"/>
              </a:solidFill>
              <a:latin typeface="Gordita Light" pitchFamily="50" charset="-70"/>
              <a:ea typeface="+mn-ea"/>
              <a:cs typeface="Gordita Light" pitchFamily="50" charset="-70"/>
            </a:defRPr>
          </a:pPr>
          <a:endParaRPr lang="lt-LT"/>
        </a:p>
      </c:txPr>
    </c:legend>
    <c:plotVisOnly val="1"/>
    <c:dispBlanksAs val="gap"/>
    <c:showDLblsOverMax val="0"/>
  </c:chart>
  <c:spPr>
    <a:noFill/>
    <a:ln>
      <a:noFill/>
    </a:ln>
    <a:effectLst/>
  </c:spPr>
  <c:txPr>
    <a:bodyPr/>
    <a:lstStyle/>
    <a:p>
      <a:pPr>
        <a:defRPr sz="1400" b="1">
          <a:solidFill>
            <a:schemeClr val="tx1"/>
          </a:solidFill>
          <a:latin typeface="Gordita Light" pitchFamily="50" charset="-70"/>
          <a:cs typeface="Gordita Light" pitchFamily="50" charset="-70"/>
        </a:defRPr>
      </a:pPr>
      <a:endParaRPr lang="lt-LT"/>
    </a:p>
  </c:txPr>
  <c:externalData r:id="rId3">
    <c:autoUpdate val="0"/>
  </c:externalData>
</c:chartSpace>
</file>

<file path=ppt/charts/chart3.xml><?xml version="1.0" encoding="utf-8"?>
<c:chartSpace xmlns:c="http://schemas.openxmlformats.org/drawingml/2006/chart" xmlns:a="http://schemas.openxmlformats.org/drawingml/2006/main" xmlns:r="http://schemas.openxmlformats.org/officeDocument/2006/relationships" xmlns:c16r2="http://schemas.microsoft.com/office/drawing/2015/06/chart">
  <c:date1904 val="0"/>
  <c:lang val="lt-LT"/>
  <c:roundedCorners val="0"/>
  <mc:AlternateContent xmlns:mc="http://schemas.openxmlformats.org/markup-compatibility/2006">
    <mc:Choice xmlns:c14="http://schemas.microsoft.com/office/drawing/2007/8/2/chart" Requires="c14">
      <c14:style val="102"/>
    </mc:Choice>
    <mc:Fallback>
      <c:style val="2"/>
    </mc:Fallback>
  </mc:AlternateContent>
  <c:chart>
    <c:autoTitleDeleted val="1"/>
    <c:plotArea>
      <c:layout/>
      <c:barChart>
        <c:barDir val="col"/>
        <c:grouping val="clustered"/>
        <c:varyColors val="0"/>
        <c:ser>
          <c:idx val="0"/>
          <c:order val="0"/>
          <c:tx>
            <c:strRef>
              <c:f>DRBAS!$N$19</c:f>
              <c:strCache>
                <c:ptCount val="1"/>
                <c:pt idx="0">
                  <c:v>2024 06 01 asmenys - 2 067</c:v>
                </c:pt>
              </c:strCache>
            </c:strRef>
          </c:tx>
          <c:spPr>
            <a:solidFill>
              <a:srgbClr val="CBB5DD"/>
            </a:solidFill>
            <a:ln>
              <a:noFill/>
            </a:ln>
            <a:effectLst/>
            <a:scene3d>
              <a:camera prst="orthographicFront"/>
              <a:lightRig rig="threePt" dir="t"/>
            </a:scene3d>
            <a:sp3d>
              <a:bevelT/>
            </a:sp3d>
          </c:spPr>
          <c:invertIfNegative val="0"/>
          <c:dLbls>
            <c:spPr>
              <a:noFill/>
              <a:ln>
                <a:noFill/>
              </a:ln>
              <a:effectLst/>
            </c:spPr>
            <c:txPr>
              <a:bodyPr rot="0" spcFirstLastPara="1" vertOverflow="ellipsis" vert="horz" wrap="square" anchor="ctr" anchorCtr="1"/>
              <a:lstStyle/>
              <a:p>
                <a:pPr>
                  <a:defRPr sz="1400" b="1" i="0" u="none" strike="noStrike" kern="1200" baseline="0">
                    <a:solidFill>
                      <a:schemeClr val="tx1">
                        <a:lumMod val="75000"/>
                        <a:lumOff val="25000"/>
                      </a:schemeClr>
                    </a:solidFill>
                    <a:latin typeface="Gordita Light" pitchFamily="50" charset="-70"/>
                    <a:ea typeface="+mn-ea"/>
                    <a:cs typeface="Gordita Light" pitchFamily="50" charset="-70"/>
                  </a:defRPr>
                </a:pPr>
                <a:endParaRPr lang="lt-LT"/>
              </a:p>
            </c:txPr>
            <c:dLblPos val="outEnd"/>
            <c:showLegendKey val="0"/>
            <c:showVal val="1"/>
            <c:showCatName val="0"/>
            <c:showSerName val="0"/>
            <c:showPercent val="0"/>
            <c:showBubbleSize val="0"/>
            <c:showLeaderLines val="0"/>
            <c:extLst>
              <c:ext xmlns:c15="http://schemas.microsoft.com/office/drawing/2012/chart" uri="{CE6537A1-D6FC-4f65-9D91-7224C49458BB}">
                <c15:showLeaderLines val="1"/>
                <c15:leaderLines>
                  <c:spPr>
                    <a:ln w="9525" cap="flat" cmpd="sng" algn="ctr">
                      <a:solidFill>
                        <a:schemeClr val="tx1">
                          <a:lumMod val="35000"/>
                          <a:lumOff val="65000"/>
                        </a:schemeClr>
                      </a:solidFill>
                      <a:round/>
                    </a:ln>
                    <a:effectLst/>
                  </c:spPr>
                </c15:leaderLines>
              </c:ext>
            </c:extLst>
          </c:dLbls>
          <c:cat>
            <c:strRef>
              <c:f>DRBAS!$M$20:$M$24</c:f>
              <c:strCache>
                <c:ptCount val="5"/>
                <c:pt idx="0">
                  <c:v>   Alytaus m.</c:v>
                </c:pt>
                <c:pt idx="1">
                  <c:v>   Alytaus r.</c:v>
                </c:pt>
                <c:pt idx="2">
                  <c:v>   Druskininkų</c:v>
                </c:pt>
                <c:pt idx="3">
                  <c:v>   Lazdijų r.</c:v>
                </c:pt>
                <c:pt idx="4">
                  <c:v>   Varėnos r.</c:v>
                </c:pt>
              </c:strCache>
            </c:strRef>
          </c:cat>
          <c:val>
            <c:numRef>
              <c:f>DRBAS!$N$20:$N$24</c:f>
              <c:numCache>
                <c:formatCode>General</c:formatCode>
                <c:ptCount val="5"/>
                <c:pt idx="0">
                  <c:v>345</c:v>
                </c:pt>
                <c:pt idx="1">
                  <c:v>451</c:v>
                </c:pt>
                <c:pt idx="2">
                  <c:v>318</c:v>
                </c:pt>
                <c:pt idx="3">
                  <c:v>709</c:v>
                </c:pt>
                <c:pt idx="4">
                  <c:v>244</c:v>
                </c:pt>
              </c:numCache>
            </c:numRef>
          </c:val>
          <c:extLst>
            <c:ext xmlns:c16="http://schemas.microsoft.com/office/drawing/2014/chart" uri="{C3380CC4-5D6E-409C-BE32-E72D297353CC}">
              <c16:uniqueId val="{00000000-0E79-4562-8628-0CA20056FC4F}"/>
            </c:ext>
          </c:extLst>
        </c:ser>
        <c:ser>
          <c:idx val="1"/>
          <c:order val="1"/>
          <c:tx>
            <c:strRef>
              <c:f>DRBAS!$O$19</c:f>
              <c:strCache>
                <c:ptCount val="1"/>
                <c:pt idx="0">
                  <c:v>2025 06 01 asmenys - 2 391</c:v>
                </c:pt>
              </c:strCache>
            </c:strRef>
          </c:tx>
          <c:spPr>
            <a:solidFill>
              <a:srgbClr val="00B0F0"/>
            </a:solidFill>
            <a:ln>
              <a:noFill/>
            </a:ln>
            <a:effectLst/>
            <a:scene3d>
              <a:camera prst="orthographicFront"/>
              <a:lightRig rig="threePt" dir="t"/>
            </a:scene3d>
            <a:sp3d>
              <a:bevelT/>
            </a:sp3d>
          </c:spPr>
          <c:invertIfNegative val="0"/>
          <c:dLbls>
            <c:spPr>
              <a:noFill/>
              <a:ln>
                <a:noFill/>
              </a:ln>
              <a:effectLst/>
            </c:spPr>
            <c:txPr>
              <a:bodyPr rot="0" spcFirstLastPara="1" vertOverflow="ellipsis" vert="horz" wrap="square" anchor="ctr" anchorCtr="1"/>
              <a:lstStyle/>
              <a:p>
                <a:pPr>
                  <a:defRPr sz="1400" b="1" i="0" u="none" strike="noStrike" kern="1200" baseline="0">
                    <a:solidFill>
                      <a:schemeClr val="tx1">
                        <a:lumMod val="75000"/>
                        <a:lumOff val="25000"/>
                      </a:schemeClr>
                    </a:solidFill>
                    <a:latin typeface="Gordita Light" pitchFamily="50" charset="-70"/>
                    <a:ea typeface="+mn-ea"/>
                    <a:cs typeface="Gordita Light" pitchFamily="50" charset="-70"/>
                  </a:defRPr>
                </a:pPr>
                <a:endParaRPr lang="lt-LT"/>
              </a:p>
            </c:txPr>
            <c:dLblPos val="outEnd"/>
            <c:showLegendKey val="0"/>
            <c:showVal val="1"/>
            <c:showCatName val="0"/>
            <c:showSerName val="0"/>
            <c:showPercent val="0"/>
            <c:showBubbleSize val="0"/>
            <c:showLeaderLines val="0"/>
            <c:extLst>
              <c:ext xmlns:c15="http://schemas.microsoft.com/office/drawing/2012/chart" uri="{CE6537A1-D6FC-4f65-9D91-7224C49458BB}">
                <c15:showLeaderLines val="1"/>
                <c15:leaderLines>
                  <c:spPr>
                    <a:ln w="9525" cap="flat" cmpd="sng" algn="ctr">
                      <a:solidFill>
                        <a:schemeClr val="tx1">
                          <a:lumMod val="35000"/>
                          <a:lumOff val="65000"/>
                        </a:schemeClr>
                      </a:solidFill>
                      <a:round/>
                    </a:ln>
                    <a:effectLst/>
                  </c:spPr>
                </c15:leaderLines>
              </c:ext>
            </c:extLst>
          </c:dLbls>
          <c:cat>
            <c:strRef>
              <c:f>DRBAS!$M$20:$M$24</c:f>
              <c:strCache>
                <c:ptCount val="5"/>
                <c:pt idx="0">
                  <c:v>   Alytaus m.</c:v>
                </c:pt>
                <c:pt idx="1">
                  <c:v>   Alytaus r.</c:v>
                </c:pt>
                <c:pt idx="2">
                  <c:v>   Druskininkų</c:v>
                </c:pt>
                <c:pt idx="3">
                  <c:v>   Lazdijų r.</c:v>
                </c:pt>
                <c:pt idx="4">
                  <c:v>   Varėnos r.</c:v>
                </c:pt>
              </c:strCache>
            </c:strRef>
          </c:cat>
          <c:val>
            <c:numRef>
              <c:f>DRBAS!$O$20:$O$24</c:f>
              <c:numCache>
                <c:formatCode>General</c:formatCode>
                <c:ptCount val="5"/>
                <c:pt idx="0">
                  <c:v>533</c:v>
                </c:pt>
                <c:pt idx="1">
                  <c:v>604</c:v>
                </c:pt>
                <c:pt idx="2">
                  <c:v>308</c:v>
                </c:pt>
                <c:pt idx="3">
                  <c:v>643</c:v>
                </c:pt>
                <c:pt idx="4">
                  <c:v>303</c:v>
                </c:pt>
              </c:numCache>
            </c:numRef>
          </c:val>
          <c:extLst>
            <c:ext xmlns:c16="http://schemas.microsoft.com/office/drawing/2014/chart" uri="{C3380CC4-5D6E-409C-BE32-E72D297353CC}">
              <c16:uniqueId val="{00000001-0E79-4562-8628-0CA20056FC4F}"/>
            </c:ext>
          </c:extLst>
        </c:ser>
        <c:dLbls>
          <c:dLblPos val="outEnd"/>
          <c:showLegendKey val="0"/>
          <c:showVal val="1"/>
          <c:showCatName val="0"/>
          <c:showSerName val="0"/>
          <c:showPercent val="0"/>
          <c:showBubbleSize val="0"/>
        </c:dLbls>
        <c:gapWidth val="219"/>
        <c:overlap val="-27"/>
        <c:axId val="259045792"/>
        <c:axId val="259046272"/>
      </c:barChart>
      <c:catAx>
        <c:axId val="259045792"/>
        <c:scaling>
          <c:orientation val="minMax"/>
        </c:scaling>
        <c:delete val="0"/>
        <c:axPos val="b"/>
        <c:numFmt formatCode="General" sourceLinked="1"/>
        <c:majorTickMark val="none"/>
        <c:minorTickMark val="none"/>
        <c:tickLblPos val="nextTo"/>
        <c:spPr>
          <a:noFill/>
          <a:ln w="9525" cap="flat" cmpd="sng" algn="ctr">
            <a:solidFill>
              <a:schemeClr val="tx1">
                <a:lumMod val="15000"/>
                <a:lumOff val="85000"/>
              </a:schemeClr>
            </a:solidFill>
            <a:round/>
          </a:ln>
          <a:effectLst/>
        </c:spPr>
        <c:txPr>
          <a:bodyPr rot="-60000000" spcFirstLastPara="1" vertOverflow="ellipsis" vert="horz" wrap="square" anchor="ctr" anchorCtr="1"/>
          <a:lstStyle/>
          <a:p>
            <a:pPr>
              <a:defRPr sz="1400" b="1" i="0" u="none" strike="noStrike" kern="1200" baseline="0">
                <a:solidFill>
                  <a:schemeClr val="tx1">
                    <a:lumMod val="65000"/>
                    <a:lumOff val="35000"/>
                  </a:schemeClr>
                </a:solidFill>
                <a:latin typeface="Gordita Light" pitchFamily="50" charset="-70"/>
                <a:ea typeface="+mn-ea"/>
                <a:cs typeface="Gordita Light" pitchFamily="50" charset="-70"/>
              </a:defRPr>
            </a:pPr>
            <a:endParaRPr lang="lt-LT"/>
          </a:p>
        </c:txPr>
        <c:crossAx val="259046272"/>
        <c:crosses val="autoZero"/>
        <c:auto val="1"/>
        <c:lblAlgn val="ctr"/>
        <c:lblOffset val="100"/>
        <c:noMultiLvlLbl val="0"/>
      </c:catAx>
      <c:valAx>
        <c:axId val="259046272"/>
        <c:scaling>
          <c:orientation val="minMax"/>
        </c:scaling>
        <c:delete val="1"/>
        <c:axPos val="l"/>
        <c:numFmt formatCode="General" sourceLinked="1"/>
        <c:majorTickMark val="none"/>
        <c:minorTickMark val="none"/>
        <c:tickLblPos val="nextTo"/>
        <c:crossAx val="259045792"/>
        <c:crosses val="autoZero"/>
        <c:crossBetween val="between"/>
      </c:valAx>
      <c:spPr>
        <a:noFill/>
        <a:ln>
          <a:noFill/>
        </a:ln>
        <a:effectLst/>
      </c:spPr>
    </c:plotArea>
    <c:legend>
      <c:legendPos val="b"/>
      <c:overlay val="0"/>
      <c:spPr>
        <a:noFill/>
        <a:ln>
          <a:noFill/>
        </a:ln>
        <a:effectLst/>
      </c:spPr>
      <c:txPr>
        <a:bodyPr rot="0" spcFirstLastPara="1" vertOverflow="ellipsis" vert="horz" wrap="square" anchor="ctr" anchorCtr="1"/>
        <a:lstStyle/>
        <a:p>
          <a:pPr>
            <a:defRPr sz="1400" b="1" i="0" u="none" strike="noStrike" kern="1200" baseline="0">
              <a:solidFill>
                <a:schemeClr val="tx1">
                  <a:lumMod val="65000"/>
                  <a:lumOff val="35000"/>
                </a:schemeClr>
              </a:solidFill>
              <a:latin typeface="Gordita Light" pitchFamily="50" charset="-70"/>
              <a:ea typeface="+mn-ea"/>
              <a:cs typeface="Gordita Light" pitchFamily="50" charset="-70"/>
            </a:defRPr>
          </a:pPr>
          <a:endParaRPr lang="lt-LT"/>
        </a:p>
      </c:txPr>
    </c:legend>
    <c:plotVisOnly val="1"/>
    <c:dispBlanksAs val="gap"/>
    <c:showDLblsOverMax val="0"/>
  </c:chart>
  <c:spPr>
    <a:noFill/>
    <a:ln>
      <a:noFill/>
    </a:ln>
    <a:effectLst/>
  </c:spPr>
  <c:txPr>
    <a:bodyPr/>
    <a:lstStyle/>
    <a:p>
      <a:pPr>
        <a:defRPr sz="1400" b="1">
          <a:latin typeface="Gordita Light" pitchFamily="50" charset="-70"/>
          <a:cs typeface="Gordita Light" pitchFamily="50" charset="-70"/>
        </a:defRPr>
      </a:pPr>
      <a:endParaRPr lang="lt-LT"/>
    </a:p>
  </c:txPr>
  <c:externalData r:id="rId3">
    <c:autoUpdate val="0"/>
  </c:externalData>
</c:chartSpace>
</file>

<file path=ppt/charts/chart4.xml><?xml version="1.0" encoding="utf-8"?>
<c:chartSpace xmlns:c="http://schemas.openxmlformats.org/drawingml/2006/chart" xmlns:a="http://schemas.openxmlformats.org/drawingml/2006/main" xmlns:r="http://schemas.openxmlformats.org/officeDocument/2006/relationships" xmlns:c16r2="http://schemas.microsoft.com/office/drawing/2015/06/chart">
  <c:date1904 val="0"/>
  <c:lang val="lt-LT"/>
  <c:roundedCorners val="0"/>
  <mc:AlternateContent xmlns:mc="http://schemas.openxmlformats.org/markup-compatibility/2006">
    <mc:Choice xmlns:c14="http://schemas.microsoft.com/office/drawing/2007/8/2/chart" Requires="c14">
      <c14:style val="102"/>
    </mc:Choice>
    <mc:Fallback>
      <c:style val="2"/>
    </mc:Fallback>
  </mc:AlternateContent>
  <c:chart>
    <c:autoTitleDeleted val="1"/>
    <c:plotArea>
      <c:layout/>
      <c:barChart>
        <c:barDir val="bar"/>
        <c:grouping val="clustered"/>
        <c:varyColors val="0"/>
        <c:ser>
          <c:idx val="0"/>
          <c:order val="0"/>
          <c:tx>
            <c:strRef>
              <c:f>DRBAS!$O$6</c:f>
              <c:strCache>
                <c:ptCount val="1"/>
                <c:pt idx="0">
                  <c:v>2025 06 01</c:v>
                </c:pt>
              </c:strCache>
            </c:strRef>
          </c:tx>
          <c:spPr>
            <a:solidFill>
              <a:srgbClr val="CBB5DD"/>
            </a:solidFill>
            <a:ln>
              <a:noFill/>
            </a:ln>
            <a:effectLst/>
            <a:scene3d>
              <a:camera prst="orthographicFront"/>
              <a:lightRig rig="threePt" dir="t"/>
            </a:scene3d>
            <a:sp3d>
              <a:bevelT/>
            </a:sp3d>
          </c:spPr>
          <c:invertIfNegative val="0"/>
          <c:dLbls>
            <c:spPr>
              <a:noFill/>
              <a:ln>
                <a:noFill/>
              </a:ln>
              <a:effectLst/>
            </c:spPr>
            <c:txPr>
              <a:bodyPr rot="0" spcFirstLastPara="1" vertOverflow="ellipsis" vert="horz" wrap="square" anchor="ctr" anchorCtr="1"/>
              <a:lstStyle/>
              <a:p>
                <a:pPr>
                  <a:defRPr sz="1400" b="1" i="0" u="none" strike="noStrike" kern="1200" baseline="0">
                    <a:solidFill>
                      <a:sysClr val="windowText" lastClr="000000"/>
                    </a:solidFill>
                    <a:latin typeface="Gordita Light" pitchFamily="50" charset="-70"/>
                    <a:ea typeface="+mn-ea"/>
                    <a:cs typeface="Gordita Light" pitchFamily="50" charset="-70"/>
                  </a:defRPr>
                </a:pPr>
                <a:endParaRPr lang="lt-LT"/>
              </a:p>
            </c:txPr>
            <c:dLblPos val="outEnd"/>
            <c:showLegendKey val="0"/>
            <c:showVal val="1"/>
            <c:showCatName val="0"/>
            <c:showSerName val="0"/>
            <c:showPercent val="0"/>
            <c:showBubbleSize val="0"/>
            <c:showLeaderLines val="0"/>
            <c:extLst>
              <c:ext xmlns:c15="http://schemas.microsoft.com/office/drawing/2012/chart" uri="{CE6537A1-D6FC-4f65-9D91-7224C49458BB}">
                <c15:showLeaderLines val="1"/>
                <c15:leaderLines>
                  <c:spPr>
                    <a:ln w="9525" cap="flat" cmpd="sng" algn="ctr">
                      <a:solidFill>
                        <a:schemeClr val="tx1">
                          <a:lumMod val="35000"/>
                          <a:lumOff val="65000"/>
                        </a:schemeClr>
                      </a:solidFill>
                      <a:round/>
                    </a:ln>
                    <a:effectLst/>
                  </c:spPr>
                </c15:leaderLines>
              </c:ext>
            </c:extLst>
          </c:dLbls>
          <c:cat>
            <c:strRef>
              <c:f>DRBAS!$P$5:$S$5</c:f>
              <c:strCache>
                <c:ptCount val="4"/>
                <c:pt idx="0">
                  <c:v>Turi prižiūrėti ir (ar) slaugyti šeimos narį ar kartu gyvenantį asmenį</c:v>
                </c:pt>
                <c:pt idx="1">
                  <c:v>Apribotas disponavimas piniginėmis lėšomis</c:v>
                </c:pt>
                <c:pt idx="2">
                  <c:v>Neturi galimybių atvykti iš nuolatinės gyvenamosios vietos į darbo vietą</c:v>
                </c:pt>
                <c:pt idx="3">
                  <c:v>Turi priklausomybę nuo alkoholio, narkotinių, psichotropinių ir kitų psichiką veikiančių medžiagų, azartinių žaidimų</c:v>
                </c:pt>
              </c:strCache>
            </c:strRef>
          </c:cat>
          <c:val>
            <c:numRef>
              <c:f>DRBAS!$P$6:$S$6</c:f>
              <c:numCache>
                <c:formatCode>General</c:formatCode>
                <c:ptCount val="4"/>
                <c:pt idx="0">
                  <c:v>171</c:v>
                </c:pt>
                <c:pt idx="1">
                  <c:v>165</c:v>
                </c:pt>
                <c:pt idx="2">
                  <c:v>496</c:v>
                </c:pt>
                <c:pt idx="3">
                  <c:v>125</c:v>
                </c:pt>
              </c:numCache>
            </c:numRef>
          </c:val>
          <c:extLst>
            <c:ext xmlns:c16="http://schemas.microsoft.com/office/drawing/2014/chart" uri="{C3380CC4-5D6E-409C-BE32-E72D297353CC}">
              <c16:uniqueId val="{00000000-7C95-4BD6-81D1-C5B57F199CBA}"/>
            </c:ext>
          </c:extLst>
        </c:ser>
        <c:ser>
          <c:idx val="1"/>
          <c:order val="1"/>
          <c:tx>
            <c:strRef>
              <c:f>DRBAS!$O$7</c:f>
              <c:strCache>
                <c:ptCount val="1"/>
                <c:pt idx="0">
                  <c:v>2024 06 01</c:v>
                </c:pt>
              </c:strCache>
            </c:strRef>
          </c:tx>
          <c:spPr>
            <a:solidFill>
              <a:srgbClr val="00B0F0"/>
            </a:solidFill>
            <a:ln>
              <a:noFill/>
            </a:ln>
            <a:effectLst/>
            <a:scene3d>
              <a:camera prst="orthographicFront"/>
              <a:lightRig rig="threePt" dir="t"/>
            </a:scene3d>
            <a:sp3d>
              <a:bevelT/>
            </a:sp3d>
          </c:spPr>
          <c:invertIfNegative val="0"/>
          <c:dLbls>
            <c:spPr>
              <a:noFill/>
              <a:ln>
                <a:noFill/>
              </a:ln>
              <a:effectLst/>
            </c:spPr>
            <c:txPr>
              <a:bodyPr rot="0" spcFirstLastPara="1" vertOverflow="ellipsis" vert="horz" wrap="square" anchor="ctr" anchorCtr="1"/>
              <a:lstStyle/>
              <a:p>
                <a:pPr>
                  <a:defRPr sz="1400" b="1" i="0" u="none" strike="noStrike" kern="1200" baseline="0">
                    <a:solidFill>
                      <a:sysClr val="windowText" lastClr="000000"/>
                    </a:solidFill>
                    <a:latin typeface="Gordita Light" pitchFamily="50" charset="-70"/>
                    <a:ea typeface="+mn-ea"/>
                    <a:cs typeface="Gordita Light" pitchFamily="50" charset="-70"/>
                  </a:defRPr>
                </a:pPr>
                <a:endParaRPr lang="lt-LT"/>
              </a:p>
            </c:txPr>
            <c:dLblPos val="outEnd"/>
            <c:showLegendKey val="0"/>
            <c:showVal val="1"/>
            <c:showCatName val="0"/>
            <c:showSerName val="0"/>
            <c:showPercent val="0"/>
            <c:showBubbleSize val="0"/>
            <c:showLeaderLines val="0"/>
            <c:extLst>
              <c:ext xmlns:c15="http://schemas.microsoft.com/office/drawing/2012/chart" uri="{CE6537A1-D6FC-4f65-9D91-7224C49458BB}">
                <c15:showLeaderLines val="1"/>
                <c15:leaderLines>
                  <c:spPr>
                    <a:ln w="9525" cap="flat" cmpd="sng" algn="ctr">
                      <a:solidFill>
                        <a:schemeClr val="tx1">
                          <a:lumMod val="35000"/>
                          <a:lumOff val="65000"/>
                        </a:schemeClr>
                      </a:solidFill>
                      <a:round/>
                    </a:ln>
                    <a:effectLst/>
                  </c:spPr>
                </c15:leaderLines>
              </c:ext>
            </c:extLst>
          </c:dLbls>
          <c:cat>
            <c:strRef>
              <c:f>DRBAS!$P$5:$S$5</c:f>
              <c:strCache>
                <c:ptCount val="4"/>
                <c:pt idx="0">
                  <c:v>Turi prižiūrėti ir (ar) slaugyti šeimos narį ar kartu gyvenantį asmenį</c:v>
                </c:pt>
                <c:pt idx="1">
                  <c:v>Apribotas disponavimas piniginėmis lėšomis</c:v>
                </c:pt>
                <c:pt idx="2">
                  <c:v>Neturi galimybių atvykti iš nuolatinės gyvenamosios vietos į darbo vietą</c:v>
                </c:pt>
                <c:pt idx="3">
                  <c:v>Turi priklausomybę nuo alkoholio, narkotinių, psichotropinių ir kitų psichiką veikiančių medžiagų, azartinių žaidimų</c:v>
                </c:pt>
              </c:strCache>
            </c:strRef>
          </c:cat>
          <c:val>
            <c:numRef>
              <c:f>DRBAS!$P$7:$S$7</c:f>
              <c:numCache>
                <c:formatCode>General</c:formatCode>
                <c:ptCount val="4"/>
                <c:pt idx="0">
                  <c:v>154</c:v>
                </c:pt>
                <c:pt idx="1">
                  <c:v>180</c:v>
                </c:pt>
                <c:pt idx="2">
                  <c:v>539</c:v>
                </c:pt>
                <c:pt idx="3">
                  <c:v>117</c:v>
                </c:pt>
              </c:numCache>
            </c:numRef>
          </c:val>
          <c:extLst>
            <c:ext xmlns:c16="http://schemas.microsoft.com/office/drawing/2014/chart" uri="{C3380CC4-5D6E-409C-BE32-E72D297353CC}">
              <c16:uniqueId val="{00000001-7C95-4BD6-81D1-C5B57F199CBA}"/>
            </c:ext>
          </c:extLst>
        </c:ser>
        <c:dLbls>
          <c:dLblPos val="outEnd"/>
          <c:showLegendKey val="0"/>
          <c:showVal val="1"/>
          <c:showCatName val="0"/>
          <c:showSerName val="0"/>
          <c:showPercent val="0"/>
          <c:showBubbleSize val="0"/>
        </c:dLbls>
        <c:gapWidth val="182"/>
        <c:axId val="46402528"/>
        <c:axId val="46405888"/>
      </c:barChart>
      <c:catAx>
        <c:axId val="46402528"/>
        <c:scaling>
          <c:orientation val="minMax"/>
        </c:scaling>
        <c:delete val="0"/>
        <c:axPos val="l"/>
        <c:numFmt formatCode="General" sourceLinked="1"/>
        <c:majorTickMark val="none"/>
        <c:minorTickMark val="none"/>
        <c:tickLblPos val="nextTo"/>
        <c:spPr>
          <a:noFill/>
          <a:ln w="9525" cap="flat" cmpd="sng" algn="ctr">
            <a:solidFill>
              <a:schemeClr val="tx1">
                <a:lumMod val="15000"/>
                <a:lumOff val="85000"/>
              </a:schemeClr>
            </a:solidFill>
            <a:round/>
          </a:ln>
          <a:effectLst/>
        </c:spPr>
        <c:txPr>
          <a:bodyPr rot="-60000000" spcFirstLastPara="1" vertOverflow="ellipsis" vert="horz" wrap="square" anchor="ctr" anchorCtr="1"/>
          <a:lstStyle/>
          <a:p>
            <a:pPr>
              <a:defRPr sz="1400" b="1" i="0" u="none" strike="noStrike" kern="1200" baseline="0">
                <a:solidFill>
                  <a:sysClr val="windowText" lastClr="000000"/>
                </a:solidFill>
                <a:latin typeface="Gordita Light" pitchFamily="50" charset="-70"/>
                <a:ea typeface="+mn-ea"/>
                <a:cs typeface="Gordita Light" pitchFamily="50" charset="-70"/>
              </a:defRPr>
            </a:pPr>
            <a:endParaRPr lang="lt-LT"/>
          </a:p>
        </c:txPr>
        <c:crossAx val="46405888"/>
        <c:crosses val="autoZero"/>
        <c:auto val="1"/>
        <c:lblAlgn val="ctr"/>
        <c:lblOffset val="100"/>
        <c:noMultiLvlLbl val="0"/>
      </c:catAx>
      <c:valAx>
        <c:axId val="46405888"/>
        <c:scaling>
          <c:orientation val="minMax"/>
        </c:scaling>
        <c:delete val="1"/>
        <c:axPos val="b"/>
        <c:numFmt formatCode="General" sourceLinked="1"/>
        <c:majorTickMark val="none"/>
        <c:minorTickMark val="none"/>
        <c:tickLblPos val="nextTo"/>
        <c:crossAx val="46402528"/>
        <c:crosses val="autoZero"/>
        <c:crossBetween val="between"/>
      </c:valAx>
      <c:spPr>
        <a:noFill/>
        <a:ln>
          <a:noFill/>
        </a:ln>
        <a:effectLst/>
      </c:spPr>
    </c:plotArea>
    <c:legend>
      <c:legendPos val="b"/>
      <c:overlay val="0"/>
      <c:spPr>
        <a:noFill/>
        <a:ln>
          <a:noFill/>
        </a:ln>
        <a:effectLst/>
      </c:spPr>
      <c:txPr>
        <a:bodyPr rot="0" spcFirstLastPara="1" vertOverflow="ellipsis" vert="horz" wrap="square" anchor="ctr" anchorCtr="1"/>
        <a:lstStyle/>
        <a:p>
          <a:pPr>
            <a:defRPr sz="1400" b="1" i="0" u="none" strike="noStrike" kern="1200" baseline="0">
              <a:solidFill>
                <a:sysClr val="windowText" lastClr="000000"/>
              </a:solidFill>
              <a:latin typeface="Gordita Light" pitchFamily="50" charset="-70"/>
              <a:ea typeface="+mn-ea"/>
              <a:cs typeface="Gordita Light" pitchFamily="50" charset="-70"/>
            </a:defRPr>
          </a:pPr>
          <a:endParaRPr lang="lt-LT"/>
        </a:p>
      </c:txPr>
    </c:legend>
    <c:plotVisOnly val="1"/>
    <c:dispBlanksAs val="gap"/>
    <c:showDLblsOverMax val="0"/>
  </c:chart>
  <c:spPr>
    <a:noFill/>
    <a:ln>
      <a:noFill/>
    </a:ln>
    <a:effectLst/>
  </c:spPr>
  <c:txPr>
    <a:bodyPr/>
    <a:lstStyle/>
    <a:p>
      <a:pPr>
        <a:defRPr sz="1400" b="1">
          <a:solidFill>
            <a:sysClr val="windowText" lastClr="000000"/>
          </a:solidFill>
          <a:latin typeface="Gordita Light" pitchFamily="50" charset="-70"/>
          <a:cs typeface="Gordita Light" pitchFamily="50" charset="-70"/>
        </a:defRPr>
      </a:pPr>
      <a:endParaRPr lang="lt-LT"/>
    </a:p>
  </c:txPr>
  <c:externalData r:id="rId3">
    <c:autoUpdate val="0"/>
  </c:externalData>
</c:chartSpace>
</file>

<file path=ppt/charts/chart5.xml><?xml version="1.0" encoding="utf-8"?>
<c:chartSpace xmlns:c="http://schemas.openxmlformats.org/drawingml/2006/chart" xmlns:a="http://schemas.openxmlformats.org/drawingml/2006/main" xmlns:r="http://schemas.openxmlformats.org/officeDocument/2006/relationships" xmlns:c16r2="http://schemas.microsoft.com/office/drawing/2015/06/chart">
  <c:date1904 val="0"/>
  <c:lang val="lt-LT"/>
  <c:roundedCorners val="0"/>
  <mc:AlternateContent xmlns:mc="http://schemas.openxmlformats.org/markup-compatibility/2006">
    <mc:Choice xmlns:c14="http://schemas.microsoft.com/office/drawing/2007/8/2/chart" Requires="c14">
      <c14:style val="102"/>
    </mc:Choice>
    <mc:Fallback>
      <c:style val="2"/>
    </mc:Fallback>
  </mc:AlternateContent>
  <c:chart>
    <c:autoTitleDeleted val="1"/>
    <c:plotArea>
      <c:layout>
        <c:manualLayout>
          <c:layoutTarget val="inner"/>
          <c:xMode val="edge"/>
          <c:yMode val="edge"/>
          <c:x val="2.1024967148488831E-2"/>
          <c:y val="3.8327526132404179E-2"/>
          <c:w val="0.96145422689443716"/>
          <c:h val="0.73340228812861807"/>
        </c:manualLayout>
      </c:layout>
      <c:barChart>
        <c:barDir val="col"/>
        <c:grouping val="clustered"/>
        <c:varyColors val="0"/>
        <c:ser>
          <c:idx val="0"/>
          <c:order val="0"/>
          <c:tx>
            <c:strRef>
              <c:f>LDV!$B$1</c:f>
              <c:strCache>
                <c:ptCount val="1"/>
                <c:pt idx="0">
                  <c:v>2024 m. (per 5 mėn.)</c:v>
                </c:pt>
              </c:strCache>
            </c:strRef>
          </c:tx>
          <c:spPr>
            <a:solidFill>
              <a:schemeClr val="accent2">
                <a:lumMod val="75000"/>
              </a:schemeClr>
            </a:solidFill>
            <a:ln>
              <a:noFill/>
            </a:ln>
            <a:effectLst/>
            <a:scene3d>
              <a:camera prst="orthographicFront"/>
              <a:lightRig rig="threePt" dir="t"/>
            </a:scene3d>
            <a:sp3d>
              <a:bevelT/>
            </a:sp3d>
          </c:spPr>
          <c:invertIfNegative val="0"/>
          <c:dLbls>
            <c:spPr>
              <a:noFill/>
              <a:ln>
                <a:noFill/>
              </a:ln>
              <a:effectLst/>
            </c:spPr>
            <c:txPr>
              <a:bodyPr rot="0" spcFirstLastPara="1" vertOverflow="ellipsis" vert="horz" wrap="square" anchor="ctr" anchorCtr="1"/>
              <a:lstStyle/>
              <a:p>
                <a:pPr>
                  <a:defRPr sz="1400" b="1" i="0" u="none" strike="noStrike" kern="1200" baseline="0">
                    <a:solidFill>
                      <a:schemeClr val="tx1"/>
                    </a:solidFill>
                    <a:latin typeface="Gordita Light" pitchFamily="50" charset="-70"/>
                    <a:ea typeface="+mn-ea"/>
                    <a:cs typeface="Gordita Light" pitchFamily="50" charset="-70"/>
                  </a:defRPr>
                </a:pPr>
                <a:endParaRPr lang="lt-LT"/>
              </a:p>
            </c:txPr>
            <c:dLblPos val="outEnd"/>
            <c:showLegendKey val="0"/>
            <c:showVal val="1"/>
            <c:showCatName val="0"/>
            <c:showSerName val="0"/>
            <c:showPercent val="0"/>
            <c:showBubbleSize val="0"/>
            <c:showLeaderLines val="0"/>
            <c:extLst>
              <c:ext xmlns:c15="http://schemas.microsoft.com/office/drawing/2012/chart" uri="{CE6537A1-D6FC-4f65-9D91-7224C49458BB}">
                <c15:showLeaderLines val="1"/>
                <c15:leaderLines>
                  <c:spPr>
                    <a:ln w="9525" cap="flat" cmpd="sng" algn="ctr">
                      <a:solidFill>
                        <a:schemeClr val="tx1">
                          <a:lumMod val="35000"/>
                          <a:lumOff val="65000"/>
                        </a:schemeClr>
                      </a:solidFill>
                      <a:round/>
                    </a:ln>
                    <a:effectLst/>
                  </c:spPr>
                </c15:leaderLines>
              </c:ext>
            </c:extLst>
          </c:dLbls>
          <c:cat>
            <c:strRef>
              <c:f>LDV!$A$2:$A$6</c:f>
              <c:strCache>
                <c:ptCount val="5"/>
                <c:pt idx="0">
                  <c:v>   Alytaus m.</c:v>
                </c:pt>
                <c:pt idx="1">
                  <c:v>   Alytaus r.</c:v>
                </c:pt>
                <c:pt idx="2">
                  <c:v>   Druskininkų</c:v>
                </c:pt>
                <c:pt idx="3">
                  <c:v>   Lazdijų r.</c:v>
                </c:pt>
                <c:pt idx="4">
                  <c:v>   Varėnos r.</c:v>
                </c:pt>
              </c:strCache>
            </c:strRef>
          </c:cat>
          <c:val>
            <c:numRef>
              <c:f>LDV!$B$2:$B$6</c:f>
              <c:numCache>
                <c:formatCode>General</c:formatCode>
                <c:ptCount val="5"/>
                <c:pt idx="0">
                  <c:v>1845</c:v>
                </c:pt>
                <c:pt idx="1">
                  <c:v>374</c:v>
                </c:pt>
                <c:pt idx="2">
                  <c:v>653</c:v>
                </c:pt>
                <c:pt idx="3">
                  <c:v>197</c:v>
                </c:pt>
                <c:pt idx="4">
                  <c:v>446</c:v>
                </c:pt>
              </c:numCache>
            </c:numRef>
          </c:val>
          <c:extLst>
            <c:ext xmlns:c16="http://schemas.microsoft.com/office/drawing/2014/chart" uri="{C3380CC4-5D6E-409C-BE32-E72D297353CC}">
              <c16:uniqueId val="{00000000-F956-48C7-B3A2-0E0E17770462}"/>
            </c:ext>
          </c:extLst>
        </c:ser>
        <c:ser>
          <c:idx val="1"/>
          <c:order val="1"/>
          <c:tx>
            <c:strRef>
              <c:f>LDV!$C$1</c:f>
              <c:strCache>
                <c:ptCount val="1"/>
                <c:pt idx="0">
                  <c:v>2025 m. (per 5 mėn.)</c:v>
                </c:pt>
              </c:strCache>
            </c:strRef>
          </c:tx>
          <c:spPr>
            <a:solidFill>
              <a:schemeClr val="tx2">
                <a:lumMod val="50000"/>
                <a:lumOff val="50000"/>
              </a:schemeClr>
            </a:solidFill>
            <a:ln>
              <a:noFill/>
            </a:ln>
            <a:effectLst/>
            <a:scene3d>
              <a:camera prst="orthographicFront"/>
              <a:lightRig rig="threePt" dir="t"/>
            </a:scene3d>
            <a:sp3d>
              <a:bevelT/>
            </a:sp3d>
          </c:spPr>
          <c:invertIfNegative val="0"/>
          <c:dLbls>
            <c:spPr>
              <a:noFill/>
              <a:ln>
                <a:noFill/>
              </a:ln>
              <a:effectLst/>
            </c:spPr>
            <c:txPr>
              <a:bodyPr rot="0" spcFirstLastPara="1" vertOverflow="ellipsis" vert="horz" wrap="square" anchor="ctr" anchorCtr="1"/>
              <a:lstStyle/>
              <a:p>
                <a:pPr>
                  <a:defRPr sz="1400" b="1" i="0" u="none" strike="noStrike" kern="1200" baseline="0">
                    <a:solidFill>
                      <a:schemeClr val="tx1"/>
                    </a:solidFill>
                    <a:latin typeface="Gordita Light" pitchFamily="50" charset="-70"/>
                    <a:ea typeface="+mn-ea"/>
                    <a:cs typeface="Gordita Light" pitchFamily="50" charset="-70"/>
                  </a:defRPr>
                </a:pPr>
                <a:endParaRPr lang="lt-LT"/>
              </a:p>
            </c:txPr>
            <c:dLblPos val="outEnd"/>
            <c:showLegendKey val="0"/>
            <c:showVal val="1"/>
            <c:showCatName val="0"/>
            <c:showSerName val="0"/>
            <c:showPercent val="0"/>
            <c:showBubbleSize val="0"/>
            <c:showLeaderLines val="0"/>
            <c:extLst>
              <c:ext xmlns:c15="http://schemas.microsoft.com/office/drawing/2012/chart" uri="{CE6537A1-D6FC-4f65-9D91-7224C49458BB}">
                <c15:showLeaderLines val="1"/>
                <c15:leaderLines>
                  <c:spPr>
                    <a:ln w="9525" cap="flat" cmpd="sng" algn="ctr">
                      <a:solidFill>
                        <a:schemeClr val="tx1">
                          <a:lumMod val="35000"/>
                          <a:lumOff val="65000"/>
                        </a:schemeClr>
                      </a:solidFill>
                      <a:round/>
                    </a:ln>
                    <a:effectLst/>
                  </c:spPr>
                </c15:leaderLines>
              </c:ext>
            </c:extLst>
          </c:dLbls>
          <c:cat>
            <c:strRef>
              <c:f>LDV!$A$2:$A$6</c:f>
              <c:strCache>
                <c:ptCount val="5"/>
                <c:pt idx="0">
                  <c:v>   Alytaus m.</c:v>
                </c:pt>
                <c:pt idx="1">
                  <c:v>   Alytaus r.</c:v>
                </c:pt>
                <c:pt idx="2">
                  <c:v>   Druskininkų</c:v>
                </c:pt>
                <c:pt idx="3">
                  <c:v>   Lazdijų r.</c:v>
                </c:pt>
                <c:pt idx="4">
                  <c:v>   Varėnos r.</c:v>
                </c:pt>
              </c:strCache>
            </c:strRef>
          </c:cat>
          <c:val>
            <c:numRef>
              <c:f>LDV!$C$2:$C$6</c:f>
              <c:numCache>
                <c:formatCode>General</c:formatCode>
                <c:ptCount val="5"/>
                <c:pt idx="0">
                  <c:v>1731</c:v>
                </c:pt>
                <c:pt idx="1">
                  <c:v>292</c:v>
                </c:pt>
                <c:pt idx="2">
                  <c:v>574</c:v>
                </c:pt>
                <c:pt idx="3">
                  <c:v>175</c:v>
                </c:pt>
                <c:pt idx="4">
                  <c:v>492</c:v>
                </c:pt>
              </c:numCache>
            </c:numRef>
          </c:val>
          <c:extLst>
            <c:ext xmlns:c16="http://schemas.microsoft.com/office/drawing/2014/chart" uri="{C3380CC4-5D6E-409C-BE32-E72D297353CC}">
              <c16:uniqueId val="{00000001-F956-48C7-B3A2-0E0E17770462}"/>
            </c:ext>
          </c:extLst>
        </c:ser>
        <c:dLbls>
          <c:dLblPos val="outEnd"/>
          <c:showLegendKey val="0"/>
          <c:showVal val="1"/>
          <c:showCatName val="0"/>
          <c:showSerName val="0"/>
          <c:showPercent val="0"/>
          <c:showBubbleSize val="0"/>
        </c:dLbls>
        <c:gapWidth val="219"/>
        <c:overlap val="-27"/>
        <c:axId val="620552432"/>
        <c:axId val="620550992"/>
      </c:barChart>
      <c:catAx>
        <c:axId val="620552432"/>
        <c:scaling>
          <c:orientation val="minMax"/>
        </c:scaling>
        <c:delete val="0"/>
        <c:axPos val="b"/>
        <c:numFmt formatCode="General" sourceLinked="1"/>
        <c:majorTickMark val="none"/>
        <c:minorTickMark val="none"/>
        <c:tickLblPos val="nextTo"/>
        <c:spPr>
          <a:noFill/>
          <a:ln w="9525" cap="flat" cmpd="sng" algn="ctr">
            <a:solidFill>
              <a:schemeClr val="tx1">
                <a:lumMod val="15000"/>
                <a:lumOff val="85000"/>
              </a:schemeClr>
            </a:solidFill>
            <a:round/>
          </a:ln>
          <a:effectLst/>
        </c:spPr>
        <c:txPr>
          <a:bodyPr rot="-60000000" spcFirstLastPara="1" vertOverflow="ellipsis" vert="horz" wrap="square" anchor="ctr" anchorCtr="1"/>
          <a:lstStyle/>
          <a:p>
            <a:pPr>
              <a:defRPr sz="1400" b="1" i="0" u="none" strike="noStrike" kern="1200" baseline="0">
                <a:solidFill>
                  <a:schemeClr val="tx1"/>
                </a:solidFill>
                <a:latin typeface="Gordita Light" pitchFamily="50" charset="-70"/>
                <a:ea typeface="+mn-ea"/>
                <a:cs typeface="Gordita Light" pitchFamily="50" charset="-70"/>
              </a:defRPr>
            </a:pPr>
            <a:endParaRPr lang="lt-LT"/>
          </a:p>
        </c:txPr>
        <c:crossAx val="620550992"/>
        <c:crosses val="autoZero"/>
        <c:auto val="1"/>
        <c:lblAlgn val="ctr"/>
        <c:lblOffset val="100"/>
        <c:noMultiLvlLbl val="0"/>
      </c:catAx>
      <c:valAx>
        <c:axId val="620550992"/>
        <c:scaling>
          <c:orientation val="minMax"/>
        </c:scaling>
        <c:delete val="1"/>
        <c:axPos val="l"/>
        <c:numFmt formatCode="General" sourceLinked="1"/>
        <c:majorTickMark val="none"/>
        <c:minorTickMark val="none"/>
        <c:tickLblPos val="nextTo"/>
        <c:crossAx val="620552432"/>
        <c:crosses val="autoZero"/>
        <c:crossBetween val="between"/>
      </c:valAx>
      <c:spPr>
        <a:noFill/>
        <a:ln>
          <a:noFill/>
        </a:ln>
        <a:effectLst/>
      </c:spPr>
    </c:plotArea>
    <c:legend>
      <c:legendPos val="b"/>
      <c:overlay val="0"/>
      <c:spPr>
        <a:noFill/>
        <a:ln>
          <a:noFill/>
        </a:ln>
        <a:effectLst/>
      </c:spPr>
      <c:txPr>
        <a:bodyPr rot="0" spcFirstLastPara="1" vertOverflow="ellipsis" vert="horz" wrap="square" anchor="ctr" anchorCtr="1"/>
        <a:lstStyle/>
        <a:p>
          <a:pPr>
            <a:defRPr sz="1400" b="1" i="0" u="none" strike="noStrike" kern="1200" baseline="0">
              <a:solidFill>
                <a:schemeClr val="tx1"/>
              </a:solidFill>
              <a:latin typeface="Gordita Light" pitchFamily="50" charset="-70"/>
              <a:ea typeface="+mn-ea"/>
              <a:cs typeface="Gordita Light" pitchFamily="50" charset="-70"/>
            </a:defRPr>
          </a:pPr>
          <a:endParaRPr lang="lt-LT"/>
        </a:p>
      </c:txPr>
    </c:legend>
    <c:plotVisOnly val="1"/>
    <c:dispBlanksAs val="gap"/>
    <c:showDLblsOverMax val="0"/>
  </c:chart>
  <c:spPr>
    <a:noFill/>
    <a:ln>
      <a:noFill/>
    </a:ln>
    <a:effectLst/>
  </c:spPr>
  <c:txPr>
    <a:bodyPr/>
    <a:lstStyle/>
    <a:p>
      <a:pPr>
        <a:defRPr sz="1400" b="1">
          <a:solidFill>
            <a:schemeClr val="tx1"/>
          </a:solidFill>
          <a:latin typeface="Gordita Light" pitchFamily="50" charset="-70"/>
          <a:cs typeface="Gordita Light" pitchFamily="50" charset="-70"/>
        </a:defRPr>
      </a:pPr>
      <a:endParaRPr lang="lt-LT"/>
    </a:p>
  </c:txPr>
  <c:externalData r:id="rId3">
    <c:autoUpdate val="0"/>
  </c:externalData>
</c:chartSpace>
</file>

<file path=ppt/charts/chart6.xml><?xml version="1.0" encoding="utf-8"?>
<c:chartSpace xmlns:c="http://schemas.openxmlformats.org/drawingml/2006/chart" xmlns:a="http://schemas.openxmlformats.org/drawingml/2006/main" xmlns:r="http://schemas.openxmlformats.org/officeDocument/2006/relationships" xmlns:c16r2="http://schemas.microsoft.com/office/drawing/2015/06/chart">
  <c:date1904 val="0"/>
  <c:lang val="lt-LT"/>
  <c:roundedCorners val="0"/>
  <mc:AlternateContent xmlns:mc="http://schemas.openxmlformats.org/markup-compatibility/2006">
    <mc:Choice xmlns:c14="http://schemas.microsoft.com/office/drawing/2007/8/2/chart" Requires="c14">
      <c14:style val="102"/>
    </mc:Choice>
    <mc:Fallback>
      <c:style val="2"/>
    </mc:Fallback>
  </mc:AlternateContent>
  <c:chart>
    <c:autoTitleDeleted val="1"/>
    <c:plotArea>
      <c:layout/>
      <c:barChart>
        <c:barDir val="bar"/>
        <c:grouping val="clustered"/>
        <c:varyColors val="0"/>
        <c:ser>
          <c:idx val="0"/>
          <c:order val="0"/>
          <c:spPr>
            <a:solidFill>
              <a:srgbClr val="CBB5DD"/>
            </a:solidFill>
            <a:ln>
              <a:noFill/>
            </a:ln>
            <a:effectLst/>
            <a:scene3d>
              <a:camera prst="orthographicFront"/>
              <a:lightRig rig="threePt" dir="t"/>
            </a:scene3d>
            <a:sp3d>
              <a:bevelT prst="angle"/>
            </a:sp3d>
          </c:spPr>
          <c:invertIfNegative val="0"/>
          <c:dLbls>
            <c:spPr>
              <a:noFill/>
              <a:ln>
                <a:noFill/>
              </a:ln>
              <a:effectLst/>
            </c:spPr>
            <c:txPr>
              <a:bodyPr rot="0" spcFirstLastPara="1" vertOverflow="ellipsis" vert="horz" wrap="square" anchor="ctr" anchorCtr="1"/>
              <a:lstStyle/>
              <a:p>
                <a:pPr>
                  <a:defRPr sz="1400" b="1" i="0" u="none" strike="noStrike" kern="1200" baseline="0">
                    <a:solidFill>
                      <a:sysClr val="windowText" lastClr="000000"/>
                    </a:solidFill>
                    <a:latin typeface="Gordita Light" pitchFamily="50" charset="-70"/>
                    <a:ea typeface="+mn-ea"/>
                    <a:cs typeface="Gordita Light" pitchFamily="50" charset="-70"/>
                  </a:defRPr>
                </a:pPr>
                <a:endParaRPr lang="lt-LT"/>
              </a:p>
            </c:txPr>
            <c:dLblPos val="outEnd"/>
            <c:showLegendKey val="0"/>
            <c:showVal val="1"/>
            <c:showCatName val="0"/>
            <c:showSerName val="0"/>
            <c:showPercent val="0"/>
            <c:showBubbleSize val="0"/>
            <c:showLeaderLines val="0"/>
            <c:extLst>
              <c:ext xmlns:c15="http://schemas.microsoft.com/office/drawing/2012/chart" uri="{CE6537A1-D6FC-4f65-9D91-7224C49458BB}">
                <c15:showLeaderLines val="1"/>
                <c15:leaderLines>
                  <c:spPr>
                    <a:ln w="9525" cap="flat" cmpd="sng" algn="ctr">
                      <a:solidFill>
                        <a:schemeClr val="tx1">
                          <a:lumMod val="35000"/>
                          <a:lumOff val="65000"/>
                        </a:schemeClr>
                      </a:solidFill>
                      <a:round/>
                    </a:ln>
                    <a:effectLst/>
                  </c:spPr>
                </c15:leaderLines>
              </c:ext>
            </c:extLst>
          </c:dLbls>
          <c:cat>
            <c:strRef>
              <c:f>Lapas4!$M$3:$M$21</c:f>
              <c:strCache>
                <c:ptCount val="19"/>
                <c:pt idx="0">
                  <c:v>Elektros, dujų, garo tiekimas ir oro kondicionavimas</c:v>
                </c:pt>
                <c:pt idx="1">
                  <c:v>Kasyba ir karjerų eksplotavimas</c:v>
                </c:pt>
                <c:pt idx="2">
                  <c:v>Finansinė ir draudimo veikla</c:v>
                </c:pt>
                <c:pt idx="3">
                  <c:v>Informacija ir ryšiai</c:v>
                </c:pt>
                <c:pt idx="4">
                  <c:v>Kita aptarnavimo veikla</c:v>
                </c:pt>
                <c:pt idx="5">
                  <c:v>Profesinė, mokslinė ir techninė veikla</c:v>
                </c:pt>
                <c:pt idx="6">
                  <c:v>Nekilnojamojo turto operacijos</c:v>
                </c:pt>
                <c:pt idx="7">
                  <c:v>Meninė, pramoginė ir poilsio organizavimo veikla</c:v>
                </c:pt>
                <c:pt idx="8">
                  <c:v>Švietimas</c:v>
                </c:pt>
                <c:pt idx="9">
                  <c:v>Žemės ūkis, miškininkystė ir žuvininkystė</c:v>
                </c:pt>
                <c:pt idx="10">
                  <c:v>Vandens tiekimas, nuotekų valymas atliekų tvarkymas ir regeneravimas</c:v>
                </c:pt>
                <c:pt idx="11">
                  <c:v>Viešasis valdymas ir gynyba; privalomas socialinis draudimas</c:v>
                </c:pt>
                <c:pt idx="12">
                  <c:v>Transportas ir saugojimas</c:v>
                </c:pt>
                <c:pt idx="13">
                  <c:v>Administracinė ir aptarnavimo veikla</c:v>
                </c:pt>
                <c:pt idx="14">
                  <c:v>Žmonių sveikatos priežiūra ir socialinis darbas</c:v>
                </c:pt>
                <c:pt idx="15">
                  <c:v>Apgyvendinimo ir maitinimo paslaugų teikimas</c:v>
                </c:pt>
                <c:pt idx="16">
                  <c:v>Statyba</c:v>
                </c:pt>
                <c:pt idx="17">
                  <c:v>Didmeninė ir mažmeninė prekyba; variklinių transporto priemonių ir motociklų remontas</c:v>
                </c:pt>
                <c:pt idx="18">
                  <c:v>Apdirbamoji gamyba</c:v>
                </c:pt>
              </c:strCache>
            </c:strRef>
          </c:cat>
          <c:val>
            <c:numRef>
              <c:f>Lapas4!$N$3:$N$21</c:f>
              <c:numCache>
                <c:formatCode>General</c:formatCode>
                <c:ptCount val="19"/>
                <c:pt idx="0">
                  <c:v>3</c:v>
                </c:pt>
                <c:pt idx="1">
                  <c:v>4</c:v>
                </c:pt>
                <c:pt idx="2">
                  <c:v>6</c:v>
                </c:pt>
                <c:pt idx="3">
                  <c:v>13</c:v>
                </c:pt>
                <c:pt idx="4">
                  <c:v>22</c:v>
                </c:pt>
                <c:pt idx="5">
                  <c:v>26</c:v>
                </c:pt>
                <c:pt idx="6">
                  <c:v>31</c:v>
                </c:pt>
                <c:pt idx="7">
                  <c:v>39</c:v>
                </c:pt>
                <c:pt idx="8">
                  <c:v>69</c:v>
                </c:pt>
                <c:pt idx="9">
                  <c:v>73</c:v>
                </c:pt>
                <c:pt idx="10">
                  <c:v>81</c:v>
                </c:pt>
                <c:pt idx="11">
                  <c:v>114</c:v>
                </c:pt>
                <c:pt idx="12">
                  <c:v>155</c:v>
                </c:pt>
                <c:pt idx="13">
                  <c:v>239</c:v>
                </c:pt>
                <c:pt idx="14">
                  <c:v>261</c:v>
                </c:pt>
                <c:pt idx="15">
                  <c:v>347</c:v>
                </c:pt>
                <c:pt idx="16">
                  <c:v>470</c:v>
                </c:pt>
                <c:pt idx="17">
                  <c:v>481</c:v>
                </c:pt>
                <c:pt idx="18">
                  <c:v>798</c:v>
                </c:pt>
              </c:numCache>
            </c:numRef>
          </c:val>
          <c:extLst>
            <c:ext xmlns:c16="http://schemas.microsoft.com/office/drawing/2014/chart" uri="{C3380CC4-5D6E-409C-BE32-E72D297353CC}">
              <c16:uniqueId val="{00000000-1611-4DD5-8C9D-EE943AE0ED56}"/>
            </c:ext>
          </c:extLst>
        </c:ser>
        <c:dLbls>
          <c:dLblPos val="outEnd"/>
          <c:showLegendKey val="0"/>
          <c:showVal val="1"/>
          <c:showCatName val="0"/>
          <c:showSerName val="0"/>
          <c:showPercent val="0"/>
          <c:showBubbleSize val="0"/>
        </c:dLbls>
        <c:gapWidth val="182"/>
        <c:axId val="620539952"/>
        <c:axId val="620541392"/>
      </c:barChart>
      <c:catAx>
        <c:axId val="620539952"/>
        <c:scaling>
          <c:orientation val="minMax"/>
        </c:scaling>
        <c:delete val="0"/>
        <c:axPos val="l"/>
        <c:numFmt formatCode="General" sourceLinked="1"/>
        <c:majorTickMark val="none"/>
        <c:minorTickMark val="none"/>
        <c:tickLblPos val="nextTo"/>
        <c:spPr>
          <a:noFill/>
          <a:ln w="9525" cap="flat" cmpd="sng" algn="ctr">
            <a:solidFill>
              <a:schemeClr val="tx1">
                <a:lumMod val="15000"/>
                <a:lumOff val="85000"/>
              </a:schemeClr>
            </a:solidFill>
            <a:round/>
          </a:ln>
          <a:effectLst/>
        </c:spPr>
        <c:txPr>
          <a:bodyPr rot="-60000000" spcFirstLastPara="1" vertOverflow="ellipsis" vert="horz" wrap="square" anchor="ctr" anchorCtr="1"/>
          <a:lstStyle/>
          <a:p>
            <a:pPr>
              <a:defRPr sz="1400" b="1" i="0" u="none" strike="noStrike" kern="1200" baseline="0">
                <a:solidFill>
                  <a:sysClr val="windowText" lastClr="000000"/>
                </a:solidFill>
                <a:latin typeface="Gordita Light" pitchFamily="50" charset="-70"/>
                <a:ea typeface="+mn-ea"/>
                <a:cs typeface="Gordita Light" pitchFamily="50" charset="-70"/>
              </a:defRPr>
            </a:pPr>
            <a:endParaRPr lang="lt-LT"/>
          </a:p>
        </c:txPr>
        <c:crossAx val="620541392"/>
        <c:crosses val="autoZero"/>
        <c:auto val="1"/>
        <c:lblAlgn val="ctr"/>
        <c:lblOffset val="100"/>
        <c:noMultiLvlLbl val="0"/>
      </c:catAx>
      <c:valAx>
        <c:axId val="620541392"/>
        <c:scaling>
          <c:orientation val="minMax"/>
        </c:scaling>
        <c:delete val="1"/>
        <c:axPos val="b"/>
        <c:numFmt formatCode="General" sourceLinked="1"/>
        <c:majorTickMark val="none"/>
        <c:minorTickMark val="none"/>
        <c:tickLblPos val="nextTo"/>
        <c:crossAx val="620539952"/>
        <c:crosses val="autoZero"/>
        <c:crossBetween val="between"/>
      </c:valAx>
      <c:spPr>
        <a:noFill/>
        <a:ln>
          <a:noFill/>
        </a:ln>
        <a:effectLst/>
      </c:spPr>
    </c:plotArea>
    <c:plotVisOnly val="1"/>
    <c:dispBlanksAs val="gap"/>
    <c:showDLblsOverMax val="0"/>
  </c:chart>
  <c:spPr>
    <a:noFill/>
    <a:ln>
      <a:noFill/>
    </a:ln>
    <a:effectLst/>
  </c:spPr>
  <c:txPr>
    <a:bodyPr/>
    <a:lstStyle/>
    <a:p>
      <a:pPr>
        <a:defRPr sz="1400" b="1">
          <a:solidFill>
            <a:sysClr val="windowText" lastClr="000000"/>
          </a:solidFill>
          <a:latin typeface="Gordita Light" pitchFamily="50" charset="-70"/>
          <a:cs typeface="Gordita Light" pitchFamily="50" charset="-70"/>
        </a:defRPr>
      </a:pPr>
      <a:endParaRPr lang="lt-LT"/>
    </a:p>
  </c:txPr>
  <c:externalData r:id="rId3">
    <c:autoUpdate val="0"/>
  </c:externalData>
</c:chartSpace>
</file>

<file path=ppt/charts/chart7.xml><?xml version="1.0" encoding="utf-8"?>
<c:chartSpace xmlns:c="http://schemas.openxmlformats.org/drawingml/2006/chart" xmlns:a="http://schemas.openxmlformats.org/drawingml/2006/main" xmlns:r="http://schemas.openxmlformats.org/officeDocument/2006/relationships" xmlns:c16r2="http://schemas.microsoft.com/office/drawing/2015/06/chart">
  <c:date1904 val="0"/>
  <c:lang val="lt-LT"/>
  <c:roundedCorners val="0"/>
  <mc:AlternateContent xmlns:mc="http://schemas.openxmlformats.org/markup-compatibility/2006">
    <mc:Choice xmlns:c14="http://schemas.microsoft.com/office/drawing/2007/8/2/chart" Requires="c14">
      <c14:style val="102"/>
    </mc:Choice>
    <mc:Fallback>
      <c:style val="2"/>
    </mc:Fallback>
  </mc:AlternateContent>
  <c:chart>
    <c:autoTitleDeleted val="1"/>
    <c:plotArea>
      <c:layout/>
      <c:barChart>
        <c:barDir val="bar"/>
        <c:grouping val="clustered"/>
        <c:varyColors val="0"/>
        <c:ser>
          <c:idx val="0"/>
          <c:order val="0"/>
          <c:tx>
            <c:strRef>
              <c:f>įdarbinta!$B$2</c:f>
              <c:strCache>
                <c:ptCount val="1"/>
                <c:pt idx="0">
                  <c:v>Įdarbinimas neterminuotai</c:v>
                </c:pt>
              </c:strCache>
            </c:strRef>
          </c:tx>
          <c:spPr>
            <a:solidFill>
              <a:schemeClr val="accent1"/>
            </a:solidFill>
            <a:ln>
              <a:noFill/>
            </a:ln>
            <a:effectLst/>
            <a:scene3d>
              <a:camera prst="orthographicFront"/>
              <a:lightRig rig="threePt" dir="t"/>
            </a:scene3d>
            <a:sp3d>
              <a:bevelT/>
            </a:sp3d>
          </c:spPr>
          <c:invertIfNegative val="0"/>
          <c:dLbls>
            <c:spPr>
              <a:noFill/>
              <a:ln>
                <a:noFill/>
              </a:ln>
              <a:effectLst/>
            </c:spPr>
            <c:txPr>
              <a:bodyPr rot="0" spcFirstLastPara="1" vertOverflow="ellipsis" vert="horz" wrap="square" lIns="38100" tIns="19050" rIns="38100" bIns="19050" anchor="ctr" anchorCtr="1">
                <a:spAutoFit/>
              </a:bodyPr>
              <a:lstStyle/>
              <a:p>
                <a:pPr>
                  <a:defRPr sz="1400" b="1" i="0" u="none" strike="noStrike" kern="1200" baseline="0">
                    <a:solidFill>
                      <a:sysClr val="windowText" lastClr="000000"/>
                    </a:solidFill>
                    <a:latin typeface="Gordita Light" pitchFamily="50" charset="-70"/>
                    <a:ea typeface="+mn-ea"/>
                    <a:cs typeface="Gordita Light" pitchFamily="50" charset="-70"/>
                  </a:defRPr>
                </a:pPr>
                <a:endParaRPr lang="lt-LT"/>
              </a:p>
            </c:txPr>
            <c:dLblPos val="outEnd"/>
            <c:showLegendKey val="0"/>
            <c:showVal val="1"/>
            <c:showCatName val="0"/>
            <c:showSerName val="0"/>
            <c:showPercent val="0"/>
            <c:showBubbleSize val="0"/>
            <c:showLeaderLines val="0"/>
            <c:extLst>
              <c:ext xmlns:c15="http://schemas.microsoft.com/office/drawing/2012/chart" uri="{CE6537A1-D6FC-4f65-9D91-7224C49458BB}">
                <c15:showLeaderLines val="1"/>
                <c15:leaderLines>
                  <c:spPr>
                    <a:ln w="9525" cap="flat" cmpd="sng" algn="ctr">
                      <a:solidFill>
                        <a:schemeClr val="tx1">
                          <a:lumMod val="35000"/>
                          <a:lumOff val="65000"/>
                        </a:schemeClr>
                      </a:solidFill>
                      <a:round/>
                    </a:ln>
                    <a:effectLst/>
                  </c:spPr>
                </c15:leaderLines>
              </c:ext>
            </c:extLst>
          </c:dLbls>
          <c:cat>
            <c:strRef>
              <c:f>įdarbinta!$A$3:$A$7</c:f>
              <c:strCache>
                <c:ptCount val="5"/>
                <c:pt idx="0">
                  <c:v>   Alytaus m.</c:v>
                </c:pt>
                <c:pt idx="1">
                  <c:v>   Alytaus r.</c:v>
                </c:pt>
                <c:pt idx="2">
                  <c:v>   Druskininkų</c:v>
                </c:pt>
                <c:pt idx="3">
                  <c:v>   Lazdijų r.</c:v>
                </c:pt>
                <c:pt idx="4">
                  <c:v>   Varėnos r.</c:v>
                </c:pt>
              </c:strCache>
            </c:strRef>
          </c:cat>
          <c:val>
            <c:numRef>
              <c:f>įdarbinta!$B$3:$B$7</c:f>
              <c:numCache>
                <c:formatCode>General</c:formatCode>
                <c:ptCount val="5"/>
                <c:pt idx="0">
                  <c:v>1521</c:v>
                </c:pt>
                <c:pt idx="1">
                  <c:v>620</c:v>
                </c:pt>
                <c:pt idx="2">
                  <c:v>576</c:v>
                </c:pt>
                <c:pt idx="3">
                  <c:v>411</c:v>
                </c:pt>
                <c:pt idx="4">
                  <c:v>450</c:v>
                </c:pt>
              </c:numCache>
            </c:numRef>
          </c:val>
          <c:extLst>
            <c:ext xmlns:c16="http://schemas.microsoft.com/office/drawing/2014/chart" uri="{C3380CC4-5D6E-409C-BE32-E72D297353CC}">
              <c16:uniqueId val="{00000000-133F-4DE8-BE96-59CF2C6AE991}"/>
            </c:ext>
          </c:extLst>
        </c:ser>
        <c:ser>
          <c:idx val="1"/>
          <c:order val="1"/>
          <c:tx>
            <c:strRef>
              <c:f>įdarbinta!$C$2</c:f>
              <c:strCache>
                <c:ptCount val="1"/>
                <c:pt idx="0">
                  <c:v>Terminuotas įdarbinimas</c:v>
                </c:pt>
              </c:strCache>
            </c:strRef>
          </c:tx>
          <c:spPr>
            <a:solidFill>
              <a:schemeClr val="accent2"/>
            </a:solidFill>
            <a:ln>
              <a:noFill/>
            </a:ln>
            <a:effectLst/>
            <a:scene3d>
              <a:camera prst="orthographicFront"/>
              <a:lightRig rig="threePt" dir="t"/>
            </a:scene3d>
            <a:sp3d>
              <a:bevelT/>
            </a:sp3d>
          </c:spPr>
          <c:invertIfNegative val="0"/>
          <c:dLbls>
            <c:spPr>
              <a:noFill/>
              <a:ln>
                <a:noFill/>
              </a:ln>
              <a:effectLst/>
            </c:spPr>
            <c:txPr>
              <a:bodyPr rot="0" spcFirstLastPara="1" vertOverflow="ellipsis" vert="horz" wrap="square" lIns="38100" tIns="19050" rIns="38100" bIns="19050" anchor="ctr" anchorCtr="1">
                <a:spAutoFit/>
              </a:bodyPr>
              <a:lstStyle/>
              <a:p>
                <a:pPr>
                  <a:defRPr sz="1400" b="1" i="0" u="none" strike="noStrike" kern="1200" baseline="0">
                    <a:solidFill>
                      <a:sysClr val="windowText" lastClr="000000"/>
                    </a:solidFill>
                    <a:latin typeface="Gordita Light" pitchFamily="50" charset="-70"/>
                    <a:ea typeface="+mn-ea"/>
                    <a:cs typeface="Gordita Light" pitchFamily="50" charset="-70"/>
                  </a:defRPr>
                </a:pPr>
                <a:endParaRPr lang="lt-LT"/>
              </a:p>
            </c:txPr>
            <c:dLblPos val="outEnd"/>
            <c:showLegendKey val="0"/>
            <c:showVal val="1"/>
            <c:showCatName val="0"/>
            <c:showSerName val="0"/>
            <c:showPercent val="0"/>
            <c:showBubbleSize val="0"/>
            <c:showLeaderLines val="0"/>
            <c:extLst>
              <c:ext xmlns:c15="http://schemas.microsoft.com/office/drawing/2012/chart" uri="{CE6537A1-D6FC-4f65-9D91-7224C49458BB}">
                <c15:showLeaderLines val="1"/>
                <c15:leaderLines>
                  <c:spPr>
                    <a:ln w="9525" cap="flat" cmpd="sng" algn="ctr">
                      <a:solidFill>
                        <a:schemeClr val="tx1">
                          <a:lumMod val="35000"/>
                          <a:lumOff val="65000"/>
                        </a:schemeClr>
                      </a:solidFill>
                      <a:round/>
                    </a:ln>
                    <a:effectLst/>
                  </c:spPr>
                </c15:leaderLines>
              </c:ext>
            </c:extLst>
          </c:dLbls>
          <c:cat>
            <c:strRef>
              <c:f>įdarbinta!$A$3:$A$7</c:f>
              <c:strCache>
                <c:ptCount val="5"/>
                <c:pt idx="0">
                  <c:v>   Alytaus m.</c:v>
                </c:pt>
                <c:pt idx="1">
                  <c:v>   Alytaus r.</c:v>
                </c:pt>
                <c:pt idx="2">
                  <c:v>   Druskininkų</c:v>
                </c:pt>
                <c:pt idx="3">
                  <c:v>   Lazdijų r.</c:v>
                </c:pt>
                <c:pt idx="4">
                  <c:v>   Varėnos r.</c:v>
                </c:pt>
              </c:strCache>
            </c:strRef>
          </c:cat>
          <c:val>
            <c:numRef>
              <c:f>įdarbinta!$C$3:$C$7</c:f>
              <c:numCache>
                <c:formatCode>General</c:formatCode>
                <c:ptCount val="5"/>
                <c:pt idx="0">
                  <c:v>126</c:v>
                </c:pt>
                <c:pt idx="1">
                  <c:v>50</c:v>
                </c:pt>
                <c:pt idx="2">
                  <c:v>110</c:v>
                </c:pt>
                <c:pt idx="3">
                  <c:v>88</c:v>
                </c:pt>
                <c:pt idx="4">
                  <c:v>146</c:v>
                </c:pt>
              </c:numCache>
            </c:numRef>
          </c:val>
          <c:extLst>
            <c:ext xmlns:c16="http://schemas.microsoft.com/office/drawing/2014/chart" uri="{C3380CC4-5D6E-409C-BE32-E72D297353CC}">
              <c16:uniqueId val="{00000001-133F-4DE8-BE96-59CF2C6AE991}"/>
            </c:ext>
          </c:extLst>
        </c:ser>
        <c:ser>
          <c:idx val="2"/>
          <c:order val="2"/>
          <c:tx>
            <c:strRef>
              <c:f>įdarbinta!$D$2</c:f>
              <c:strCache>
                <c:ptCount val="1"/>
                <c:pt idx="0">
                  <c:v>Veikla pagal verslo liudijimą</c:v>
                </c:pt>
              </c:strCache>
            </c:strRef>
          </c:tx>
          <c:spPr>
            <a:solidFill>
              <a:schemeClr val="accent3"/>
            </a:solidFill>
            <a:ln>
              <a:noFill/>
            </a:ln>
            <a:effectLst/>
            <a:scene3d>
              <a:camera prst="orthographicFront"/>
              <a:lightRig rig="threePt" dir="t"/>
            </a:scene3d>
            <a:sp3d>
              <a:bevelT/>
            </a:sp3d>
          </c:spPr>
          <c:invertIfNegative val="0"/>
          <c:dLbls>
            <c:spPr>
              <a:noFill/>
              <a:ln>
                <a:noFill/>
              </a:ln>
              <a:effectLst/>
            </c:spPr>
            <c:txPr>
              <a:bodyPr rot="0" spcFirstLastPara="1" vertOverflow="ellipsis" vert="horz" wrap="square" lIns="38100" tIns="19050" rIns="38100" bIns="19050" anchor="ctr" anchorCtr="1">
                <a:spAutoFit/>
              </a:bodyPr>
              <a:lstStyle/>
              <a:p>
                <a:pPr>
                  <a:defRPr sz="1400" b="1" i="0" u="none" strike="noStrike" kern="1200" baseline="0">
                    <a:solidFill>
                      <a:sysClr val="windowText" lastClr="000000"/>
                    </a:solidFill>
                    <a:latin typeface="Gordita Light" pitchFamily="50" charset="-70"/>
                    <a:ea typeface="+mn-ea"/>
                    <a:cs typeface="Gordita Light" pitchFamily="50" charset="-70"/>
                  </a:defRPr>
                </a:pPr>
                <a:endParaRPr lang="lt-LT"/>
              </a:p>
            </c:txPr>
            <c:dLblPos val="outEnd"/>
            <c:showLegendKey val="0"/>
            <c:showVal val="1"/>
            <c:showCatName val="0"/>
            <c:showSerName val="0"/>
            <c:showPercent val="0"/>
            <c:showBubbleSize val="0"/>
            <c:showLeaderLines val="0"/>
            <c:extLst>
              <c:ext xmlns:c15="http://schemas.microsoft.com/office/drawing/2012/chart" uri="{CE6537A1-D6FC-4f65-9D91-7224C49458BB}">
                <c15:showLeaderLines val="1"/>
                <c15:leaderLines>
                  <c:spPr>
                    <a:ln w="9525" cap="flat" cmpd="sng" algn="ctr">
                      <a:solidFill>
                        <a:schemeClr val="tx1">
                          <a:lumMod val="35000"/>
                          <a:lumOff val="65000"/>
                        </a:schemeClr>
                      </a:solidFill>
                      <a:round/>
                    </a:ln>
                    <a:effectLst/>
                  </c:spPr>
                </c15:leaderLines>
              </c:ext>
            </c:extLst>
          </c:dLbls>
          <c:cat>
            <c:strRef>
              <c:f>įdarbinta!$A$3:$A$7</c:f>
              <c:strCache>
                <c:ptCount val="5"/>
                <c:pt idx="0">
                  <c:v>   Alytaus m.</c:v>
                </c:pt>
                <c:pt idx="1">
                  <c:v>   Alytaus r.</c:v>
                </c:pt>
                <c:pt idx="2">
                  <c:v>   Druskininkų</c:v>
                </c:pt>
                <c:pt idx="3">
                  <c:v>   Lazdijų r.</c:v>
                </c:pt>
                <c:pt idx="4">
                  <c:v>   Varėnos r.</c:v>
                </c:pt>
              </c:strCache>
            </c:strRef>
          </c:cat>
          <c:val>
            <c:numRef>
              <c:f>įdarbinta!$D$3:$D$7</c:f>
              <c:numCache>
                <c:formatCode>General</c:formatCode>
                <c:ptCount val="5"/>
                <c:pt idx="0">
                  <c:v>1073</c:v>
                </c:pt>
                <c:pt idx="1">
                  <c:v>479</c:v>
                </c:pt>
                <c:pt idx="2">
                  <c:v>224</c:v>
                </c:pt>
                <c:pt idx="3">
                  <c:v>147</c:v>
                </c:pt>
                <c:pt idx="4">
                  <c:v>69</c:v>
                </c:pt>
              </c:numCache>
            </c:numRef>
          </c:val>
          <c:extLst>
            <c:ext xmlns:c16="http://schemas.microsoft.com/office/drawing/2014/chart" uri="{C3380CC4-5D6E-409C-BE32-E72D297353CC}">
              <c16:uniqueId val="{00000002-133F-4DE8-BE96-59CF2C6AE991}"/>
            </c:ext>
          </c:extLst>
        </c:ser>
        <c:dLbls>
          <c:dLblPos val="outEnd"/>
          <c:showLegendKey val="0"/>
          <c:showVal val="1"/>
          <c:showCatName val="0"/>
          <c:showSerName val="0"/>
          <c:showPercent val="0"/>
          <c:showBubbleSize val="0"/>
        </c:dLbls>
        <c:gapWidth val="38"/>
        <c:axId val="620535632"/>
        <c:axId val="620522672"/>
      </c:barChart>
      <c:catAx>
        <c:axId val="620535632"/>
        <c:scaling>
          <c:orientation val="minMax"/>
        </c:scaling>
        <c:delete val="0"/>
        <c:axPos val="l"/>
        <c:numFmt formatCode="General" sourceLinked="1"/>
        <c:majorTickMark val="none"/>
        <c:minorTickMark val="none"/>
        <c:tickLblPos val="nextTo"/>
        <c:spPr>
          <a:noFill/>
          <a:ln w="9525" cap="flat" cmpd="sng" algn="ctr">
            <a:solidFill>
              <a:schemeClr val="tx1">
                <a:lumMod val="15000"/>
                <a:lumOff val="85000"/>
              </a:schemeClr>
            </a:solidFill>
            <a:round/>
          </a:ln>
          <a:effectLst/>
        </c:spPr>
        <c:txPr>
          <a:bodyPr rot="-60000000" spcFirstLastPara="1" vertOverflow="ellipsis" vert="horz" wrap="square" anchor="ctr" anchorCtr="1"/>
          <a:lstStyle/>
          <a:p>
            <a:pPr>
              <a:defRPr sz="1400" b="1" i="0" u="none" strike="noStrike" kern="1200" baseline="0">
                <a:solidFill>
                  <a:sysClr val="windowText" lastClr="000000"/>
                </a:solidFill>
                <a:latin typeface="Gordita Light" pitchFamily="50" charset="-70"/>
                <a:ea typeface="+mn-ea"/>
                <a:cs typeface="Gordita Light" pitchFamily="50" charset="-70"/>
              </a:defRPr>
            </a:pPr>
            <a:endParaRPr lang="lt-LT"/>
          </a:p>
        </c:txPr>
        <c:crossAx val="620522672"/>
        <c:crosses val="autoZero"/>
        <c:auto val="1"/>
        <c:lblAlgn val="ctr"/>
        <c:lblOffset val="100"/>
        <c:noMultiLvlLbl val="0"/>
      </c:catAx>
      <c:valAx>
        <c:axId val="620522672"/>
        <c:scaling>
          <c:orientation val="minMax"/>
        </c:scaling>
        <c:delete val="1"/>
        <c:axPos val="b"/>
        <c:numFmt formatCode="General" sourceLinked="1"/>
        <c:majorTickMark val="none"/>
        <c:minorTickMark val="none"/>
        <c:tickLblPos val="nextTo"/>
        <c:crossAx val="620535632"/>
        <c:crosses val="autoZero"/>
        <c:crossBetween val="between"/>
      </c:valAx>
      <c:spPr>
        <a:noFill/>
        <a:ln>
          <a:noFill/>
        </a:ln>
        <a:effectLst/>
      </c:spPr>
    </c:plotArea>
    <c:legend>
      <c:legendPos val="r"/>
      <c:layout>
        <c:manualLayout>
          <c:xMode val="edge"/>
          <c:yMode val="edge"/>
          <c:x val="0.62686121103871606"/>
          <c:y val="0.20104499105753373"/>
          <c:w val="0.27090236723604433"/>
          <c:h val="0.58316075534805933"/>
        </c:manualLayout>
      </c:layout>
      <c:overlay val="0"/>
      <c:spPr>
        <a:noFill/>
        <a:ln>
          <a:noFill/>
        </a:ln>
        <a:effectLst/>
      </c:spPr>
      <c:txPr>
        <a:bodyPr rot="0" spcFirstLastPara="1" vertOverflow="ellipsis" vert="horz" wrap="square" anchor="ctr" anchorCtr="1"/>
        <a:lstStyle/>
        <a:p>
          <a:pPr>
            <a:defRPr sz="1400" b="1" i="0" u="none" strike="noStrike" kern="1200" baseline="0">
              <a:solidFill>
                <a:sysClr val="windowText" lastClr="000000"/>
              </a:solidFill>
              <a:latin typeface="Gordita Light" pitchFamily="50" charset="-70"/>
              <a:ea typeface="+mn-ea"/>
              <a:cs typeface="Gordita Light" pitchFamily="50" charset="-70"/>
            </a:defRPr>
          </a:pPr>
          <a:endParaRPr lang="lt-LT"/>
        </a:p>
      </c:txPr>
    </c:legend>
    <c:plotVisOnly val="1"/>
    <c:dispBlanksAs val="gap"/>
    <c:showDLblsOverMax val="0"/>
  </c:chart>
  <c:spPr>
    <a:noFill/>
    <a:ln>
      <a:noFill/>
    </a:ln>
    <a:effectLst/>
  </c:spPr>
  <c:txPr>
    <a:bodyPr/>
    <a:lstStyle/>
    <a:p>
      <a:pPr>
        <a:defRPr sz="1400" b="1">
          <a:solidFill>
            <a:sysClr val="windowText" lastClr="000000"/>
          </a:solidFill>
          <a:latin typeface="Gordita Light" pitchFamily="50" charset="-70"/>
          <a:cs typeface="Gordita Light" pitchFamily="50" charset="-70"/>
        </a:defRPr>
      </a:pPr>
      <a:endParaRPr lang="lt-LT"/>
    </a:p>
  </c:txPr>
  <c:externalData r:id="rId3">
    <c:autoUpdate val="0"/>
  </c:externalData>
</c:chartSpace>
</file>

<file path=ppt/charts/colors1.xml><?xml version="1.0" encoding="utf-8"?>
<cs:colorStyle xmlns:cs="http://schemas.microsoft.com/office/drawing/2012/chartStyle" xmlns:a="http://schemas.openxmlformats.org/drawingml/2006/main" meth="cycle" id="10">
  <a:schemeClr val="accent1"/>
  <a:schemeClr val="accent2"/>
  <a:schemeClr val="accent3"/>
  <a:schemeClr val="accent4"/>
  <a:schemeClr val="accent5"/>
  <a:schemeClr val="accent6"/>
  <cs:variation/>
  <cs:variation>
    <a:lumMod val="60000"/>
  </cs:variation>
  <cs:variation>
    <a:lumMod val="80000"/>
    <a:lumOff val="20000"/>
  </cs:variation>
  <cs:variation>
    <a:lumMod val="80000"/>
  </cs:variation>
  <cs:variation>
    <a:lumMod val="60000"/>
    <a:lumOff val="40000"/>
  </cs:variation>
  <cs:variation>
    <a:lumMod val="50000"/>
  </cs:variation>
  <cs:variation>
    <a:lumMod val="70000"/>
    <a:lumOff val="30000"/>
  </cs:variation>
  <cs:variation>
    <a:lumMod val="70000"/>
  </cs:variation>
  <cs:variation>
    <a:lumMod val="50000"/>
    <a:lumOff val="50000"/>
  </cs:variation>
</cs:colorStyle>
</file>

<file path=ppt/charts/colors2.xml><?xml version="1.0" encoding="utf-8"?>
<cs:colorStyle xmlns:cs="http://schemas.microsoft.com/office/drawing/2012/chartStyle" xmlns:a="http://schemas.openxmlformats.org/drawingml/2006/main" meth="cycle" id="10">
  <a:schemeClr val="accent1"/>
  <a:schemeClr val="accent2"/>
  <a:schemeClr val="accent3"/>
  <a:schemeClr val="accent4"/>
  <a:schemeClr val="accent5"/>
  <a:schemeClr val="accent6"/>
  <cs:variation/>
  <cs:variation>
    <a:lumMod val="60000"/>
  </cs:variation>
  <cs:variation>
    <a:lumMod val="80000"/>
    <a:lumOff val="20000"/>
  </cs:variation>
  <cs:variation>
    <a:lumMod val="80000"/>
  </cs:variation>
  <cs:variation>
    <a:lumMod val="60000"/>
    <a:lumOff val="40000"/>
  </cs:variation>
  <cs:variation>
    <a:lumMod val="50000"/>
  </cs:variation>
  <cs:variation>
    <a:lumMod val="70000"/>
    <a:lumOff val="30000"/>
  </cs:variation>
  <cs:variation>
    <a:lumMod val="70000"/>
  </cs:variation>
  <cs:variation>
    <a:lumMod val="50000"/>
    <a:lumOff val="50000"/>
  </cs:variation>
</cs:colorStyle>
</file>

<file path=ppt/charts/colors3.xml><?xml version="1.0" encoding="utf-8"?>
<cs:colorStyle xmlns:cs="http://schemas.microsoft.com/office/drawing/2012/chartStyle" xmlns:a="http://schemas.openxmlformats.org/drawingml/2006/main" meth="cycle" id="10">
  <a:schemeClr val="accent1"/>
  <a:schemeClr val="accent2"/>
  <a:schemeClr val="accent3"/>
  <a:schemeClr val="accent4"/>
  <a:schemeClr val="accent5"/>
  <a:schemeClr val="accent6"/>
  <cs:variation/>
  <cs:variation>
    <a:lumMod val="60000"/>
  </cs:variation>
  <cs:variation>
    <a:lumMod val="80000"/>
    <a:lumOff val="20000"/>
  </cs:variation>
  <cs:variation>
    <a:lumMod val="80000"/>
  </cs:variation>
  <cs:variation>
    <a:lumMod val="60000"/>
    <a:lumOff val="40000"/>
  </cs:variation>
  <cs:variation>
    <a:lumMod val="50000"/>
  </cs:variation>
  <cs:variation>
    <a:lumMod val="70000"/>
    <a:lumOff val="30000"/>
  </cs:variation>
  <cs:variation>
    <a:lumMod val="70000"/>
  </cs:variation>
  <cs:variation>
    <a:lumMod val="50000"/>
    <a:lumOff val="50000"/>
  </cs:variation>
</cs:colorStyle>
</file>

<file path=ppt/charts/colors4.xml><?xml version="1.0" encoding="utf-8"?>
<cs:colorStyle xmlns:cs="http://schemas.microsoft.com/office/drawing/2012/chartStyle" xmlns:a="http://schemas.openxmlformats.org/drawingml/2006/main" meth="cycle" id="10">
  <a:schemeClr val="accent1"/>
  <a:schemeClr val="accent2"/>
  <a:schemeClr val="accent3"/>
  <a:schemeClr val="accent4"/>
  <a:schemeClr val="accent5"/>
  <a:schemeClr val="accent6"/>
  <cs:variation/>
  <cs:variation>
    <a:lumMod val="60000"/>
  </cs:variation>
  <cs:variation>
    <a:lumMod val="80000"/>
    <a:lumOff val="20000"/>
  </cs:variation>
  <cs:variation>
    <a:lumMod val="80000"/>
  </cs:variation>
  <cs:variation>
    <a:lumMod val="60000"/>
    <a:lumOff val="40000"/>
  </cs:variation>
  <cs:variation>
    <a:lumMod val="50000"/>
  </cs:variation>
  <cs:variation>
    <a:lumMod val="70000"/>
    <a:lumOff val="30000"/>
  </cs:variation>
  <cs:variation>
    <a:lumMod val="70000"/>
  </cs:variation>
  <cs:variation>
    <a:lumMod val="50000"/>
    <a:lumOff val="50000"/>
  </cs:variation>
</cs:colorStyle>
</file>

<file path=ppt/charts/colors5.xml><?xml version="1.0" encoding="utf-8"?>
<cs:colorStyle xmlns:cs="http://schemas.microsoft.com/office/drawing/2012/chartStyle" xmlns:a="http://schemas.openxmlformats.org/drawingml/2006/main" meth="cycle" id="10">
  <a:schemeClr val="accent1"/>
  <a:schemeClr val="accent2"/>
  <a:schemeClr val="accent3"/>
  <a:schemeClr val="accent4"/>
  <a:schemeClr val="accent5"/>
  <a:schemeClr val="accent6"/>
  <cs:variation/>
  <cs:variation>
    <a:lumMod val="60000"/>
  </cs:variation>
  <cs:variation>
    <a:lumMod val="80000"/>
    <a:lumOff val="20000"/>
  </cs:variation>
  <cs:variation>
    <a:lumMod val="80000"/>
  </cs:variation>
  <cs:variation>
    <a:lumMod val="60000"/>
    <a:lumOff val="40000"/>
  </cs:variation>
  <cs:variation>
    <a:lumMod val="50000"/>
  </cs:variation>
  <cs:variation>
    <a:lumMod val="70000"/>
    <a:lumOff val="30000"/>
  </cs:variation>
  <cs:variation>
    <a:lumMod val="70000"/>
  </cs:variation>
  <cs:variation>
    <a:lumMod val="50000"/>
    <a:lumOff val="50000"/>
  </cs:variation>
</cs:colorStyle>
</file>

<file path=ppt/charts/colors6.xml><?xml version="1.0" encoding="utf-8"?>
<cs:colorStyle xmlns:cs="http://schemas.microsoft.com/office/drawing/2012/chartStyle" xmlns:a="http://schemas.openxmlformats.org/drawingml/2006/main" meth="cycle" id="10">
  <a:schemeClr val="accent1"/>
  <a:schemeClr val="accent2"/>
  <a:schemeClr val="accent3"/>
  <a:schemeClr val="accent4"/>
  <a:schemeClr val="accent5"/>
  <a:schemeClr val="accent6"/>
  <cs:variation/>
  <cs:variation>
    <a:lumMod val="60000"/>
  </cs:variation>
  <cs:variation>
    <a:lumMod val="80000"/>
    <a:lumOff val="20000"/>
  </cs:variation>
  <cs:variation>
    <a:lumMod val="80000"/>
  </cs:variation>
  <cs:variation>
    <a:lumMod val="60000"/>
    <a:lumOff val="40000"/>
  </cs:variation>
  <cs:variation>
    <a:lumMod val="50000"/>
  </cs:variation>
  <cs:variation>
    <a:lumMod val="70000"/>
    <a:lumOff val="30000"/>
  </cs:variation>
  <cs:variation>
    <a:lumMod val="70000"/>
  </cs:variation>
  <cs:variation>
    <a:lumMod val="50000"/>
    <a:lumOff val="50000"/>
  </cs:variation>
</cs:colorStyle>
</file>

<file path=ppt/charts/colors7.xml><?xml version="1.0" encoding="utf-8"?>
<cs:colorStyle xmlns:cs="http://schemas.microsoft.com/office/drawing/2012/chartStyle" xmlns:a="http://schemas.openxmlformats.org/drawingml/2006/main" meth="cycle" id="10">
  <a:schemeClr val="accent1"/>
  <a:schemeClr val="accent2"/>
  <a:schemeClr val="accent3"/>
  <a:schemeClr val="accent4"/>
  <a:schemeClr val="accent5"/>
  <a:schemeClr val="accent6"/>
  <cs:variation/>
  <cs:variation>
    <a:lumMod val="60000"/>
  </cs:variation>
  <cs:variation>
    <a:lumMod val="80000"/>
    <a:lumOff val="20000"/>
  </cs:variation>
  <cs:variation>
    <a:lumMod val="80000"/>
  </cs:variation>
  <cs:variation>
    <a:lumMod val="60000"/>
    <a:lumOff val="40000"/>
  </cs:variation>
  <cs:variation>
    <a:lumMod val="50000"/>
  </cs:variation>
  <cs:variation>
    <a:lumMod val="70000"/>
    <a:lumOff val="30000"/>
  </cs:variation>
  <cs:variation>
    <a:lumMod val="70000"/>
  </cs:variation>
  <cs:variation>
    <a:lumMod val="50000"/>
    <a:lumOff val="50000"/>
  </cs:variation>
</cs:colorStyle>
</file>

<file path=ppt/charts/style1.xml><?xml version="1.0" encoding="utf-8"?>
<cs:chartStyle xmlns:cs="http://schemas.microsoft.com/office/drawing/2012/chartStyle" xmlns:a="http://schemas.openxmlformats.org/drawingml/2006/main" id="201">
  <cs:axisTitle>
    <cs:lnRef idx="0"/>
    <cs:fillRef idx="0"/>
    <cs:effectRef idx="0"/>
    <cs:fontRef idx="minor">
      <a:schemeClr val="tx1">
        <a:lumMod val="65000"/>
        <a:lumOff val="35000"/>
      </a:schemeClr>
    </cs:fontRef>
    <cs:defRPr sz="1000" kern="1200"/>
  </cs:axisTitle>
  <cs:categoryAxis>
    <cs:lnRef idx="0"/>
    <cs:fillRef idx="0"/>
    <cs:effectRef idx="0"/>
    <cs:fontRef idx="minor">
      <a:schemeClr val="tx1">
        <a:lumMod val="65000"/>
        <a:lumOff val="35000"/>
      </a:schemeClr>
    </cs:fontRef>
    <cs:spPr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  <cs:defRPr sz="900" kern="1200"/>
  </cs:categoryAxis>
  <cs:chartArea mods="allowNoFillOverride allowNoLineOverride">
    <cs:lnRef idx="0"/>
    <cs:fillRef idx="0"/>
    <cs:effectRef idx="0"/>
    <cs:fontRef idx="minor">
      <a:schemeClr val="tx1"/>
    </cs:fontRef>
    <cs:spPr>
      <a:solidFill>
        <a:schemeClr val="bg1"/>
      </a:solidFill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  <cs:defRPr sz="1000" kern="1200"/>
  </cs:chartArea>
  <cs:dataLabel>
    <cs:lnRef idx="0"/>
    <cs:fillRef idx="0"/>
    <cs:effectRef idx="0"/>
    <cs:fontRef idx="minor">
      <a:schemeClr val="tx1">
        <a:lumMod val="75000"/>
        <a:lumOff val="25000"/>
      </a:schemeClr>
    </cs:fontRef>
    <cs:defRPr sz="900" kern="1200"/>
  </cs:dataLabel>
  <cs:dataLabelCallout>
    <cs:lnRef idx="0"/>
    <cs:fillRef idx="0"/>
    <cs:effectRef idx="0"/>
    <cs:fontRef idx="minor">
      <a:schemeClr val="dk1">
        <a:lumMod val="65000"/>
        <a:lumOff val="35000"/>
      </a:schemeClr>
    </cs:fontRef>
    <cs:spPr>
      <a:solidFill>
        <a:schemeClr val="lt1"/>
      </a:solidFill>
      <a:ln>
        <a:solidFill>
          <a:schemeClr val="dk1">
            <a:lumMod val="25000"/>
            <a:lumOff val="75000"/>
          </a:schemeClr>
        </a:solidFill>
      </a:ln>
    </cs:spPr>
    <cs:defRPr sz="900" kern="1200"/>
    <cs:bodyPr rot="0" spcFirstLastPara="1" vertOverflow="clip" horzOverflow="clip" vert="horz" wrap="square" lIns="36576" tIns="18288" rIns="36576" bIns="18288" anchor="ctr" anchorCtr="1">
      <a:spAutoFit/>
    </cs:bodyPr>
  </cs:dataLabelCallout>
  <cs:dataPoint>
    <cs:lnRef idx="0"/>
    <cs:fillRef idx="1">
      <cs:styleClr val="auto"/>
    </cs:fillRef>
    <cs:effectRef idx="0"/>
    <cs:fontRef idx="minor">
      <a:schemeClr val="tx1"/>
    </cs:fontRef>
  </cs:dataPoint>
  <cs:dataPoint3D>
    <cs:lnRef idx="0"/>
    <cs:fillRef idx="1">
      <cs:styleClr val="auto"/>
    </cs:fillRef>
    <cs:effectRef idx="0"/>
    <cs:fontRef idx="minor">
      <a:schemeClr val="tx1"/>
    </cs:fontRef>
  </cs:dataPoint3D>
  <cs:dataPointLine>
    <cs:lnRef idx="0">
      <cs:styleClr val="auto"/>
    </cs:lnRef>
    <cs:fillRef idx="1"/>
    <cs:effectRef idx="0"/>
    <cs:fontRef idx="minor">
      <a:schemeClr val="tx1"/>
    </cs:fontRef>
    <cs:spPr>
      <a:ln w="28575" cap="rnd">
        <a:solidFill>
          <a:schemeClr val="phClr"/>
        </a:solidFill>
        <a:round/>
      </a:ln>
    </cs:spPr>
  </cs:dataPointLine>
  <cs:dataPointMarker>
    <cs:lnRef idx="0">
      <cs:styleClr val="auto"/>
    </cs:lnRef>
    <cs:fillRef idx="1">
      <cs:styleClr val="auto"/>
    </cs:fillRef>
    <cs:effectRef idx="0"/>
    <cs:fontRef idx="minor">
      <a:schemeClr val="tx1"/>
    </cs:fontRef>
    <cs:spPr>
      <a:ln w="9525">
        <a:solidFill>
          <a:schemeClr val="phClr"/>
        </a:solidFill>
      </a:ln>
    </cs:spPr>
  </cs:dataPointMarker>
  <cs:dataPointMarkerLayout symbol="circle" size="5"/>
  <cs:dataPointWireframe>
    <cs:lnRef idx="0">
      <cs:styleClr val="auto"/>
    </cs:lnRef>
    <cs:fillRef idx="1"/>
    <cs:effectRef idx="0"/>
    <cs:fontRef idx="minor">
      <a:schemeClr val="tx1"/>
    </cs:fontRef>
    <cs:spPr>
      <a:ln w="9525" cap="rnd">
        <a:solidFill>
          <a:schemeClr val="phClr"/>
        </a:solidFill>
        <a:round/>
      </a:ln>
    </cs:spPr>
  </cs:dataPointWireframe>
  <cs:dataTable>
    <cs:lnRef idx="0"/>
    <cs:fillRef idx="0"/>
    <cs:effectRef idx="0"/>
    <cs:fontRef idx="minor">
      <a:schemeClr val="tx1">
        <a:lumMod val="65000"/>
        <a:lumOff val="35000"/>
      </a:schemeClr>
    </cs:fontRef>
    <cs:spPr>
      <a:noFill/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  <cs:defRPr sz="900" kern="1200"/>
  </cs:dataTable>
  <cs:downBar>
    <cs:lnRef idx="0"/>
    <cs:fillRef idx="0"/>
    <cs:effectRef idx="0"/>
    <cs:fontRef idx="minor">
      <a:schemeClr val="dk1"/>
    </cs:fontRef>
    <cs:spPr>
      <a:solidFill>
        <a:schemeClr val="dk1">
          <a:lumMod val="65000"/>
          <a:lumOff val="35000"/>
        </a:schemeClr>
      </a:solidFill>
      <a:ln w="9525">
        <a:solidFill>
          <a:schemeClr val="tx1">
            <a:lumMod val="65000"/>
            <a:lumOff val="35000"/>
          </a:schemeClr>
        </a:solidFill>
      </a:ln>
    </cs:spPr>
  </cs:downBar>
  <cs:drop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35000"/>
            <a:lumOff val="65000"/>
          </a:schemeClr>
        </a:solidFill>
        <a:round/>
      </a:ln>
    </cs:spPr>
  </cs:dropLine>
  <cs:errorBar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65000"/>
            <a:lumOff val="35000"/>
          </a:schemeClr>
        </a:solidFill>
        <a:round/>
      </a:ln>
    </cs:spPr>
  </cs:errorBar>
  <cs:floor>
    <cs:lnRef idx="0"/>
    <cs:fillRef idx="0"/>
    <cs:effectRef idx="0"/>
    <cs:fontRef idx="minor">
      <a:schemeClr val="tx1"/>
    </cs:fontRef>
    <cs:spPr>
      <a:noFill/>
      <a:ln>
        <a:noFill/>
      </a:ln>
    </cs:spPr>
  </cs:floor>
  <cs:gridlineMajor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</cs:gridlineMajor>
  <cs:gridlineMinor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5000"/>
            <a:lumOff val="95000"/>
          </a:schemeClr>
        </a:solidFill>
        <a:round/>
      </a:ln>
    </cs:spPr>
  </cs:gridlineMinor>
  <cs:hiLo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75000"/>
            <a:lumOff val="25000"/>
          </a:schemeClr>
        </a:solidFill>
        <a:round/>
      </a:ln>
    </cs:spPr>
  </cs:hiLoLine>
  <cs:leader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35000"/>
            <a:lumOff val="65000"/>
          </a:schemeClr>
        </a:solidFill>
        <a:round/>
      </a:ln>
    </cs:spPr>
  </cs:leaderLine>
  <cs:legend>
    <cs:lnRef idx="0"/>
    <cs:fillRef idx="0"/>
    <cs:effectRef idx="0"/>
    <cs:fontRef idx="minor">
      <a:schemeClr val="tx1">
        <a:lumMod val="65000"/>
        <a:lumOff val="35000"/>
      </a:schemeClr>
    </cs:fontRef>
    <cs:defRPr sz="900" kern="1200"/>
  </cs:legend>
  <cs:plotArea mods="allowNoFillOverride allowNoLineOverride">
    <cs:lnRef idx="0"/>
    <cs:fillRef idx="0"/>
    <cs:effectRef idx="0"/>
    <cs:fontRef idx="minor">
      <a:schemeClr val="tx1"/>
    </cs:fontRef>
  </cs:plotArea>
  <cs:plotArea3D mods="allowNoFillOverride allowNoLineOverride">
    <cs:lnRef idx="0"/>
    <cs:fillRef idx="0"/>
    <cs:effectRef idx="0"/>
    <cs:fontRef idx="minor">
      <a:schemeClr val="tx1"/>
    </cs:fontRef>
  </cs:plotArea3D>
  <cs:seriesAxis>
    <cs:lnRef idx="0"/>
    <cs:fillRef idx="0"/>
    <cs:effectRef idx="0"/>
    <cs:fontRef idx="minor">
      <a:schemeClr val="tx1">
        <a:lumMod val="65000"/>
        <a:lumOff val="35000"/>
      </a:schemeClr>
    </cs:fontRef>
    <cs:defRPr sz="900" kern="1200"/>
  </cs:seriesAxis>
  <cs:series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35000"/>
            <a:lumOff val="65000"/>
          </a:schemeClr>
        </a:solidFill>
        <a:round/>
      </a:ln>
    </cs:spPr>
  </cs:seriesLine>
  <cs:title>
    <cs:lnRef idx="0"/>
    <cs:fillRef idx="0"/>
    <cs:effectRef idx="0"/>
    <cs:fontRef idx="minor">
      <a:schemeClr val="tx1">
        <a:lumMod val="65000"/>
        <a:lumOff val="35000"/>
      </a:schemeClr>
    </cs:fontRef>
    <cs:defRPr sz="1400" b="0" kern="1200" spc="0" baseline="0"/>
  </cs:title>
  <cs:trendline>
    <cs:lnRef idx="0">
      <cs:styleClr val="auto"/>
    </cs:lnRef>
    <cs:fillRef idx="0"/>
    <cs:effectRef idx="0"/>
    <cs:fontRef idx="minor">
      <a:schemeClr val="tx1"/>
    </cs:fontRef>
    <cs:spPr>
      <a:ln w="19050" cap="rnd">
        <a:solidFill>
          <a:schemeClr val="phClr"/>
        </a:solidFill>
        <a:prstDash val="sysDot"/>
      </a:ln>
    </cs:spPr>
  </cs:trendline>
  <cs:trendlineLabel>
    <cs:lnRef idx="0"/>
    <cs:fillRef idx="0"/>
    <cs:effectRef idx="0"/>
    <cs:fontRef idx="minor">
      <a:schemeClr val="tx1">
        <a:lumMod val="65000"/>
        <a:lumOff val="35000"/>
      </a:schemeClr>
    </cs:fontRef>
    <cs:defRPr sz="900" kern="1200"/>
  </cs:trendlineLabel>
  <cs:upBar>
    <cs:lnRef idx="0"/>
    <cs:fillRef idx="0"/>
    <cs:effectRef idx="0"/>
    <cs:fontRef idx="minor">
      <a:schemeClr val="dk1"/>
    </cs:fontRef>
    <cs:spPr>
      <a:solidFill>
        <a:schemeClr val="lt1"/>
      </a:solidFill>
      <a:ln w="9525">
        <a:solidFill>
          <a:schemeClr val="tx1">
            <a:lumMod val="15000"/>
            <a:lumOff val="85000"/>
          </a:schemeClr>
        </a:solidFill>
      </a:ln>
    </cs:spPr>
  </cs:upBar>
  <cs:valueAxis>
    <cs:lnRef idx="0"/>
    <cs:fillRef idx="0"/>
    <cs:effectRef idx="0"/>
    <cs:fontRef idx="minor">
      <a:schemeClr val="tx1">
        <a:lumMod val="65000"/>
        <a:lumOff val="35000"/>
      </a:schemeClr>
    </cs:fontRef>
    <cs:defRPr sz="900" kern="1200"/>
  </cs:valueAxis>
  <cs:wall>
    <cs:lnRef idx="0"/>
    <cs:fillRef idx="0"/>
    <cs:effectRef idx="0"/>
    <cs:fontRef idx="minor">
      <a:schemeClr val="tx1"/>
    </cs:fontRef>
    <cs:spPr>
      <a:noFill/>
      <a:ln>
        <a:noFill/>
      </a:ln>
    </cs:spPr>
  </cs:wall>
</cs:chartStyle>
</file>

<file path=ppt/charts/style2.xml><?xml version="1.0" encoding="utf-8"?>
<cs:chartStyle xmlns:cs="http://schemas.microsoft.com/office/drawing/2012/chartStyle" xmlns:a="http://schemas.openxmlformats.org/drawingml/2006/main" id="216">
  <cs:axisTitle>
    <cs:lnRef idx="0"/>
    <cs:fillRef idx="0"/>
    <cs:effectRef idx="0"/>
    <cs:fontRef idx="minor">
      <a:schemeClr val="tx1">
        <a:lumMod val="65000"/>
        <a:lumOff val="35000"/>
      </a:schemeClr>
    </cs:fontRef>
    <cs:defRPr sz="1000" kern="1200"/>
  </cs:axisTitle>
  <cs:categoryAxis>
    <cs:lnRef idx="0"/>
    <cs:fillRef idx="0"/>
    <cs:effectRef idx="0"/>
    <cs:fontRef idx="minor">
      <a:schemeClr val="tx1">
        <a:lumMod val="65000"/>
        <a:lumOff val="35000"/>
      </a:schemeClr>
    </cs:fontRef>
    <cs:spPr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  <cs:defRPr sz="900" kern="1200"/>
  </cs:categoryAxis>
  <cs:chartArea mods="allowNoFillOverride allowNoLineOverride">
    <cs:lnRef idx="0"/>
    <cs:fillRef idx="0"/>
    <cs:effectRef idx="0"/>
    <cs:fontRef idx="minor">
      <a:schemeClr val="tx1"/>
    </cs:fontRef>
    <cs:spPr>
      <a:solidFill>
        <a:schemeClr val="bg1"/>
      </a:solidFill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  <cs:defRPr sz="1000" kern="1200"/>
  </cs:chartArea>
  <cs:dataLabel>
    <cs:lnRef idx="0"/>
    <cs:fillRef idx="0"/>
    <cs:effectRef idx="0"/>
    <cs:fontRef idx="minor">
      <a:schemeClr val="tx1">
        <a:lumMod val="75000"/>
        <a:lumOff val="25000"/>
      </a:schemeClr>
    </cs:fontRef>
    <cs:defRPr sz="900" kern="1200"/>
  </cs:dataLabel>
  <cs:dataLabelCallout>
    <cs:lnRef idx="0"/>
    <cs:fillRef idx="0"/>
    <cs:effectRef idx="0"/>
    <cs:fontRef idx="minor">
      <a:schemeClr val="dk1">
        <a:lumMod val="65000"/>
        <a:lumOff val="35000"/>
      </a:schemeClr>
    </cs:fontRef>
    <cs:spPr>
      <a:solidFill>
        <a:schemeClr val="lt1"/>
      </a:solidFill>
      <a:ln>
        <a:solidFill>
          <a:schemeClr val="dk1">
            <a:lumMod val="25000"/>
            <a:lumOff val="75000"/>
          </a:schemeClr>
        </a:solidFill>
      </a:ln>
    </cs:spPr>
    <cs:defRPr sz="900" kern="1200"/>
    <cs:bodyPr rot="0" spcFirstLastPara="1" vertOverflow="clip" horzOverflow="clip" vert="horz" wrap="square" lIns="36576" tIns="18288" rIns="36576" bIns="18288" anchor="ctr" anchorCtr="1">
      <a:spAutoFit/>
    </cs:bodyPr>
  </cs:dataLabelCallout>
  <cs:dataPoint>
    <cs:lnRef idx="0"/>
    <cs:fillRef idx="1">
      <cs:styleClr val="auto"/>
    </cs:fillRef>
    <cs:effectRef idx="0"/>
    <cs:fontRef idx="minor">
      <a:schemeClr val="tx1"/>
    </cs:fontRef>
  </cs:dataPoint>
  <cs:dataPoint3D>
    <cs:lnRef idx="0"/>
    <cs:fillRef idx="1">
      <cs:styleClr val="auto"/>
    </cs:fillRef>
    <cs:effectRef idx="0"/>
    <cs:fontRef idx="minor">
      <a:schemeClr val="tx1"/>
    </cs:fontRef>
  </cs:dataPoint3D>
  <cs:dataPointLine>
    <cs:lnRef idx="0">
      <cs:styleClr val="auto"/>
    </cs:lnRef>
    <cs:fillRef idx="1"/>
    <cs:effectRef idx="0"/>
    <cs:fontRef idx="minor">
      <a:schemeClr val="tx1"/>
    </cs:fontRef>
    <cs:spPr>
      <a:ln w="28575" cap="rnd">
        <a:solidFill>
          <a:schemeClr val="phClr"/>
        </a:solidFill>
        <a:round/>
      </a:ln>
    </cs:spPr>
  </cs:dataPointLine>
  <cs:dataPointMarker>
    <cs:lnRef idx="0">
      <cs:styleClr val="auto"/>
    </cs:lnRef>
    <cs:fillRef idx="1">
      <cs:styleClr val="auto"/>
    </cs:fillRef>
    <cs:effectRef idx="0"/>
    <cs:fontRef idx="minor">
      <a:schemeClr val="tx1"/>
    </cs:fontRef>
    <cs:spPr>
      <a:ln w="9525">
        <a:solidFill>
          <a:schemeClr val="phClr"/>
        </a:solidFill>
      </a:ln>
    </cs:spPr>
  </cs:dataPointMarker>
  <cs:dataPointMarkerLayout symbol="circle" size="5"/>
  <cs:dataPointWireframe>
    <cs:lnRef idx="0">
      <cs:styleClr val="auto"/>
    </cs:lnRef>
    <cs:fillRef idx="1"/>
    <cs:effectRef idx="0"/>
    <cs:fontRef idx="minor">
      <a:schemeClr val="tx1"/>
    </cs:fontRef>
    <cs:spPr>
      <a:ln w="9525" cap="rnd">
        <a:solidFill>
          <a:schemeClr val="phClr"/>
        </a:solidFill>
        <a:round/>
      </a:ln>
    </cs:spPr>
  </cs:dataPointWireframe>
  <cs:dataTable>
    <cs:lnRef idx="0"/>
    <cs:fillRef idx="0"/>
    <cs:effectRef idx="0"/>
    <cs:fontRef idx="minor">
      <a:schemeClr val="tx1">
        <a:lumMod val="65000"/>
        <a:lumOff val="35000"/>
      </a:schemeClr>
    </cs:fontRef>
    <cs:spPr>
      <a:noFill/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  <cs:defRPr sz="900" kern="1200"/>
  </cs:dataTable>
  <cs:downBar>
    <cs:lnRef idx="0"/>
    <cs:fillRef idx="0"/>
    <cs:effectRef idx="0"/>
    <cs:fontRef idx="minor">
      <a:schemeClr val="tx1"/>
    </cs:fontRef>
    <cs:spPr>
      <a:solidFill>
        <a:schemeClr val="dk1">
          <a:lumMod val="75000"/>
          <a:lumOff val="25000"/>
        </a:schemeClr>
      </a:solidFill>
      <a:ln w="9525" cap="flat" cmpd="sng" algn="ctr">
        <a:solidFill>
          <a:schemeClr val="tx1">
            <a:lumMod val="65000"/>
            <a:lumOff val="35000"/>
          </a:schemeClr>
        </a:solidFill>
        <a:round/>
      </a:ln>
    </cs:spPr>
  </cs:downBar>
  <cs:drop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35000"/>
            <a:lumOff val="65000"/>
          </a:schemeClr>
        </a:solidFill>
        <a:round/>
      </a:ln>
    </cs:spPr>
  </cs:dropLine>
  <cs:errorBar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65000"/>
            <a:lumOff val="35000"/>
          </a:schemeClr>
        </a:solidFill>
        <a:round/>
      </a:ln>
    </cs:spPr>
  </cs:errorBar>
  <cs:floor>
    <cs:lnRef idx="0"/>
    <cs:fillRef idx="0"/>
    <cs:effectRef idx="0"/>
    <cs:fontRef idx="minor">
      <a:schemeClr val="tx1"/>
    </cs:fontRef>
    <cs:spPr>
      <a:noFill/>
      <a:ln>
        <a:noFill/>
      </a:ln>
    </cs:spPr>
  </cs:floor>
  <cs:gridlineMajor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</cs:gridlineMajor>
  <cs:gridlineMinor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5000"/>
            <a:lumOff val="95000"/>
          </a:schemeClr>
        </a:solidFill>
        <a:round/>
      </a:ln>
    </cs:spPr>
  </cs:gridlineMinor>
  <cs:hiLo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50000"/>
            <a:lumOff val="50000"/>
          </a:schemeClr>
        </a:solidFill>
        <a:round/>
      </a:ln>
    </cs:spPr>
  </cs:hiLoLine>
  <cs:leader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35000"/>
            <a:lumOff val="65000"/>
          </a:schemeClr>
        </a:solidFill>
        <a:round/>
      </a:ln>
    </cs:spPr>
  </cs:leaderLine>
  <cs:legend>
    <cs:lnRef idx="0"/>
    <cs:fillRef idx="0"/>
    <cs:effectRef idx="0"/>
    <cs:fontRef idx="minor">
      <a:schemeClr val="tx1">
        <a:lumMod val="65000"/>
        <a:lumOff val="35000"/>
      </a:schemeClr>
    </cs:fontRef>
    <cs:defRPr sz="900" kern="1200"/>
  </cs:legend>
  <cs:plotArea mods="allowNoFillOverride allowNoLineOverride">
    <cs:lnRef idx="0"/>
    <cs:fillRef idx="0"/>
    <cs:effectRef idx="0"/>
    <cs:fontRef idx="minor">
      <a:schemeClr val="tx1"/>
    </cs:fontRef>
  </cs:plotArea>
  <cs:plotArea3D mods="allowNoFillOverride allowNoLineOverride">
    <cs:lnRef idx="0"/>
    <cs:fillRef idx="0"/>
    <cs:effectRef idx="0"/>
    <cs:fontRef idx="minor">
      <a:schemeClr val="tx1"/>
    </cs:fontRef>
  </cs:plotArea3D>
  <cs:seriesAxis>
    <cs:lnRef idx="0"/>
    <cs:fillRef idx="0"/>
    <cs:effectRef idx="0"/>
    <cs:fontRef idx="minor">
      <a:schemeClr val="tx1">
        <a:lumMod val="65000"/>
        <a:lumOff val="35000"/>
      </a:schemeClr>
    </cs:fontRef>
    <cs:defRPr sz="900" kern="1200"/>
  </cs:seriesAxis>
  <cs:series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35000"/>
            <a:lumOff val="65000"/>
          </a:schemeClr>
        </a:solidFill>
        <a:round/>
      </a:ln>
    </cs:spPr>
  </cs:seriesLine>
  <cs:title>
    <cs:lnRef idx="0"/>
    <cs:fillRef idx="0"/>
    <cs:effectRef idx="0"/>
    <cs:fontRef idx="minor">
      <a:schemeClr val="tx1">
        <a:lumMod val="65000"/>
        <a:lumOff val="35000"/>
      </a:schemeClr>
    </cs:fontRef>
    <cs:defRPr sz="1400" b="0" kern="1200" spc="0" baseline="0"/>
  </cs:title>
  <cs:trendline>
    <cs:lnRef idx="0">
      <cs:styleClr val="auto"/>
    </cs:lnRef>
    <cs:fillRef idx="0"/>
    <cs:effectRef idx="0"/>
    <cs:fontRef idx="minor">
      <a:schemeClr val="tx1"/>
    </cs:fontRef>
    <cs:spPr>
      <a:ln w="19050" cap="rnd">
        <a:solidFill>
          <a:schemeClr val="phClr"/>
        </a:solidFill>
        <a:prstDash val="sysDot"/>
      </a:ln>
    </cs:spPr>
  </cs:trendline>
  <cs:trendlineLabel>
    <cs:lnRef idx="0"/>
    <cs:fillRef idx="0"/>
    <cs:effectRef idx="0"/>
    <cs:fontRef idx="minor">
      <a:schemeClr val="tx1">
        <a:lumMod val="65000"/>
        <a:lumOff val="35000"/>
      </a:schemeClr>
    </cs:fontRef>
    <cs:defRPr sz="900" kern="1200"/>
  </cs:trendlineLabel>
  <cs:upBar>
    <cs:lnRef idx="0"/>
    <cs:fillRef idx="0"/>
    <cs:effectRef idx="0"/>
    <cs:fontRef idx="minor">
      <a:schemeClr val="tx1"/>
    </cs:fontRef>
    <cs:spPr>
      <a:solidFill>
        <a:schemeClr val="lt1"/>
      </a:solidFill>
      <a:ln w="9525" cap="flat" cmpd="sng" algn="ctr">
        <a:solidFill>
          <a:schemeClr val="tx1">
            <a:lumMod val="65000"/>
            <a:lumOff val="35000"/>
          </a:schemeClr>
        </a:solidFill>
        <a:round/>
      </a:ln>
    </cs:spPr>
  </cs:upBar>
  <cs:valueAxis>
    <cs:lnRef idx="0"/>
    <cs:fillRef idx="0"/>
    <cs:effectRef idx="0"/>
    <cs:fontRef idx="minor">
      <a:schemeClr val="tx1">
        <a:lumMod val="65000"/>
        <a:lumOff val="35000"/>
      </a:schemeClr>
    </cs:fontRef>
    <cs:defRPr sz="900" kern="1200"/>
  </cs:valueAxis>
  <cs:wall>
    <cs:lnRef idx="0"/>
    <cs:fillRef idx="0"/>
    <cs:effectRef idx="0"/>
    <cs:fontRef idx="minor">
      <a:schemeClr val="tx1"/>
    </cs:fontRef>
    <cs:spPr>
      <a:noFill/>
      <a:ln>
        <a:noFill/>
      </a:ln>
    </cs:spPr>
  </cs:wall>
</cs:chartStyle>
</file>

<file path=ppt/charts/style3.xml><?xml version="1.0" encoding="utf-8"?>
<cs:chartStyle xmlns:cs="http://schemas.microsoft.com/office/drawing/2012/chartStyle" xmlns:a="http://schemas.openxmlformats.org/drawingml/2006/main" id="201">
  <cs:axisTitle>
    <cs:lnRef idx="0"/>
    <cs:fillRef idx="0"/>
    <cs:effectRef idx="0"/>
    <cs:fontRef idx="minor">
      <a:schemeClr val="tx1">
        <a:lumMod val="65000"/>
        <a:lumOff val="35000"/>
      </a:schemeClr>
    </cs:fontRef>
    <cs:defRPr sz="1000" kern="1200"/>
  </cs:axisTitle>
  <cs:categoryAxis>
    <cs:lnRef idx="0"/>
    <cs:fillRef idx="0"/>
    <cs:effectRef idx="0"/>
    <cs:fontRef idx="minor">
      <a:schemeClr val="tx1">
        <a:lumMod val="65000"/>
        <a:lumOff val="35000"/>
      </a:schemeClr>
    </cs:fontRef>
    <cs:spPr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  <cs:defRPr sz="900" kern="1200"/>
  </cs:categoryAxis>
  <cs:chartArea mods="allowNoFillOverride allowNoLineOverride">
    <cs:lnRef idx="0"/>
    <cs:fillRef idx="0"/>
    <cs:effectRef idx="0"/>
    <cs:fontRef idx="minor">
      <a:schemeClr val="tx1"/>
    </cs:fontRef>
    <cs:spPr>
      <a:solidFill>
        <a:schemeClr val="bg1"/>
      </a:solidFill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  <cs:defRPr sz="1000" kern="1200"/>
  </cs:chartArea>
  <cs:dataLabel>
    <cs:lnRef idx="0"/>
    <cs:fillRef idx="0"/>
    <cs:effectRef idx="0"/>
    <cs:fontRef idx="minor">
      <a:schemeClr val="tx1">
        <a:lumMod val="75000"/>
        <a:lumOff val="25000"/>
      </a:schemeClr>
    </cs:fontRef>
    <cs:defRPr sz="900" kern="1200"/>
  </cs:dataLabel>
  <cs:dataLabelCallout>
    <cs:lnRef idx="0"/>
    <cs:fillRef idx="0"/>
    <cs:effectRef idx="0"/>
    <cs:fontRef idx="minor">
      <a:schemeClr val="dk1">
        <a:lumMod val="65000"/>
        <a:lumOff val="35000"/>
      </a:schemeClr>
    </cs:fontRef>
    <cs:spPr>
      <a:solidFill>
        <a:schemeClr val="lt1"/>
      </a:solidFill>
      <a:ln>
        <a:solidFill>
          <a:schemeClr val="dk1">
            <a:lumMod val="25000"/>
            <a:lumOff val="75000"/>
          </a:schemeClr>
        </a:solidFill>
      </a:ln>
    </cs:spPr>
    <cs:defRPr sz="900" kern="1200"/>
    <cs:bodyPr rot="0" spcFirstLastPara="1" vertOverflow="clip" horzOverflow="clip" vert="horz" wrap="square" lIns="36576" tIns="18288" rIns="36576" bIns="18288" anchor="ctr" anchorCtr="1">
      <a:spAutoFit/>
    </cs:bodyPr>
  </cs:dataLabelCallout>
  <cs:dataPoint>
    <cs:lnRef idx="0"/>
    <cs:fillRef idx="1">
      <cs:styleClr val="auto"/>
    </cs:fillRef>
    <cs:effectRef idx="0"/>
    <cs:fontRef idx="minor">
      <a:schemeClr val="tx1"/>
    </cs:fontRef>
  </cs:dataPoint>
  <cs:dataPoint3D>
    <cs:lnRef idx="0"/>
    <cs:fillRef idx="1">
      <cs:styleClr val="auto"/>
    </cs:fillRef>
    <cs:effectRef idx="0"/>
    <cs:fontRef idx="minor">
      <a:schemeClr val="tx1"/>
    </cs:fontRef>
  </cs:dataPoint3D>
  <cs:dataPointLine>
    <cs:lnRef idx="0">
      <cs:styleClr val="auto"/>
    </cs:lnRef>
    <cs:fillRef idx="1"/>
    <cs:effectRef idx="0"/>
    <cs:fontRef idx="minor">
      <a:schemeClr val="tx1"/>
    </cs:fontRef>
    <cs:spPr>
      <a:ln w="28575" cap="rnd">
        <a:solidFill>
          <a:schemeClr val="phClr"/>
        </a:solidFill>
        <a:round/>
      </a:ln>
    </cs:spPr>
  </cs:dataPointLine>
  <cs:dataPointMarker>
    <cs:lnRef idx="0">
      <cs:styleClr val="auto"/>
    </cs:lnRef>
    <cs:fillRef idx="1">
      <cs:styleClr val="auto"/>
    </cs:fillRef>
    <cs:effectRef idx="0"/>
    <cs:fontRef idx="minor">
      <a:schemeClr val="tx1"/>
    </cs:fontRef>
    <cs:spPr>
      <a:ln w="9525">
        <a:solidFill>
          <a:schemeClr val="phClr"/>
        </a:solidFill>
      </a:ln>
    </cs:spPr>
  </cs:dataPointMarker>
  <cs:dataPointMarkerLayout symbol="circle" size="5"/>
  <cs:dataPointWireframe>
    <cs:lnRef idx="0">
      <cs:styleClr val="auto"/>
    </cs:lnRef>
    <cs:fillRef idx="1"/>
    <cs:effectRef idx="0"/>
    <cs:fontRef idx="minor">
      <a:schemeClr val="tx1"/>
    </cs:fontRef>
    <cs:spPr>
      <a:ln w="9525" cap="rnd">
        <a:solidFill>
          <a:schemeClr val="phClr"/>
        </a:solidFill>
        <a:round/>
      </a:ln>
    </cs:spPr>
  </cs:dataPointWireframe>
  <cs:dataTable>
    <cs:lnRef idx="0"/>
    <cs:fillRef idx="0"/>
    <cs:effectRef idx="0"/>
    <cs:fontRef idx="minor">
      <a:schemeClr val="tx1">
        <a:lumMod val="65000"/>
        <a:lumOff val="35000"/>
      </a:schemeClr>
    </cs:fontRef>
    <cs:spPr>
      <a:noFill/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  <cs:defRPr sz="900" kern="1200"/>
  </cs:dataTable>
  <cs:downBar>
    <cs:lnRef idx="0"/>
    <cs:fillRef idx="0"/>
    <cs:effectRef idx="0"/>
    <cs:fontRef idx="minor">
      <a:schemeClr val="dk1"/>
    </cs:fontRef>
    <cs:spPr>
      <a:solidFill>
        <a:schemeClr val="dk1">
          <a:lumMod val="65000"/>
          <a:lumOff val="35000"/>
        </a:schemeClr>
      </a:solidFill>
      <a:ln w="9525">
        <a:solidFill>
          <a:schemeClr val="tx1">
            <a:lumMod val="65000"/>
            <a:lumOff val="35000"/>
          </a:schemeClr>
        </a:solidFill>
      </a:ln>
    </cs:spPr>
  </cs:downBar>
  <cs:drop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35000"/>
            <a:lumOff val="65000"/>
          </a:schemeClr>
        </a:solidFill>
        <a:round/>
      </a:ln>
    </cs:spPr>
  </cs:dropLine>
  <cs:errorBar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65000"/>
            <a:lumOff val="35000"/>
          </a:schemeClr>
        </a:solidFill>
        <a:round/>
      </a:ln>
    </cs:spPr>
  </cs:errorBar>
  <cs:floor>
    <cs:lnRef idx="0"/>
    <cs:fillRef idx="0"/>
    <cs:effectRef idx="0"/>
    <cs:fontRef idx="minor">
      <a:schemeClr val="tx1"/>
    </cs:fontRef>
    <cs:spPr>
      <a:noFill/>
      <a:ln>
        <a:noFill/>
      </a:ln>
    </cs:spPr>
  </cs:floor>
  <cs:gridlineMajor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</cs:gridlineMajor>
  <cs:gridlineMinor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5000"/>
            <a:lumOff val="95000"/>
          </a:schemeClr>
        </a:solidFill>
        <a:round/>
      </a:ln>
    </cs:spPr>
  </cs:gridlineMinor>
  <cs:hiLo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75000"/>
            <a:lumOff val="25000"/>
          </a:schemeClr>
        </a:solidFill>
        <a:round/>
      </a:ln>
    </cs:spPr>
  </cs:hiLoLine>
  <cs:leader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35000"/>
            <a:lumOff val="65000"/>
          </a:schemeClr>
        </a:solidFill>
        <a:round/>
      </a:ln>
    </cs:spPr>
  </cs:leaderLine>
  <cs:legend>
    <cs:lnRef idx="0"/>
    <cs:fillRef idx="0"/>
    <cs:effectRef idx="0"/>
    <cs:fontRef idx="minor">
      <a:schemeClr val="tx1">
        <a:lumMod val="65000"/>
        <a:lumOff val="35000"/>
      </a:schemeClr>
    </cs:fontRef>
    <cs:defRPr sz="900" kern="1200"/>
  </cs:legend>
  <cs:plotArea mods="allowNoFillOverride allowNoLineOverride">
    <cs:lnRef idx="0"/>
    <cs:fillRef idx="0"/>
    <cs:effectRef idx="0"/>
    <cs:fontRef idx="minor">
      <a:schemeClr val="tx1"/>
    </cs:fontRef>
  </cs:plotArea>
  <cs:plotArea3D mods="allowNoFillOverride allowNoLineOverride">
    <cs:lnRef idx="0"/>
    <cs:fillRef idx="0"/>
    <cs:effectRef idx="0"/>
    <cs:fontRef idx="minor">
      <a:schemeClr val="tx1"/>
    </cs:fontRef>
  </cs:plotArea3D>
  <cs:seriesAxis>
    <cs:lnRef idx="0"/>
    <cs:fillRef idx="0"/>
    <cs:effectRef idx="0"/>
    <cs:fontRef idx="minor">
      <a:schemeClr val="tx1">
        <a:lumMod val="65000"/>
        <a:lumOff val="35000"/>
      </a:schemeClr>
    </cs:fontRef>
    <cs:defRPr sz="900" kern="1200"/>
  </cs:seriesAxis>
  <cs:series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35000"/>
            <a:lumOff val="65000"/>
          </a:schemeClr>
        </a:solidFill>
        <a:round/>
      </a:ln>
    </cs:spPr>
  </cs:seriesLine>
  <cs:title>
    <cs:lnRef idx="0"/>
    <cs:fillRef idx="0"/>
    <cs:effectRef idx="0"/>
    <cs:fontRef idx="minor">
      <a:schemeClr val="tx1">
        <a:lumMod val="65000"/>
        <a:lumOff val="35000"/>
      </a:schemeClr>
    </cs:fontRef>
    <cs:defRPr sz="1400" b="0" kern="1200" spc="0" baseline="0"/>
  </cs:title>
  <cs:trendline>
    <cs:lnRef idx="0">
      <cs:styleClr val="auto"/>
    </cs:lnRef>
    <cs:fillRef idx="0"/>
    <cs:effectRef idx="0"/>
    <cs:fontRef idx="minor">
      <a:schemeClr val="tx1"/>
    </cs:fontRef>
    <cs:spPr>
      <a:ln w="19050" cap="rnd">
        <a:solidFill>
          <a:schemeClr val="phClr"/>
        </a:solidFill>
        <a:prstDash val="sysDot"/>
      </a:ln>
    </cs:spPr>
  </cs:trendline>
  <cs:trendlineLabel>
    <cs:lnRef idx="0"/>
    <cs:fillRef idx="0"/>
    <cs:effectRef idx="0"/>
    <cs:fontRef idx="minor">
      <a:schemeClr val="tx1">
        <a:lumMod val="65000"/>
        <a:lumOff val="35000"/>
      </a:schemeClr>
    </cs:fontRef>
    <cs:defRPr sz="900" kern="1200"/>
  </cs:trendlineLabel>
  <cs:upBar>
    <cs:lnRef idx="0"/>
    <cs:fillRef idx="0"/>
    <cs:effectRef idx="0"/>
    <cs:fontRef idx="minor">
      <a:schemeClr val="dk1"/>
    </cs:fontRef>
    <cs:spPr>
      <a:solidFill>
        <a:schemeClr val="lt1"/>
      </a:solidFill>
      <a:ln w="9525">
        <a:solidFill>
          <a:schemeClr val="tx1">
            <a:lumMod val="15000"/>
            <a:lumOff val="85000"/>
          </a:schemeClr>
        </a:solidFill>
      </a:ln>
    </cs:spPr>
  </cs:upBar>
  <cs:valueAxis>
    <cs:lnRef idx="0"/>
    <cs:fillRef idx="0"/>
    <cs:effectRef idx="0"/>
    <cs:fontRef idx="minor">
      <a:schemeClr val="tx1">
        <a:lumMod val="65000"/>
        <a:lumOff val="35000"/>
      </a:schemeClr>
    </cs:fontRef>
    <cs:defRPr sz="900" kern="1200"/>
  </cs:valueAxis>
  <cs:wall>
    <cs:lnRef idx="0"/>
    <cs:fillRef idx="0"/>
    <cs:effectRef idx="0"/>
    <cs:fontRef idx="minor">
      <a:schemeClr val="tx1"/>
    </cs:fontRef>
    <cs:spPr>
      <a:noFill/>
      <a:ln>
        <a:noFill/>
      </a:ln>
    </cs:spPr>
  </cs:wall>
</cs:chartStyle>
</file>

<file path=ppt/charts/style4.xml><?xml version="1.0" encoding="utf-8"?>
<cs:chartStyle xmlns:cs="http://schemas.microsoft.com/office/drawing/2012/chartStyle" xmlns:a="http://schemas.openxmlformats.org/drawingml/2006/main" id="216">
  <cs:axisTitle>
    <cs:lnRef idx="0"/>
    <cs:fillRef idx="0"/>
    <cs:effectRef idx="0"/>
    <cs:fontRef idx="minor">
      <a:schemeClr val="tx1">
        <a:lumMod val="65000"/>
        <a:lumOff val="35000"/>
      </a:schemeClr>
    </cs:fontRef>
    <cs:defRPr sz="1000" kern="1200"/>
  </cs:axisTitle>
  <cs:categoryAxis>
    <cs:lnRef idx="0"/>
    <cs:fillRef idx="0"/>
    <cs:effectRef idx="0"/>
    <cs:fontRef idx="minor">
      <a:schemeClr val="tx1">
        <a:lumMod val="65000"/>
        <a:lumOff val="35000"/>
      </a:schemeClr>
    </cs:fontRef>
    <cs:spPr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  <cs:defRPr sz="900" kern="1200"/>
  </cs:categoryAxis>
  <cs:chartArea mods="allowNoFillOverride allowNoLineOverride">
    <cs:lnRef idx="0"/>
    <cs:fillRef idx="0"/>
    <cs:effectRef idx="0"/>
    <cs:fontRef idx="minor">
      <a:schemeClr val="tx1"/>
    </cs:fontRef>
    <cs:spPr>
      <a:solidFill>
        <a:schemeClr val="bg1"/>
      </a:solidFill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  <cs:defRPr sz="1000" kern="1200"/>
  </cs:chartArea>
  <cs:dataLabel>
    <cs:lnRef idx="0"/>
    <cs:fillRef idx="0"/>
    <cs:effectRef idx="0"/>
    <cs:fontRef idx="minor">
      <a:schemeClr val="tx1">
        <a:lumMod val="75000"/>
        <a:lumOff val="25000"/>
      </a:schemeClr>
    </cs:fontRef>
    <cs:defRPr sz="900" kern="1200"/>
  </cs:dataLabel>
  <cs:dataLabelCallout>
    <cs:lnRef idx="0"/>
    <cs:fillRef idx="0"/>
    <cs:effectRef idx="0"/>
    <cs:fontRef idx="minor">
      <a:schemeClr val="dk1">
        <a:lumMod val="65000"/>
        <a:lumOff val="35000"/>
      </a:schemeClr>
    </cs:fontRef>
    <cs:spPr>
      <a:solidFill>
        <a:schemeClr val="lt1"/>
      </a:solidFill>
      <a:ln>
        <a:solidFill>
          <a:schemeClr val="dk1">
            <a:lumMod val="25000"/>
            <a:lumOff val="75000"/>
          </a:schemeClr>
        </a:solidFill>
      </a:ln>
    </cs:spPr>
    <cs:defRPr sz="900" kern="1200"/>
    <cs:bodyPr rot="0" spcFirstLastPara="1" vertOverflow="clip" horzOverflow="clip" vert="horz" wrap="square" lIns="36576" tIns="18288" rIns="36576" bIns="18288" anchor="ctr" anchorCtr="1">
      <a:spAutoFit/>
    </cs:bodyPr>
  </cs:dataLabelCallout>
  <cs:dataPoint>
    <cs:lnRef idx="0"/>
    <cs:fillRef idx="1">
      <cs:styleClr val="auto"/>
    </cs:fillRef>
    <cs:effectRef idx="0"/>
    <cs:fontRef idx="minor">
      <a:schemeClr val="tx1"/>
    </cs:fontRef>
  </cs:dataPoint>
  <cs:dataPoint3D>
    <cs:lnRef idx="0"/>
    <cs:fillRef idx="1">
      <cs:styleClr val="auto"/>
    </cs:fillRef>
    <cs:effectRef idx="0"/>
    <cs:fontRef idx="minor">
      <a:schemeClr val="tx1"/>
    </cs:fontRef>
  </cs:dataPoint3D>
  <cs:dataPointLine>
    <cs:lnRef idx="0">
      <cs:styleClr val="auto"/>
    </cs:lnRef>
    <cs:fillRef idx="1"/>
    <cs:effectRef idx="0"/>
    <cs:fontRef idx="minor">
      <a:schemeClr val="tx1"/>
    </cs:fontRef>
    <cs:spPr>
      <a:ln w="28575" cap="rnd">
        <a:solidFill>
          <a:schemeClr val="phClr"/>
        </a:solidFill>
        <a:round/>
      </a:ln>
    </cs:spPr>
  </cs:dataPointLine>
  <cs:dataPointMarker>
    <cs:lnRef idx="0">
      <cs:styleClr val="auto"/>
    </cs:lnRef>
    <cs:fillRef idx="1">
      <cs:styleClr val="auto"/>
    </cs:fillRef>
    <cs:effectRef idx="0"/>
    <cs:fontRef idx="minor">
      <a:schemeClr val="tx1"/>
    </cs:fontRef>
    <cs:spPr>
      <a:ln w="9525">
        <a:solidFill>
          <a:schemeClr val="phClr"/>
        </a:solidFill>
      </a:ln>
    </cs:spPr>
  </cs:dataPointMarker>
  <cs:dataPointMarkerLayout symbol="circle" size="5"/>
  <cs:dataPointWireframe>
    <cs:lnRef idx="0">
      <cs:styleClr val="auto"/>
    </cs:lnRef>
    <cs:fillRef idx="1"/>
    <cs:effectRef idx="0"/>
    <cs:fontRef idx="minor">
      <a:schemeClr val="tx1"/>
    </cs:fontRef>
    <cs:spPr>
      <a:ln w="9525" cap="rnd">
        <a:solidFill>
          <a:schemeClr val="phClr"/>
        </a:solidFill>
        <a:round/>
      </a:ln>
    </cs:spPr>
  </cs:dataPointWireframe>
  <cs:dataTable>
    <cs:lnRef idx="0"/>
    <cs:fillRef idx="0"/>
    <cs:effectRef idx="0"/>
    <cs:fontRef idx="minor">
      <a:schemeClr val="tx1">
        <a:lumMod val="65000"/>
        <a:lumOff val="35000"/>
      </a:schemeClr>
    </cs:fontRef>
    <cs:spPr>
      <a:noFill/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  <cs:defRPr sz="900" kern="1200"/>
  </cs:dataTable>
  <cs:downBar>
    <cs:lnRef idx="0"/>
    <cs:fillRef idx="0"/>
    <cs:effectRef idx="0"/>
    <cs:fontRef idx="minor">
      <a:schemeClr val="tx1"/>
    </cs:fontRef>
    <cs:spPr>
      <a:solidFill>
        <a:schemeClr val="dk1">
          <a:lumMod val="75000"/>
          <a:lumOff val="25000"/>
        </a:schemeClr>
      </a:solidFill>
      <a:ln w="9525" cap="flat" cmpd="sng" algn="ctr">
        <a:solidFill>
          <a:schemeClr val="tx1">
            <a:lumMod val="65000"/>
            <a:lumOff val="35000"/>
          </a:schemeClr>
        </a:solidFill>
        <a:round/>
      </a:ln>
    </cs:spPr>
  </cs:downBar>
  <cs:drop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35000"/>
            <a:lumOff val="65000"/>
          </a:schemeClr>
        </a:solidFill>
        <a:round/>
      </a:ln>
    </cs:spPr>
  </cs:dropLine>
  <cs:errorBar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65000"/>
            <a:lumOff val="35000"/>
          </a:schemeClr>
        </a:solidFill>
        <a:round/>
      </a:ln>
    </cs:spPr>
  </cs:errorBar>
  <cs:floor>
    <cs:lnRef idx="0"/>
    <cs:fillRef idx="0"/>
    <cs:effectRef idx="0"/>
    <cs:fontRef idx="minor">
      <a:schemeClr val="tx1"/>
    </cs:fontRef>
    <cs:spPr>
      <a:noFill/>
      <a:ln>
        <a:noFill/>
      </a:ln>
    </cs:spPr>
  </cs:floor>
  <cs:gridlineMajor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</cs:gridlineMajor>
  <cs:gridlineMinor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5000"/>
            <a:lumOff val="95000"/>
          </a:schemeClr>
        </a:solidFill>
        <a:round/>
      </a:ln>
    </cs:spPr>
  </cs:gridlineMinor>
  <cs:hiLo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50000"/>
            <a:lumOff val="50000"/>
          </a:schemeClr>
        </a:solidFill>
        <a:round/>
      </a:ln>
    </cs:spPr>
  </cs:hiLoLine>
  <cs:leader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35000"/>
            <a:lumOff val="65000"/>
          </a:schemeClr>
        </a:solidFill>
        <a:round/>
      </a:ln>
    </cs:spPr>
  </cs:leaderLine>
  <cs:legend>
    <cs:lnRef idx="0"/>
    <cs:fillRef idx="0"/>
    <cs:effectRef idx="0"/>
    <cs:fontRef idx="minor">
      <a:schemeClr val="tx1">
        <a:lumMod val="65000"/>
        <a:lumOff val="35000"/>
      </a:schemeClr>
    </cs:fontRef>
    <cs:defRPr sz="900" kern="1200"/>
  </cs:legend>
  <cs:plotArea mods="allowNoFillOverride allowNoLineOverride">
    <cs:lnRef idx="0"/>
    <cs:fillRef idx="0"/>
    <cs:effectRef idx="0"/>
    <cs:fontRef idx="minor">
      <a:schemeClr val="tx1"/>
    </cs:fontRef>
  </cs:plotArea>
  <cs:plotArea3D mods="allowNoFillOverride allowNoLineOverride">
    <cs:lnRef idx="0"/>
    <cs:fillRef idx="0"/>
    <cs:effectRef idx="0"/>
    <cs:fontRef idx="minor">
      <a:schemeClr val="tx1"/>
    </cs:fontRef>
  </cs:plotArea3D>
  <cs:seriesAxis>
    <cs:lnRef idx="0"/>
    <cs:fillRef idx="0"/>
    <cs:effectRef idx="0"/>
    <cs:fontRef idx="minor">
      <a:schemeClr val="tx1">
        <a:lumMod val="65000"/>
        <a:lumOff val="35000"/>
      </a:schemeClr>
    </cs:fontRef>
    <cs:defRPr sz="900" kern="1200"/>
  </cs:seriesAxis>
  <cs:series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35000"/>
            <a:lumOff val="65000"/>
          </a:schemeClr>
        </a:solidFill>
        <a:round/>
      </a:ln>
    </cs:spPr>
  </cs:seriesLine>
  <cs:title>
    <cs:lnRef idx="0"/>
    <cs:fillRef idx="0"/>
    <cs:effectRef idx="0"/>
    <cs:fontRef idx="minor">
      <a:schemeClr val="tx1">
        <a:lumMod val="65000"/>
        <a:lumOff val="35000"/>
      </a:schemeClr>
    </cs:fontRef>
    <cs:defRPr sz="1400" b="0" kern="1200" spc="0" baseline="0"/>
  </cs:title>
  <cs:trendline>
    <cs:lnRef idx="0">
      <cs:styleClr val="auto"/>
    </cs:lnRef>
    <cs:fillRef idx="0"/>
    <cs:effectRef idx="0"/>
    <cs:fontRef idx="minor">
      <a:schemeClr val="tx1"/>
    </cs:fontRef>
    <cs:spPr>
      <a:ln w="19050" cap="rnd">
        <a:solidFill>
          <a:schemeClr val="phClr"/>
        </a:solidFill>
        <a:prstDash val="sysDot"/>
      </a:ln>
    </cs:spPr>
  </cs:trendline>
  <cs:trendlineLabel>
    <cs:lnRef idx="0"/>
    <cs:fillRef idx="0"/>
    <cs:effectRef idx="0"/>
    <cs:fontRef idx="minor">
      <a:schemeClr val="tx1">
        <a:lumMod val="65000"/>
        <a:lumOff val="35000"/>
      </a:schemeClr>
    </cs:fontRef>
    <cs:defRPr sz="900" kern="1200"/>
  </cs:trendlineLabel>
  <cs:upBar>
    <cs:lnRef idx="0"/>
    <cs:fillRef idx="0"/>
    <cs:effectRef idx="0"/>
    <cs:fontRef idx="minor">
      <a:schemeClr val="tx1"/>
    </cs:fontRef>
    <cs:spPr>
      <a:solidFill>
        <a:schemeClr val="lt1"/>
      </a:solidFill>
      <a:ln w="9525" cap="flat" cmpd="sng" algn="ctr">
        <a:solidFill>
          <a:schemeClr val="tx1">
            <a:lumMod val="65000"/>
            <a:lumOff val="35000"/>
          </a:schemeClr>
        </a:solidFill>
        <a:round/>
      </a:ln>
    </cs:spPr>
  </cs:upBar>
  <cs:valueAxis>
    <cs:lnRef idx="0"/>
    <cs:fillRef idx="0"/>
    <cs:effectRef idx="0"/>
    <cs:fontRef idx="minor">
      <a:schemeClr val="tx1">
        <a:lumMod val="65000"/>
        <a:lumOff val="35000"/>
      </a:schemeClr>
    </cs:fontRef>
    <cs:defRPr sz="900" kern="1200"/>
  </cs:valueAxis>
  <cs:wall>
    <cs:lnRef idx="0"/>
    <cs:fillRef idx="0"/>
    <cs:effectRef idx="0"/>
    <cs:fontRef idx="minor">
      <a:schemeClr val="tx1"/>
    </cs:fontRef>
    <cs:spPr>
      <a:noFill/>
      <a:ln>
        <a:noFill/>
      </a:ln>
    </cs:spPr>
  </cs:wall>
</cs:chartStyle>
</file>

<file path=ppt/charts/style5.xml><?xml version="1.0" encoding="utf-8"?>
<cs:chartStyle xmlns:cs="http://schemas.microsoft.com/office/drawing/2012/chartStyle" xmlns:a="http://schemas.openxmlformats.org/drawingml/2006/main" id="201">
  <cs:axisTitle>
    <cs:lnRef idx="0"/>
    <cs:fillRef idx="0"/>
    <cs:effectRef idx="0"/>
    <cs:fontRef idx="minor">
      <a:schemeClr val="tx1">
        <a:lumMod val="65000"/>
        <a:lumOff val="35000"/>
      </a:schemeClr>
    </cs:fontRef>
    <cs:defRPr sz="1000" kern="1200"/>
  </cs:axisTitle>
  <cs:categoryAxis>
    <cs:lnRef idx="0"/>
    <cs:fillRef idx="0"/>
    <cs:effectRef idx="0"/>
    <cs:fontRef idx="minor">
      <a:schemeClr val="tx1">
        <a:lumMod val="65000"/>
        <a:lumOff val="35000"/>
      </a:schemeClr>
    </cs:fontRef>
    <cs:spPr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  <cs:defRPr sz="900" kern="1200"/>
  </cs:categoryAxis>
  <cs:chartArea mods="allowNoFillOverride allowNoLineOverride">
    <cs:lnRef idx="0"/>
    <cs:fillRef idx="0"/>
    <cs:effectRef idx="0"/>
    <cs:fontRef idx="minor">
      <a:schemeClr val="tx1"/>
    </cs:fontRef>
    <cs:spPr>
      <a:solidFill>
        <a:schemeClr val="bg1"/>
      </a:solidFill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  <cs:defRPr sz="1000" kern="1200"/>
  </cs:chartArea>
  <cs:dataLabel>
    <cs:lnRef idx="0"/>
    <cs:fillRef idx="0"/>
    <cs:effectRef idx="0"/>
    <cs:fontRef idx="minor">
      <a:schemeClr val="tx1">
        <a:lumMod val="75000"/>
        <a:lumOff val="25000"/>
      </a:schemeClr>
    </cs:fontRef>
    <cs:defRPr sz="900" kern="1200"/>
  </cs:dataLabel>
  <cs:dataLabelCallout>
    <cs:lnRef idx="0"/>
    <cs:fillRef idx="0"/>
    <cs:effectRef idx="0"/>
    <cs:fontRef idx="minor">
      <a:schemeClr val="dk1">
        <a:lumMod val="65000"/>
        <a:lumOff val="35000"/>
      </a:schemeClr>
    </cs:fontRef>
    <cs:spPr>
      <a:solidFill>
        <a:schemeClr val="lt1"/>
      </a:solidFill>
      <a:ln>
        <a:solidFill>
          <a:schemeClr val="dk1">
            <a:lumMod val="25000"/>
            <a:lumOff val="75000"/>
          </a:schemeClr>
        </a:solidFill>
      </a:ln>
    </cs:spPr>
    <cs:defRPr sz="900" kern="1200"/>
    <cs:bodyPr rot="0" spcFirstLastPara="1" vertOverflow="clip" horzOverflow="clip" vert="horz" wrap="square" lIns="36576" tIns="18288" rIns="36576" bIns="18288" anchor="ctr" anchorCtr="1">
      <a:spAutoFit/>
    </cs:bodyPr>
  </cs:dataLabelCallout>
  <cs:dataPoint>
    <cs:lnRef idx="0"/>
    <cs:fillRef idx="1">
      <cs:styleClr val="auto"/>
    </cs:fillRef>
    <cs:effectRef idx="0"/>
    <cs:fontRef idx="minor">
      <a:schemeClr val="tx1"/>
    </cs:fontRef>
  </cs:dataPoint>
  <cs:dataPoint3D>
    <cs:lnRef idx="0"/>
    <cs:fillRef idx="1">
      <cs:styleClr val="auto"/>
    </cs:fillRef>
    <cs:effectRef idx="0"/>
    <cs:fontRef idx="minor">
      <a:schemeClr val="tx1"/>
    </cs:fontRef>
  </cs:dataPoint3D>
  <cs:dataPointLine>
    <cs:lnRef idx="0">
      <cs:styleClr val="auto"/>
    </cs:lnRef>
    <cs:fillRef idx="1"/>
    <cs:effectRef idx="0"/>
    <cs:fontRef idx="minor">
      <a:schemeClr val="tx1"/>
    </cs:fontRef>
    <cs:spPr>
      <a:ln w="28575" cap="rnd">
        <a:solidFill>
          <a:schemeClr val="phClr"/>
        </a:solidFill>
        <a:round/>
      </a:ln>
    </cs:spPr>
  </cs:dataPointLine>
  <cs:dataPointMarker>
    <cs:lnRef idx="0">
      <cs:styleClr val="auto"/>
    </cs:lnRef>
    <cs:fillRef idx="1">
      <cs:styleClr val="auto"/>
    </cs:fillRef>
    <cs:effectRef idx="0"/>
    <cs:fontRef idx="minor">
      <a:schemeClr val="tx1"/>
    </cs:fontRef>
    <cs:spPr>
      <a:ln w="9525">
        <a:solidFill>
          <a:schemeClr val="phClr"/>
        </a:solidFill>
      </a:ln>
    </cs:spPr>
  </cs:dataPointMarker>
  <cs:dataPointMarkerLayout symbol="circle" size="5"/>
  <cs:dataPointWireframe>
    <cs:lnRef idx="0">
      <cs:styleClr val="auto"/>
    </cs:lnRef>
    <cs:fillRef idx="1"/>
    <cs:effectRef idx="0"/>
    <cs:fontRef idx="minor">
      <a:schemeClr val="tx1"/>
    </cs:fontRef>
    <cs:spPr>
      <a:ln w="9525" cap="rnd">
        <a:solidFill>
          <a:schemeClr val="phClr"/>
        </a:solidFill>
        <a:round/>
      </a:ln>
    </cs:spPr>
  </cs:dataPointWireframe>
  <cs:dataTable>
    <cs:lnRef idx="0"/>
    <cs:fillRef idx="0"/>
    <cs:effectRef idx="0"/>
    <cs:fontRef idx="minor">
      <a:schemeClr val="tx1">
        <a:lumMod val="65000"/>
        <a:lumOff val="35000"/>
      </a:schemeClr>
    </cs:fontRef>
    <cs:spPr>
      <a:noFill/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  <cs:defRPr sz="900" kern="1200"/>
  </cs:dataTable>
  <cs:downBar>
    <cs:lnRef idx="0"/>
    <cs:fillRef idx="0"/>
    <cs:effectRef idx="0"/>
    <cs:fontRef idx="minor">
      <a:schemeClr val="dk1"/>
    </cs:fontRef>
    <cs:spPr>
      <a:solidFill>
        <a:schemeClr val="dk1">
          <a:lumMod val="65000"/>
          <a:lumOff val="35000"/>
        </a:schemeClr>
      </a:solidFill>
      <a:ln w="9525">
        <a:solidFill>
          <a:schemeClr val="tx1">
            <a:lumMod val="65000"/>
            <a:lumOff val="35000"/>
          </a:schemeClr>
        </a:solidFill>
      </a:ln>
    </cs:spPr>
  </cs:downBar>
  <cs:drop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35000"/>
            <a:lumOff val="65000"/>
          </a:schemeClr>
        </a:solidFill>
        <a:round/>
      </a:ln>
    </cs:spPr>
  </cs:dropLine>
  <cs:errorBar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65000"/>
            <a:lumOff val="35000"/>
          </a:schemeClr>
        </a:solidFill>
        <a:round/>
      </a:ln>
    </cs:spPr>
  </cs:errorBar>
  <cs:floor>
    <cs:lnRef idx="0"/>
    <cs:fillRef idx="0"/>
    <cs:effectRef idx="0"/>
    <cs:fontRef idx="minor">
      <a:schemeClr val="tx1"/>
    </cs:fontRef>
    <cs:spPr>
      <a:noFill/>
      <a:ln>
        <a:noFill/>
      </a:ln>
    </cs:spPr>
  </cs:floor>
  <cs:gridlineMajor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</cs:gridlineMajor>
  <cs:gridlineMinor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5000"/>
            <a:lumOff val="95000"/>
          </a:schemeClr>
        </a:solidFill>
        <a:round/>
      </a:ln>
    </cs:spPr>
  </cs:gridlineMinor>
  <cs:hiLo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75000"/>
            <a:lumOff val="25000"/>
          </a:schemeClr>
        </a:solidFill>
        <a:round/>
      </a:ln>
    </cs:spPr>
  </cs:hiLoLine>
  <cs:leader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35000"/>
            <a:lumOff val="65000"/>
          </a:schemeClr>
        </a:solidFill>
        <a:round/>
      </a:ln>
    </cs:spPr>
  </cs:leaderLine>
  <cs:legend>
    <cs:lnRef idx="0"/>
    <cs:fillRef idx="0"/>
    <cs:effectRef idx="0"/>
    <cs:fontRef idx="minor">
      <a:schemeClr val="tx1">
        <a:lumMod val="65000"/>
        <a:lumOff val="35000"/>
      </a:schemeClr>
    </cs:fontRef>
    <cs:defRPr sz="900" kern="1200"/>
  </cs:legend>
  <cs:plotArea mods="allowNoFillOverride allowNoLineOverride">
    <cs:lnRef idx="0"/>
    <cs:fillRef idx="0"/>
    <cs:effectRef idx="0"/>
    <cs:fontRef idx="minor">
      <a:schemeClr val="tx1"/>
    </cs:fontRef>
  </cs:plotArea>
  <cs:plotArea3D mods="allowNoFillOverride allowNoLineOverride">
    <cs:lnRef idx="0"/>
    <cs:fillRef idx="0"/>
    <cs:effectRef idx="0"/>
    <cs:fontRef idx="minor">
      <a:schemeClr val="tx1"/>
    </cs:fontRef>
  </cs:plotArea3D>
  <cs:seriesAxis>
    <cs:lnRef idx="0"/>
    <cs:fillRef idx="0"/>
    <cs:effectRef idx="0"/>
    <cs:fontRef idx="minor">
      <a:schemeClr val="tx1">
        <a:lumMod val="65000"/>
        <a:lumOff val="35000"/>
      </a:schemeClr>
    </cs:fontRef>
    <cs:defRPr sz="900" kern="1200"/>
  </cs:seriesAxis>
  <cs:series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35000"/>
            <a:lumOff val="65000"/>
          </a:schemeClr>
        </a:solidFill>
        <a:round/>
      </a:ln>
    </cs:spPr>
  </cs:seriesLine>
  <cs:title>
    <cs:lnRef idx="0"/>
    <cs:fillRef idx="0"/>
    <cs:effectRef idx="0"/>
    <cs:fontRef idx="minor">
      <a:schemeClr val="tx1">
        <a:lumMod val="65000"/>
        <a:lumOff val="35000"/>
      </a:schemeClr>
    </cs:fontRef>
    <cs:defRPr sz="1400" b="0" kern="1200" spc="0" baseline="0"/>
  </cs:title>
  <cs:trendline>
    <cs:lnRef idx="0">
      <cs:styleClr val="auto"/>
    </cs:lnRef>
    <cs:fillRef idx="0"/>
    <cs:effectRef idx="0"/>
    <cs:fontRef idx="minor">
      <a:schemeClr val="tx1"/>
    </cs:fontRef>
    <cs:spPr>
      <a:ln w="19050" cap="rnd">
        <a:solidFill>
          <a:schemeClr val="phClr"/>
        </a:solidFill>
        <a:prstDash val="sysDot"/>
      </a:ln>
    </cs:spPr>
  </cs:trendline>
  <cs:trendlineLabel>
    <cs:lnRef idx="0"/>
    <cs:fillRef idx="0"/>
    <cs:effectRef idx="0"/>
    <cs:fontRef idx="minor">
      <a:schemeClr val="tx1">
        <a:lumMod val="65000"/>
        <a:lumOff val="35000"/>
      </a:schemeClr>
    </cs:fontRef>
    <cs:defRPr sz="900" kern="1200"/>
  </cs:trendlineLabel>
  <cs:upBar>
    <cs:lnRef idx="0"/>
    <cs:fillRef idx="0"/>
    <cs:effectRef idx="0"/>
    <cs:fontRef idx="minor">
      <a:schemeClr val="dk1"/>
    </cs:fontRef>
    <cs:spPr>
      <a:solidFill>
        <a:schemeClr val="lt1"/>
      </a:solidFill>
      <a:ln w="9525">
        <a:solidFill>
          <a:schemeClr val="tx1">
            <a:lumMod val="15000"/>
            <a:lumOff val="85000"/>
          </a:schemeClr>
        </a:solidFill>
      </a:ln>
    </cs:spPr>
  </cs:upBar>
  <cs:valueAxis>
    <cs:lnRef idx="0"/>
    <cs:fillRef idx="0"/>
    <cs:effectRef idx="0"/>
    <cs:fontRef idx="minor">
      <a:schemeClr val="tx1">
        <a:lumMod val="65000"/>
        <a:lumOff val="35000"/>
      </a:schemeClr>
    </cs:fontRef>
    <cs:defRPr sz="900" kern="1200"/>
  </cs:valueAxis>
  <cs:wall>
    <cs:lnRef idx="0"/>
    <cs:fillRef idx="0"/>
    <cs:effectRef idx="0"/>
    <cs:fontRef idx="minor">
      <a:schemeClr val="tx1"/>
    </cs:fontRef>
    <cs:spPr>
      <a:noFill/>
      <a:ln>
        <a:noFill/>
      </a:ln>
    </cs:spPr>
  </cs:wall>
</cs:chartStyle>
</file>

<file path=ppt/charts/style6.xml><?xml version="1.0" encoding="utf-8"?>
<cs:chartStyle xmlns:cs="http://schemas.microsoft.com/office/drawing/2012/chartStyle" xmlns:a="http://schemas.openxmlformats.org/drawingml/2006/main" id="216">
  <cs:axisTitle>
    <cs:lnRef idx="0"/>
    <cs:fillRef idx="0"/>
    <cs:effectRef idx="0"/>
    <cs:fontRef idx="minor">
      <a:schemeClr val="tx1">
        <a:lumMod val="65000"/>
        <a:lumOff val="35000"/>
      </a:schemeClr>
    </cs:fontRef>
    <cs:defRPr sz="1000" kern="1200"/>
  </cs:axisTitle>
  <cs:categoryAxis>
    <cs:lnRef idx="0"/>
    <cs:fillRef idx="0"/>
    <cs:effectRef idx="0"/>
    <cs:fontRef idx="minor">
      <a:schemeClr val="tx1">
        <a:lumMod val="65000"/>
        <a:lumOff val="35000"/>
      </a:schemeClr>
    </cs:fontRef>
    <cs:spPr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  <cs:defRPr sz="900" kern="1200"/>
  </cs:categoryAxis>
  <cs:chartArea mods="allowNoFillOverride allowNoLineOverride">
    <cs:lnRef idx="0"/>
    <cs:fillRef idx="0"/>
    <cs:effectRef idx="0"/>
    <cs:fontRef idx="minor">
      <a:schemeClr val="tx1"/>
    </cs:fontRef>
    <cs:spPr>
      <a:solidFill>
        <a:schemeClr val="bg1"/>
      </a:solidFill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  <cs:defRPr sz="1000" kern="1200"/>
  </cs:chartArea>
  <cs:dataLabel>
    <cs:lnRef idx="0"/>
    <cs:fillRef idx="0"/>
    <cs:effectRef idx="0"/>
    <cs:fontRef idx="minor">
      <a:schemeClr val="tx1">
        <a:lumMod val="75000"/>
        <a:lumOff val="25000"/>
      </a:schemeClr>
    </cs:fontRef>
    <cs:defRPr sz="900" kern="1200"/>
  </cs:dataLabel>
  <cs:dataLabelCallout>
    <cs:lnRef idx="0"/>
    <cs:fillRef idx="0"/>
    <cs:effectRef idx="0"/>
    <cs:fontRef idx="minor">
      <a:schemeClr val="dk1">
        <a:lumMod val="65000"/>
        <a:lumOff val="35000"/>
      </a:schemeClr>
    </cs:fontRef>
    <cs:spPr>
      <a:solidFill>
        <a:schemeClr val="lt1"/>
      </a:solidFill>
      <a:ln>
        <a:solidFill>
          <a:schemeClr val="dk1">
            <a:lumMod val="25000"/>
            <a:lumOff val="75000"/>
          </a:schemeClr>
        </a:solidFill>
      </a:ln>
    </cs:spPr>
    <cs:defRPr sz="900" kern="1200"/>
    <cs:bodyPr rot="0" spcFirstLastPara="1" vertOverflow="clip" horzOverflow="clip" vert="horz" wrap="square" lIns="36576" tIns="18288" rIns="36576" bIns="18288" anchor="ctr" anchorCtr="1">
      <a:spAutoFit/>
    </cs:bodyPr>
  </cs:dataLabelCallout>
  <cs:dataPoint>
    <cs:lnRef idx="0"/>
    <cs:fillRef idx="1">
      <cs:styleClr val="auto"/>
    </cs:fillRef>
    <cs:effectRef idx="0"/>
    <cs:fontRef idx="minor">
      <a:schemeClr val="tx1"/>
    </cs:fontRef>
  </cs:dataPoint>
  <cs:dataPoint3D>
    <cs:lnRef idx="0"/>
    <cs:fillRef idx="1">
      <cs:styleClr val="auto"/>
    </cs:fillRef>
    <cs:effectRef idx="0"/>
    <cs:fontRef idx="minor">
      <a:schemeClr val="tx1"/>
    </cs:fontRef>
  </cs:dataPoint3D>
  <cs:dataPointLine>
    <cs:lnRef idx="0">
      <cs:styleClr val="auto"/>
    </cs:lnRef>
    <cs:fillRef idx="1"/>
    <cs:effectRef idx="0"/>
    <cs:fontRef idx="minor">
      <a:schemeClr val="tx1"/>
    </cs:fontRef>
    <cs:spPr>
      <a:ln w="28575" cap="rnd">
        <a:solidFill>
          <a:schemeClr val="phClr"/>
        </a:solidFill>
        <a:round/>
      </a:ln>
    </cs:spPr>
  </cs:dataPointLine>
  <cs:dataPointMarker>
    <cs:lnRef idx="0">
      <cs:styleClr val="auto"/>
    </cs:lnRef>
    <cs:fillRef idx="1">
      <cs:styleClr val="auto"/>
    </cs:fillRef>
    <cs:effectRef idx="0"/>
    <cs:fontRef idx="minor">
      <a:schemeClr val="tx1"/>
    </cs:fontRef>
    <cs:spPr>
      <a:ln w="9525">
        <a:solidFill>
          <a:schemeClr val="phClr"/>
        </a:solidFill>
      </a:ln>
    </cs:spPr>
  </cs:dataPointMarker>
  <cs:dataPointMarkerLayout symbol="circle" size="5"/>
  <cs:dataPointWireframe>
    <cs:lnRef idx="0">
      <cs:styleClr val="auto"/>
    </cs:lnRef>
    <cs:fillRef idx="1"/>
    <cs:effectRef idx="0"/>
    <cs:fontRef idx="minor">
      <a:schemeClr val="tx1"/>
    </cs:fontRef>
    <cs:spPr>
      <a:ln w="9525" cap="rnd">
        <a:solidFill>
          <a:schemeClr val="phClr"/>
        </a:solidFill>
        <a:round/>
      </a:ln>
    </cs:spPr>
  </cs:dataPointWireframe>
  <cs:dataTable>
    <cs:lnRef idx="0"/>
    <cs:fillRef idx="0"/>
    <cs:effectRef idx="0"/>
    <cs:fontRef idx="minor">
      <a:schemeClr val="tx1">
        <a:lumMod val="65000"/>
        <a:lumOff val="35000"/>
      </a:schemeClr>
    </cs:fontRef>
    <cs:spPr>
      <a:noFill/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  <cs:defRPr sz="900" kern="1200"/>
  </cs:dataTable>
  <cs:downBar>
    <cs:lnRef idx="0"/>
    <cs:fillRef idx="0"/>
    <cs:effectRef idx="0"/>
    <cs:fontRef idx="minor">
      <a:schemeClr val="tx1"/>
    </cs:fontRef>
    <cs:spPr>
      <a:solidFill>
        <a:schemeClr val="dk1">
          <a:lumMod val="75000"/>
          <a:lumOff val="25000"/>
        </a:schemeClr>
      </a:solidFill>
      <a:ln w="9525" cap="flat" cmpd="sng" algn="ctr">
        <a:solidFill>
          <a:schemeClr val="tx1">
            <a:lumMod val="65000"/>
            <a:lumOff val="35000"/>
          </a:schemeClr>
        </a:solidFill>
        <a:round/>
      </a:ln>
    </cs:spPr>
  </cs:downBar>
  <cs:drop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35000"/>
            <a:lumOff val="65000"/>
          </a:schemeClr>
        </a:solidFill>
        <a:round/>
      </a:ln>
    </cs:spPr>
  </cs:dropLine>
  <cs:errorBar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65000"/>
            <a:lumOff val="35000"/>
          </a:schemeClr>
        </a:solidFill>
        <a:round/>
      </a:ln>
    </cs:spPr>
  </cs:errorBar>
  <cs:floor>
    <cs:lnRef idx="0"/>
    <cs:fillRef idx="0"/>
    <cs:effectRef idx="0"/>
    <cs:fontRef idx="minor">
      <a:schemeClr val="tx1"/>
    </cs:fontRef>
    <cs:spPr>
      <a:noFill/>
      <a:ln>
        <a:noFill/>
      </a:ln>
    </cs:spPr>
  </cs:floor>
  <cs:gridlineMajor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</cs:gridlineMajor>
  <cs:gridlineMinor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5000"/>
            <a:lumOff val="95000"/>
          </a:schemeClr>
        </a:solidFill>
        <a:round/>
      </a:ln>
    </cs:spPr>
  </cs:gridlineMinor>
  <cs:hiLo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50000"/>
            <a:lumOff val="50000"/>
          </a:schemeClr>
        </a:solidFill>
        <a:round/>
      </a:ln>
    </cs:spPr>
  </cs:hiLoLine>
  <cs:leader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35000"/>
            <a:lumOff val="65000"/>
          </a:schemeClr>
        </a:solidFill>
        <a:round/>
      </a:ln>
    </cs:spPr>
  </cs:leaderLine>
  <cs:legend>
    <cs:lnRef idx="0"/>
    <cs:fillRef idx="0"/>
    <cs:effectRef idx="0"/>
    <cs:fontRef idx="minor">
      <a:schemeClr val="tx1">
        <a:lumMod val="65000"/>
        <a:lumOff val="35000"/>
      </a:schemeClr>
    </cs:fontRef>
    <cs:defRPr sz="900" kern="1200"/>
  </cs:legend>
  <cs:plotArea mods="allowNoFillOverride allowNoLineOverride">
    <cs:lnRef idx="0"/>
    <cs:fillRef idx="0"/>
    <cs:effectRef idx="0"/>
    <cs:fontRef idx="minor">
      <a:schemeClr val="tx1"/>
    </cs:fontRef>
  </cs:plotArea>
  <cs:plotArea3D mods="allowNoFillOverride allowNoLineOverride">
    <cs:lnRef idx="0"/>
    <cs:fillRef idx="0"/>
    <cs:effectRef idx="0"/>
    <cs:fontRef idx="minor">
      <a:schemeClr val="tx1"/>
    </cs:fontRef>
  </cs:plotArea3D>
  <cs:seriesAxis>
    <cs:lnRef idx="0"/>
    <cs:fillRef idx="0"/>
    <cs:effectRef idx="0"/>
    <cs:fontRef idx="minor">
      <a:schemeClr val="tx1">
        <a:lumMod val="65000"/>
        <a:lumOff val="35000"/>
      </a:schemeClr>
    </cs:fontRef>
    <cs:defRPr sz="900" kern="1200"/>
  </cs:seriesAxis>
  <cs:series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35000"/>
            <a:lumOff val="65000"/>
          </a:schemeClr>
        </a:solidFill>
        <a:round/>
      </a:ln>
    </cs:spPr>
  </cs:seriesLine>
  <cs:title>
    <cs:lnRef idx="0"/>
    <cs:fillRef idx="0"/>
    <cs:effectRef idx="0"/>
    <cs:fontRef idx="minor">
      <a:schemeClr val="tx1">
        <a:lumMod val="65000"/>
        <a:lumOff val="35000"/>
      </a:schemeClr>
    </cs:fontRef>
    <cs:defRPr sz="1400" b="0" kern="1200" spc="0" baseline="0"/>
  </cs:title>
  <cs:trendline>
    <cs:lnRef idx="0">
      <cs:styleClr val="auto"/>
    </cs:lnRef>
    <cs:fillRef idx="0"/>
    <cs:effectRef idx="0"/>
    <cs:fontRef idx="minor">
      <a:schemeClr val="tx1"/>
    </cs:fontRef>
    <cs:spPr>
      <a:ln w="19050" cap="rnd">
        <a:solidFill>
          <a:schemeClr val="phClr"/>
        </a:solidFill>
        <a:prstDash val="sysDot"/>
      </a:ln>
    </cs:spPr>
  </cs:trendline>
  <cs:trendlineLabel>
    <cs:lnRef idx="0"/>
    <cs:fillRef idx="0"/>
    <cs:effectRef idx="0"/>
    <cs:fontRef idx="minor">
      <a:schemeClr val="tx1">
        <a:lumMod val="65000"/>
        <a:lumOff val="35000"/>
      </a:schemeClr>
    </cs:fontRef>
    <cs:defRPr sz="900" kern="1200"/>
  </cs:trendlineLabel>
  <cs:upBar>
    <cs:lnRef idx="0"/>
    <cs:fillRef idx="0"/>
    <cs:effectRef idx="0"/>
    <cs:fontRef idx="minor">
      <a:schemeClr val="tx1"/>
    </cs:fontRef>
    <cs:spPr>
      <a:solidFill>
        <a:schemeClr val="lt1"/>
      </a:solidFill>
      <a:ln w="9525" cap="flat" cmpd="sng" algn="ctr">
        <a:solidFill>
          <a:schemeClr val="tx1">
            <a:lumMod val="65000"/>
            <a:lumOff val="35000"/>
          </a:schemeClr>
        </a:solidFill>
        <a:round/>
      </a:ln>
    </cs:spPr>
  </cs:upBar>
  <cs:valueAxis>
    <cs:lnRef idx="0"/>
    <cs:fillRef idx="0"/>
    <cs:effectRef idx="0"/>
    <cs:fontRef idx="minor">
      <a:schemeClr val="tx1">
        <a:lumMod val="65000"/>
        <a:lumOff val="35000"/>
      </a:schemeClr>
    </cs:fontRef>
    <cs:defRPr sz="900" kern="1200"/>
  </cs:valueAxis>
  <cs:wall>
    <cs:lnRef idx="0"/>
    <cs:fillRef idx="0"/>
    <cs:effectRef idx="0"/>
    <cs:fontRef idx="minor">
      <a:schemeClr val="tx1"/>
    </cs:fontRef>
    <cs:spPr>
      <a:noFill/>
      <a:ln>
        <a:noFill/>
      </a:ln>
    </cs:spPr>
  </cs:wall>
</cs:chartStyle>
</file>

<file path=ppt/charts/style7.xml><?xml version="1.0" encoding="utf-8"?>
<cs:chartStyle xmlns:cs="http://schemas.microsoft.com/office/drawing/2012/chartStyle" xmlns:a="http://schemas.openxmlformats.org/drawingml/2006/main" id="216">
  <cs:axisTitle>
    <cs:lnRef idx="0"/>
    <cs:fillRef idx="0"/>
    <cs:effectRef idx="0"/>
    <cs:fontRef idx="minor">
      <a:schemeClr val="tx1">
        <a:lumMod val="65000"/>
        <a:lumOff val="35000"/>
      </a:schemeClr>
    </cs:fontRef>
    <cs:defRPr sz="1000" kern="1200"/>
  </cs:axisTitle>
  <cs:categoryAxis>
    <cs:lnRef idx="0"/>
    <cs:fillRef idx="0"/>
    <cs:effectRef idx="0"/>
    <cs:fontRef idx="minor">
      <a:schemeClr val="tx1">
        <a:lumMod val="65000"/>
        <a:lumOff val="35000"/>
      </a:schemeClr>
    </cs:fontRef>
    <cs:spPr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  <cs:defRPr sz="900" kern="1200"/>
  </cs:categoryAxis>
  <cs:chartArea mods="allowNoFillOverride allowNoLineOverride">
    <cs:lnRef idx="0"/>
    <cs:fillRef idx="0"/>
    <cs:effectRef idx="0"/>
    <cs:fontRef idx="minor">
      <a:schemeClr val="tx1"/>
    </cs:fontRef>
    <cs:spPr>
      <a:solidFill>
        <a:schemeClr val="bg1"/>
      </a:solidFill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  <cs:defRPr sz="1000" kern="1200"/>
  </cs:chartArea>
  <cs:dataLabel>
    <cs:lnRef idx="0"/>
    <cs:fillRef idx="0"/>
    <cs:effectRef idx="0"/>
    <cs:fontRef idx="minor">
      <a:schemeClr val="tx1">
        <a:lumMod val="75000"/>
        <a:lumOff val="25000"/>
      </a:schemeClr>
    </cs:fontRef>
    <cs:defRPr sz="900" kern="1200"/>
  </cs:dataLabel>
  <cs:dataLabelCallout>
    <cs:lnRef idx="0"/>
    <cs:fillRef idx="0"/>
    <cs:effectRef idx="0"/>
    <cs:fontRef idx="minor">
      <a:schemeClr val="dk1">
        <a:lumMod val="65000"/>
        <a:lumOff val="35000"/>
      </a:schemeClr>
    </cs:fontRef>
    <cs:spPr>
      <a:solidFill>
        <a:schemeClr val="lt1"/>
      </a:solidFill>
      <a:ln>
        <a:solidFill>
          <a:schemeClr val="dk1">
            <a:lumMod val="25000"/>
            <a:lumOff val="75000"/>
          </a:schemeClr>
        </a:solidFill>
      </a:ln>
    </cs:spPr>
    <cs:defRPr sz="900" kern="1200"/>
    <cs:bodyPr rot="0" spcFirstLastPara="1" vertOverflow="clip" horzOverflow="clip" vert="horz" wrap="square" lIns="36576" tIns="18288" rIns="36576" bIns="18288" anchor="ctr" anchorCtr="1">
      <a:spAutoFit/>
    </cs:bodyPr>
  </cs:dataLabelCallout>
  <cs:dataPoint>
    <cs:lnRef idx="0"/>
    <cs:fillRef idx="1">
      <cs:styleClr val="auto"/>
    </cs:fillRef>
    <cs:effectRef idx="0"/>
    <cs:fontRef idx="minor">
      <a:schemeClr val="tx1"/>
    </cs:fontRef>
  </cs:dataPoint>
  <cs:dataPoint3D>
    <cs:lnRef idx="0"/>
    <cs:fillRef idx="1">
      <cs:styleClr val="auto"/>
    </cs:fillRef>
    <cs:effectRef idx="0"/>
    <cs:fontRef idx="minor">
      <a:schemeClr val="tx1"/>
    </cs:fontRef>
  </cs:dataPoint3D>
  <cs:dataPointLine>
    <cs:lnRef idx="0">
      <cs:styleClr val="auto"/>
    </cs:lnRef>
    <cs:fillRef idx="1"/>
    <cs:effectRef idx="0"/>
    <cs:fontRef idx="minor">
      <a:schemeClr val="tx1"/>
    </cs:fontRef>
    <cs:spPr>
      <a:ln w="28575" cap="rnd">
        <a:solidFill>
          <a:schemeClr val="phClr"/>
        </a:solidFill>
        <a:round/>
      </a:ln>
    </cs:spPr>
  </cs:dataPointLine>
  <cs:dataPointMarker>
    <cs:lnRef idx="0">
      <cs:styleClr val="auto"/>
    </cs:lnRef>
    <cs:fillRef idx="1">
      <cs:styleClr val="auto"/>
    </cs:fillRef>
    <cs:effectRef idx="0"/>
    <cs:fontRef idx="minor">
      <a:schemeClr val="tx1"/>
    </cs:fontRef>
    <cs:spPr>
      <a:ln w="9525">
        <a:solidFill>
          <a:schemeClr val="phClr"/>
        </a:solidFill>
      </a:ln>
    </cs:spPr>
  </cs:dataPointMarker>
  <cs:dataPointMarkerLayout symbol="circle" size="5"/>
  <cs:dataPointWireframe>
    <cs:lnRef idx="0">
      <cs:styleClr val="auto"/>
    </cs:lnRef>
    <cs:fillRef idx="1"/>
    <cs:effectRef idx="0"/>
    <cs:fontRef idx="minor">
      <a:schemeClr val="tx1"/>
    </cs:fontRef>
    <cs:spPr>
      <a:ln w="9525" cap="rnd">
        <a:solidFill>
          <a:schemeClr val="phClr"/>
        </a:solidFill>
        <a:round/>
      </a:ln>
    </cs:spPr>
  </cs:dataPointWireframe>
  <cs:dataTable>
    <cs:lnRef idx="0"/>
    <cs:fillRef idx="0"/>
    <cs:effectRef idx="0"/>
    <cs:fontRef idx="minor">
      <a:schemeClr val="tx1">
        <a:lumMod val="65000"/>
        <a:lumOff val="35000"/>
      </a:schemeClr>
    </cs:fontRef>
    <cs:spPr>
      <a:noFill/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  <cs:defRPr sz="900" kern="1200"/>
  </cs:dataTable>
  <cs:downBar>
    <cs:lnRef idx="0"/>
    <cs:fillRef idx="0"/>
    <cs:effectRef idx="0"/>
    <cs:fontRef idx="minor">
      <a:schemeClr val="tx1"/>
    </cs:fontRef>
    <cs:spPr>
      <a:solidFill>
        <a:schemeClr val="dk1">
          <a:lumMod val="75000"/>
          <a:lumOff val="25000"/>
        </a:schemeClr>
      </a:solidFill>
      <a:ln w="9525" cap="flat" cmpd="sng" algn="ctr">
        <a:solidFill>
          <a:schemeClr val="tx1">
            <a:lumMod val="65000"/>
            <a:lumOff val="35000"/>
          </a:schemeClr>
        </a:solidFill>
        <a:round/>
      </a:ln>
    </cs:spPr>
  </cs:downBar>
  <cs:drop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35000"/>
            <a:lumOff val="65000"/>
          </a:schemeClr>
        </a:solidFill>
        <a:round/>
      </a:ln>
    </cs:spPr>
  </cs:dropLine>
  <cs:errorBar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65000"/>
            <a:lumOff val="35000"/>
          </a:schemeClr>
        </a:solidFill>
        <a:round/>
      </a:ln>
    </cs:spPr>
  </cs:errorBar>
  <cs:floor>
    <cs:lnRef idx="0"/>
    <cs:fillRef idx="0"/>
    <cs:effectRef idx="0"/>
    <cs:fontRef idx="minor">
      <a:schemeClr val="tx1"/>
    </cs:fontRef>
    <cs:spPr>
      <a:noFill/>
      <a:ln>
        <a:noFill/>
      </a:ln>
    </cs:spPr>
  </cs:floor>
  <cs:gridlineMajor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</cs:gridlineMajor>
  <cs:gridlineMinor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5000"/>
            <a:lumOff val="95000"/>
          </a:schemeClr>
        </a:solidFill>
        <a:round/>
      </a:ln>
    </cs:spPr>
  </cs:gridlineMinor>
  <cs:hiLo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50000"/>
            <a:lumOff val="50000"/>
          </a:schemeClr>
        </a:solidFill>
        <a:round/>
      </a:ln>
    </cs:spPr>
  </cs:hiLoLine>
  <cs:leader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35000"/>
            <a:lumOff val="65000"/>
          </a:schemeClr>
        </a:solidFill>
        <a:round/>
      </a:ln>
    </cs:spPr>
  </cs:leaderLine>
  <cs:legend>
    <cs:lnRef idx="0"/>
    <cs:fillRef idx="0"/>
    <cs:effectRef idx="0"/>
    <cs:fontRef idx="minor">
      <a:schemeClr val="tx1">
        <a:lumMod val="65000"/>
        <a:lumOff val="35000"/>
      </a:schemeClr>
    </cs:fontRef>
    <cs:defRPr sz="900" kern="1200"/>
  </cs:legend>
  <cs:plotArea mods="allowNoFillOverride allowNoLineOverride">
    <cs:lnRef idx="0"/>
    <cs:fillRef idx="0"/>
    <cs:effectRef idx="0"/>
    <cs:fontRef idx="minor">
      <a:schemeClr val="tx1"/>
    </cs:fontRef>
  </cs:plotArea>
  <cs:plotArea3D mods="allowNoFillOverride allowNoLineOverride">
    <cs:lnRef idx="0"/>
    <cs:fillRef idx="0"/>
    <cs:effectRef idx="0"/>
    <cs:fontRef idx="minor">
      <a:schemeClr val="tx1"/>
    </cs:fontRef>
  </cs:plotArea3D>
  <cs:seriesAxis>
    <cs:lnRef idx="0"/>
    <cs:fillRef idx="0"/>
    <cs:effectRef idx="0"/>
    <cs:fontRef idx="minor">
      <a:schemeClr val="tx1">
        <a:lumMod val="65000"/>
        <a:lumOff val="35000"/>
      </a:schemeClr>
    </cs:fontRef>
    <cs:defRPr sz="900" kern="1200"/>
  </cs:seriesAxis>
  <cs:series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35000"/>
            <a:lumOff val="65000"/>
          </a:schemeClr>
        </a:solidFill>
        <a:round/>
      </a:ln>
    </cs:spPr>
  </cs:seriesLine>
  <cs:title>
    <cs:lnRef idx="0"/>
    <cs:fillRef idx="0"/>
    <cs:effectRef idx="0"/>
    <cs:fontRef idx="minor">
      <a:schemeClr val="tx1">
        <a:lumMod val="65000"/>
        <a:lumOff val="35000"/>
      </a:schemeClr>
    </cs:fontRef>
    <cs:defRPr sz="1400" b="0" kern="1200" spc="0" baseline="0"/>
  </cs:title>
  <cs:trendline>
    <cs:lnRef idx="0">
      <cs:styleClr val="auto"/>
    </cs:lnRef>
    <cs:fillRef idx="0"/>
    <cs:effectRef idx="0"/>
    <cs:fontRef idx="minor">
      <a:schemeClr val="tx1"/>
    </cs:fontRef>
    <cs:spPr>
      <a:ln w="19050" cap="rnd">
        <a:solidFill>
          <a:schemeClr val="phClr"/>
        </a:solidFill>
        <a:prstDash val="sysDot"/>
      </a:ln>
    </cs:spPr>
  </cs:trendline>
  <cs:trendlineLabel>
    <cs:lnRef idx="0"/>
    <cs:fillRef idx="0"/>
    <cs:effectRef idx="0"/>
    <cs:fontRef idx="minor">
      <a:schemeClr val="tx1">
        <a:lumMod val="65000"/>
        <a:lumOff val="35000"/>
      </a:schemeClr>
    </cs:fontRef>
    <cs:defRPr sz="900" kern="1200"/>
  </cs:trendlineLabel>
  <cs:upBar>
    <cs:lnRef idx="0"/>
    <cs:fillRef idx="0"/>
    <cs:effectRef idx="0"/>
    <cs:fontRef idx="minor">
      <a:schemeClr val="tx1"/>
    </cs:fontRef>
    <cs:spPr>
      <a:solidFill>
        <a:schemeClr val="lt1"/>
      </a:solidFill>
      <a:ln w="9525" cap="flat" cmpd="sng" algn="ctr">
        <a:solidFill>
          <a:schemeClr val="tx1">
            <a:lumMod val="65000"/>
            <a:lumOff val="35000"/>
          </a:schemeClr>
        </a:solidFill>
        <a:round/>
      </a:ln>
    </cs:spPr>
  </cs:upBar>
  <cs:valueAxis>
    <cs:lnRef idx="0"/>
    <cs:fillRef idx="0"/>
    <cs:effectRef idx="0"/>
    <cs:fontRef idx="minor">
      <a:schemeClr val="tx1">
        <a:lumMod val="65000"/>
        <a:lumOff val="35000"/>
      </a:schemeClr>
    </cs:fontRef>
    <cs:defRPr sz="900" kern="1200"/>
  </cs:valueAxis>
  <cs:wall>
    <cs:lnRef idx="0"/>
    <cs:fillRef idx="0"/>
    <cs:effectRef idx="0"/>
    <cs:fontRef idx="minor">
      <a:schemeClr val="tx1"/>
    </cs:fontRef>
    <cs:spPr>
      <a:noFill/>
      <a:ln>
        <a:noFill/>
      </a:ln>
    </cs:spPr>
  </cs:wall>
</cs:chartStyle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en-LT"/>
          </a:p>
        </p:txBody>
      </p:sp>
      <p:sp>
        <p:nvSpPr>
          <p:cNvPr id="3" name="Date Placeholder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BEDA5F02-C588-FC41-8886-523527E612C6}" type="datetimeFigureOut">
              <a:rPr lang="en-LT" smtClean="0"/>
              <a:t>06/13/2025</a:t>
            </a:fld>
            <a:endParaRPr lang="en-LT"/>
          </a:p>
        </p:txBody>
      </p:sp>
      <p:sp>
        <p:nvSpPr>
          <p:cNvPr id="4" name="Slide Image Placeholder 3"/>
          <p:cNvSpPr>
            <a:spLocks noGrp="1" noRot="1" noChangeAspect="1"/>
          </p:cNvSpPr>
          <p:nvPr>
            <p:ph type="sldImg" idx="2"/>
          </p:nvPr>
        </p:nvSpPr>
        <p:spPr>
          <a:xfrm>
            <a:off x="685800" y="1143000"/>
            <a:ext cx="5486400" cy="30861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en-LT"/>
          </a:p>
        </p:txBody>
      </p:sp>
      <p:sp>
        <p:nvSpPr>
          <p:cNvPr id="5" name="Notes Placeholder 4"/>
          <p:cNvSpPr>
            <a:spLocks noGrp="1"/>
          </p:cNvSpPr>
          <p:nvPr>
            <p:ph type="body" sz="quarter" idx="3"/>
          </p:nvPr>
        </p:nvSpPr>
        <p:spPr>
          <a:xfrm>
            <a:off x="685800" y="4400550"/>
            <a:ext cx="5486400" cy="3600450"/>
          </a:xfrm>
          <a:prstGeom prst="rect">
            <a:avLst/>
          </a:prstGeom>
        </p:spPr>
        <p:txBody>
          <a:bodyPr vert="horz" lIns="91440" tIns="45720" rIns="91440" bIns="45720" rtlCol="0"/>
          <a:lstStyle/>
          <a:p>
            <a:pPr lvl="0"/>
            <a:r>
              <a:rPr lang="en-GB"/>
              <a:t>Click to edit Master text styles</a:t>
            </a:r>
          </a:p>
          <a:p>
            <a:pPr lvl="1"/>
            <a:r>
              <a:rPr lang="en-GB"/>
              <a:t>Second level</a:t>
            </a:r>
          </a:p>
          <a:p>
            <a:pPr lvl="2"/>
            <a:r>
              <a:rPr lang="en-GB"/>
              <a:t>Third level</a:t>
            </a:r>
          </a:p>
          <a:p>
            <a:pPr lvl="3"/>
            <a:r>
              <a:rPr lang="en-GB"/>
              <a:t>Fourth level</a:t>
            </a:r>
          </a:p>
          <a:p>
            <a:pPr lvl="4"/>
            <a:r>
              <a:rPr lang="en-GB"/>
              <a:t>Fifth level</a:t>
            </a:r>
            <a:endParaRPr lang="en-LT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en-LT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481DA1DA-CD02-0047-AF94-E0C50D05DA5C}" type="slidenum">
              <a:rPr lang="en-LT" smtClean="0"/>
              <a:t>‹#›</a:t>
            </a:fld>
            <a:endParaRPr lang="en-LT"/>
          </a:p>
        </p:txBody>
      </p:sp>
    </p:spTree>
    <p:extLst>
      <p:ext uri="{BB962C8B-B14F-4D97-AF65-F5344CB8AC3E}">
        <p14:creationId xmlns:p14="http://schemas.microsoft.com/office/powerpoint/2010/main" val="1549287166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.xml"/><Relationship Id="rId1" Type="http://schemas.openxmlformats.org/officeDocument/2006/relationships/notesMaster" Target="../notesMasters/notesMaster1.xml"/></Relationships>
</file>

<file path=ppt/notesSlides/_rels/notesSlide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.xml"/><Relationship Id="rId1" Type="http://schemas.openxmlformats.org/officeDocument/2006/relationships/notesMaster" Target="../notesMasters/notesMaster1.xml"/></Relationships>
</file>

<file path=ppt/notesSlides/_rels/notesSlide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.xml"/><Relationship Id="rId1" Type="http://schemas.openxmlformats.org/officeDocument/2006/relationships/notesMaster" Target="../notesMasters/notesMaster1.xml"/></Relationships>
</file>

<file path=ppt/notesSlides/_rels/notesSlide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5.xml"/><Relationship Id="rId1" Type="http://schemas.openxmlformats.org/officeDocument/2006/relationships/notesMaster" Target="../notesMasters/notesMaster1.xml"/></Relationships>
</file>

<file path=ppt/notesSlides/_rels/notesSlide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6.xml"/><Relationship Id="rId1" Type="http://schemas.openxmlformats.org/officeDocument/2006/relationships/notesMaster" Target="../notesMasters/notesMaster1.xml"/></Relationships>
</file>

<file path=ppt/notesSlides/_rels/notesSlide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7.xml"/><Relationship Id="rId1" Type="http://schemas.openxmlformats.org/officeDocument/2006/relationships/notesMaster" Target="../notesMasters/notesMaster1.xml"/></Relationships>
</file>

<file path=ppt/notesSlides/_rels/notesSlide7.xml.rels><?xml version="1.0" encoding="UTF-8" standalone="yes"?>
<Relationships xmlns="http://schemas.openxmlformats.org/package/2006/relationships"><Relationship Id="rId2" Type="http://schemas.openxmlformats.org/officeDocument/2006/relationships/slide" Target="../slides/slide8.xml"/><Relationship Id="rId1" Type="http://schemas.openxmlformats.org/officeDocument/2006/relationships/notesMaster" Target="../notesMasters/notesMaster1.xml"/></Relationships>
</file>

<file path=ppt/notesSlides/_rels/notesSlide8.xml.rels><?xml version="1.0" encoding="UTF-8" standalone="yes"?>
<Relationships xmlns="http://schemas.openxmlformats.org/package/2006/relationships"><Relationship Id="rId2" Type="http://schemas.openxmlformats.org/officeDocument/2006/relationships/slide" Target="../slides/slide9.xml"/><Relationship Id="rId1" Type="http://schemas.openxmlformats.org/officeDocument/2006/relationships/notesMaster" Target="../notesMasters/notesMaster1.xml"/></Relationships>
</file>

<file path=ppt/notesSlides/_rels/notesSlide9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0.xml"/><Relationship Id="rId1" Type="http://schemas.openxmlformats.org/officeDocument/2006/relationships/notesMaster" Target="../notesMasters/notesMaster1.xml"/></Relationships>
</file>

<file path=ppt/notesSlides/_rels/notesSlide10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1.xml"/><Relationship Id="rId1" Type="http://schemas.openxmlformats.org/officeDocument/2006/relationships/notesMaster" Target="../notesMasters/notesMaster1.xml"/></Relationships>
</file>

<file path=ppt/notesSlides/_rels/notesSlide1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2.xml"/><Relationship Id="rId1" Type="http://schemas.openxmlformats.org/officeDocument/2006/relationships/notesMaster" Target="../notesMasters/notesMaster1.xml"/></Relationships>
</file>

<file path=ppt/notesSlides/_rels/notesSlide1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3.xml"/><Relationship Id="rId1" Type="http://schemas.openxmlformats.org/officeDocument/2006/relationships/notesMaster" Target="../notesMasters/notesMaster1.xml"/></Relationships>
</file>

<file path=ppt/notesSlides/_rels/notesSlide1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5.xml"/><Relationship Id="rId1" Type="http://schemas.openxmlformats.org/officeDocument/2006/relationships/notesMaster" Target="../notesMasters/notesMaster1.xml"/></Relationships>
</file>

<file path=ppt/notesSlides/_rels/notesSlide1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6.xml"/><Relationship Id="rId1" Type="http://schemas.openxmlformats.org/officeDocument/2006/relationships/notesMaster" Target="../notesMasters/notesMaster1.xml"/></Relationships>
</file>

<file path=ppt/notesSlides/_rels/notesSlide1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7.xml"/><Relationship Id="rId1" Type="http://schemas.openxmlformats.org/officeDocument/2006/relationships/notesMaster" Target="../notesMasters/notesMaster1.xml"/></Relationships>
</file>

<file path=ppt/notesSlides/_rels/notesSlide1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8.xml"/><Relationship Id="rId1" Type="http://schemas.openxmlformats.org/officeDocument/2006/relationships/notesMaster" Target="../notesMasters/notesMaster1.xml"/></Relationships>
</file>

<file path=ppt/notesSlides/_rels/notesSlide17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9.xml"/><Relationship Id="rId1" Type="http://schemas.openxmlformats.org/officeDocument/2006/relationships/notesMaster" Target="../notesMasters/notesMaster1.xml"/></Relationships>
</file>

<file path=ppt/notesSlides/_rels/notesSlide18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0.xml"/><Relationship Id="rId1" Type="http://schemas.openxmlformats.org/officeDocument/2006/relationships/notesMaster" Target="../notesMasters/notesMaster1.xml"/></Relationships>
</file>

<file path=ppt/notesSlides/_rels/notesSlide19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1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4AD7BA74-4928-9077-E104-DA1F93696DE4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>
            <a:extLst>
              <a:ext uri="{FF2B5EF4-FFF2-40B4-BE49-F238E27FC236}">
                <a16:creationId xmlns:a16="http://schemas.microsoft.com/office/drawing/2014/main" id="{2013EB70-6B1C-AAB2-75BB-76098D1F5A34}"/>
              </a:ext>
            </a:extLst>
          </p:cNvPr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>
            <a:extLst>
              <a:ext uri="{FF2B5EF4-FFF2-40B4-BE49-F238E27FC236}">
                <a16:creationId xmlns:a16="http://schemas.microsoft.com/office/drawing/2014/main" id="{4DDD2C59-29C3-333B-05BB-2D57550A9D54}"/>
              </a:ext>
            </a:extLst>
          </p:cNvPr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LT" dirty="0"/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3DAB7FBC-B5F0-11E9-4752-DA0C651C3EDD}"/>
              </a:ext>
            </a:extLst>
          </p:cNvPr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481DA1DA-CD02-0047-AF94-E0C50D05DA5C}" type="slidenum">
              <a:rPr lang="en-LT" smtClean="0"/>
              <a:t>2</a:t>
            </a:fld>
            <a:endParaRPr lang="en-LT"/>
          </a:p>
        </p:txBody>
      </p:sp>
    </p:spTree>
    <p:extLst>
      <p:ext uri="{BB962C8B-B14F-4D97-AF65-F5344CB8AC3E}">
        <p14:creationId xmlns:p14="http://schemas.microsoft.com/office/powerpoint/2010/main" val="2037820537"/>
      </p:ext>
    </p:extLst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BB7BA483-62E8-C73F-22BE-446DCB11126D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>
            <a:extLst>
              <a:ext uri="{FF2B5EF4-FFF2-40B4-BE49-F238E27FC236}">
                <a16:creationId xmlns:a16="http://schemas.microsoft.com/office/drawing/2014/main" id="{F8E96B3D-FFFD-E17D-C5F9-422EFB8A57A1}"/>
              </a:ext>
            </a:extLst>
          </p:cNvPr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>
            <a:extLst>
              <a:ext uri="{FF2B5EF4-FFF2-40B4-BE49-F238E27FC236}">
                <a16:creationId xmlns:a16="http://schemas.microsoft.com/office/drawing/2014/main" id="{FEA3E53C-8CFE-B125-3F8C-5F89D38AFD89}"/>
              </a:ext>
            </a:extLst>
          </p:cNvPr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LT" dirty="0"/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2CC5E3AC-BA85-88B9-DECF-23D2E7D69A0E}"/>
              </a:ext>
            </a:extLst>
          </p:cNvPr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481DA1DA-CD02-0047-AF94-E0C50D05DA5C}" type="slidenum">
              <a:rPr lang="en-LT" smtClean="0"/>
              <a:t>3</a:t>
            </a:fld>
            <a:endParaRPr lang="en-LT"/>
          </a:p>
        </p:txBody>
      </p:sp>
    </p:spTree>
    <p:extLst>
      <p:ext uri="{BB962C8B-B14F-4D97-AF65-F5344CB8AC3E}">
        <p14:creationId xmlns:p14="http://schemas.microsoft.com/office/powerpoint/2010/main" val="2157802289"/>
      </p:ext>
    </p:extLst>
  </p:cSld>
  <p:clrMapOvr>
    <a:masterClrMapping/>
  </p:clrMapOvr>
</p:notes>
</file>

<file path=ppt/notesSlides/notesSlide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LT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481DA1DA-CD02-0047-AF94-E0C50D05DA5C}" type="slidenum">
              <a:rPr lang="en-LT" smtClean="0"/>
              <a:t>4</a:t>
            </a:fld>
            <a:endParaRPr lang="en-LT"/>
          </a:p>
        </p:txBody>
      </p:sp>
    </p:spTree>
    <p:extLst>
      <p:ext uri="{BB962C8B-B14F-4D97-AF65-F5344CB8AC3E}">
        <p14:creationId xmlns:p14="http://schemas.microsoft.com/office/powerpoint/2010/main" val="897686443"/>
      </p:ext>
    </p:extLst>
  </p:cSld>
  <p:clrMapOvr>
    <a:masterClrMapping/>
  </p:clrMapOvr>
</p:notes>
</file>

<file path=ppt/notesSlides/notesSlide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LT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481DA1DA-CD02-0047-AF94-E0C50D05DA5C}" type="slidenum">
              <a:rPr lang="en-LT" smtClean="0"/>
              <a:t>5</a:t>
            </a:fld>
            <a:endParaRPr lang="en-LT"/>
          </a:p>
        </p:txBody>
      </p:sp>
    </p:spTree>
    <p:extLst>
      <p:ext uri="{BB962C8B-B14F-4D97-AF65-F5344CB8AC3E}">
        <p14:creationId xmlns:p14="http://schemas.microsoft.com/office/powerpoint/2010/main" val="4047250245"/>
      </p:ext>
    </p:extLst>
  </p:cSld>
  <p:clrMapOvr>
    <a:masterClrMapping/>
  </p:clrMapOvr>
</p:notes>
</file>

<file path=ppt/notesSlides/notesSlide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LT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481DA1DA-CD02-0047-AF94-E0C50D05DA5C}" type="slidenum">
              <a:rPr lang="en-LT" smtClean="0"/>
              <a:t>6</a:t>
            </a:fld>
            <a:endParaRPr lang="en-LT"/>
          </a:p>
        </p:txBody>
      </p:sp>
    </p:spTree>
    <p:extLst>
      <p:ext uri="{BB962C8B-B14F-4D97-AF65-F5344CB8AC3E}">
        <p14:creationId xmlns:p14="http://schemas.microsoft.com/office/powerpoint/2010/main" val="3275094794"/>
      </p:ext>
    </p:extLst>
  </p:cSld>
  <p:clrMapOvr>
    <a:masterClrMapping/>
  </p:clrMapOvr>
</p:notes>
</file>

<file path=ppt/notesSlides/notesSlide6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3F09631D-7C97-71E4-D3D4-D543A816567A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>
            <a:extLst>
              <a:ext uri="{FF2B5EF4-FFF2-40B4-BE49-F238E27FC236}">
                <a16:creationId xmlns:a16="http://schemas.microsoft.com/office/drawing/2014/main" id="{23C6CC94-85D0-AF3A-8377-1C46711484F2}"/>
              </a:ext>
            </a:extLst>
          </p:cNvPr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>
            <a:extLst>
              <a:ext uri="{FF2B5EF4-FFF2-40B4-BE49-F238E27FC236}">
                <a16:creationId xmlns:a16="http://schemas.microsoft.com/office/drawing/2014/main" id="{581D0D49-EA76-BEE2-489F-EAE964655CB1}"/>
              </a:ext>
            </a:extLst>
          </p:cNvPr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LT" dirty="0"/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2C354C16-BAD1-E728-6D7D-7C38632F6392}"/>
              </a:ext>
            </a:extLst>
          </p:cNvPr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481DA1DA-CD02-0047-AF94-E0C50D05DA5C}" type="slidenum">
              <a:rPr lang="en-LT" smtClean="0"/>
              <a:t>7</a:t>
            </a:fld>
            <a:endParaRPr lang="en-LT"/>
          </a:p>
        </p:txBody>
      </p:sp>
    </p:spTree>
    <p:extLst>
      <p:ext uri="{BB962C8B-B14F-4D97-AF65-F5344CB8AC3E}">
        <p14:creationId xmlns:p14="http://schemas.microsoft.com/office/powerpoint/2010/main" val="1940707377"/>
      </p:ext>
    </p:extLst>
  </p:cSld>
  <p:clrMapOvr>
    <a:masterClrMapping/>
  </p:clrMapOvr>
</p:notes>
</file>

<file path=ppt/notesSlides/notesSlide7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LT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481DA1DA-CD02-0047-AF94-E0C50D05DA5C}" type="slidenum">
              <a:rPr lang="en-LT" smtClean="0"/>
              <a:t>8</a:t>
            </a:fld>
            <a:endParaRPr lang="en-LT"/>
          </a:p>
        </p:txBody>
      </p:sp>
    </p:spTree>
    <p:extLst>
      <p:ext uri="{BB962C8B-B14F-4D97-AF65-F5344CB8AC3E}">
        <p14:creationId xmlns:p14="http://schemas.microsoft.com/office/powerpoint/2010/main" val="3476930625"/>
      </p:ext>
    </p:extLst>
  </p:cSld>
  <p:clrMapOvr>
    <a:masterClrMapping/>
  </p:clrMapOvr>
</p:notes>
</file>

<file path=ppt/notesSlides/notesSlide8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LT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481DA1DA-CD02-0047-AF94-E0C50D05DA5C}" type="slidenum">
              <a:rPr lang="en-LT" smtClean="0"/>
              <a:t>9</a:t>
            </a:fld>
            <a:endParaRPr lang="en-LT"/>
          </a:p>
        </p:txBody>
      </p:sp>
    </p:spTree>
    <p:extLst>
      <p:ext uri="{BB962C8B-B14F-4D97-AF65-F5344CB8AC3E}">
        <p14:creationId xmlns:p14="http://schemas.microsoft.com/office/powerpoint/2010/main" val="157650974"/>
      </p:ext>
    </p:extLst>
  </p:cSld>
  <p:clrMapOvr>
    <a:masterClrMapping/>
  </p:clrMapOvr>
</p:notes>
</file>

<file path=ppt/notesSlides/notesSlide9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LT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481DA1DA-CD02-0047-AF94-E0C50D05DA5C}" type="slidenum">
              <a:rPr lang="en-LT" smtClean="0"/>
              <a:t>10</a:t>
            </a:fld>
            <a:endParaRPr lang="en-LT"/>
          </a:p>
        </p:txBody>
      </p:sp>
    </p:spTree>
    <p:extLst>
      <p:ext uri="{BB962C8B-B14F-4D97-AF65-F5344CB8AC3E}">
        <p14:creationId xmlns:p14="http://schemas.microsoft.com/office/powerpoint/2010/main" val="1103924756"/>
      </p:ext>
    </p:extLst>
  </p:cSld>
  <p:clrMapOvr>
    <a:masterClrMapping/>
  </p:clrMapOvr>
</p:notes>
</file>

<file path=ppt/notesSlides/notesSlide10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LT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481DA1DA-CD02-0047-AF94-E0C50D05DA5C}" type="slidenum">
              <a:rPr lang="en-LT" smtClean="0"/>
              <a:t>11</a:t>
            </a:fld>
            <a:endParaRPr lang="en-LT"/>
          </a:p>
        </p:txBody>
      </p:sp>
    </p:spTree>
    <p:extLst>
      <p:ext uri="{BB962C8B-B14F-4D97-AF65-F5344CB8AC3E}">
        <p14:creationId xmlns:p14="http://schemas.microsoft.com/office/powerpoint/2010/main" val="2667448046"/>
      </p:ext>
    </p:extLst>
  </p:cSld>
  <p:clrMapOvr>
    <a:masterClrMapping/>
  </p:clrMapOvr>
</p:notes>
</file>

<file path=ppt/notesSlides/notesSlide1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LT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481DA1DA-CD02-0047-AF94-E0C50D05DA5C}" type="slidenum">
              <a:rPr lang="en-LT" smtClean="0"/>
              <a:t>12</a:t>
            </a:fld>
            <a:endParaRPr lang="en-LT"/>
          </a:p>
        </p:txBody>
      </p:sp>
    </p:spTree>
    <p:extLst>
      <p:ext uri="{BB962C8B-B14F-4D97-AF65-F5344CB8AC3E}">
        <p14:creationId xmlns:p14="http://schemas.microsoft.com/office/powerpoint/2010/main" val="3289227095"/>
      </p:ext>
    </p:extLst>
  </p:cSld>
  <p:clrMapOvr>
    <a:masterClrMapping/>
  </p:clrMapOvr>
</p:notes>
</file>

<file path=ppt/notesSlides/notesSlide1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14E71A89-1368-B843-1C50-150F92696CF8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>
            <a:extLst>
              <a:ext uri="{FF2B5EF4-FFF2-40B4-BE49-F238E27FC236}">
                <a16:creationId xmlns:a16="http://schemas.microsoft.com/office/drawing/2014/main" id="{9BA9C211-A198-5E91-3324-6EF7A05FD063}"/>
              </a:ext>
            </a:extLst>
          </p:cNvPr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>
            <a:extLst>
              <a:ext uri="{FF2B5EF4-FFF2-40B4-BE49-F238E27FC236}">
                <a16:creationId xmlns:a16="http://schemas.microsoft.com/office/drawing/2014/main" id="{1E0087C9-04DF-492E-FF2D-9226F2DF1FDC}"/>
              </a:ext>
            </a:extLst>
          </p:cNvPr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LT" dirty="0"/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AB602446-F70E-FE84-2C68-94DD9A6822EC}"/>
              </a:ext>
            </a:extLst>
          </p:cNvPr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481DA1DA-CD02-0047-AF94-E0C50D05DA5C}" type="slidenum">
              <a:rPr lang="en-LT" smtClean="0"/>
              <a:t>13</a:t>
            </a:fld>
            <a:endParaRPr lang="en-LT"/>
          </a:p>
        </p:txBody>
      </p:sp>
    </p:spTree>
    <p:extLst>
      <p:ext uri="{BB962C8B-B14F-4D97-AF65-F5344CB8AC3E}">
        <p14:creationId xmlns:p14="http://schemas.microsoft.com/office/powerpoint/2010/main" val="1656203088"/>
      </p:ext>
    </p:extLst>
  </p:cSld>
  <p:clrMapOvr>
    <a:masterClrMapping/>
  </p:clrMapOvr>
</p:notes>
</file>

<file path=ppt/notesSlides/notesSlide1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LT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481DA1DA-CD02-0047-AF94-E0C50D05DA5C}" type="slidenum">
              <a:rPr lang="en-LT" smtClean="0"/>
              <a:t>15</a:t>
            </a:fld>
            <a:endParaRPr lang="en-LT"/>
          </a:p>
        </p:txBody>
      </p:sp>
    </p:spTree>
    <p:extLst>
      <p:ext uri="{BB962C8B-B14F-4D97-AF65-F5344CB8AC3E}">
        <p14:creationId xmlns:p14="http://schemas.microsoft.com/office/powerpoint/2010/main" val="3585610553"/>
      </p:ext>
    </p:extLst>
  </p:cSld>
  <p:clrMapOvr>
    <a:masterClrMapping/>
  </p:clrMapOvr>
</p:notes>
</file>

<file path=ppt/notesSlides/notesSlide1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27DAF56F-B555-DD06-84EC-0048E917734B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>
            <a:extLst>
              <a:ext uri="{FF2B5EF4-FFF2-40B4-BE49-F238E27FC236}">
                <a16:creationId xmlns:a16="http://schemas.microsoft.com/office/drawing/2014/main" id="{6E62004E-B6A4-7C39-B61E-FE6DB0CD2AE5}"/>
              </a:ext>
            </a:extLst>
          </p:cNvPr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>
            <a:extLst>
              <a:ext uri="{FF2B5EF4-FFF2-40B4-BE49-F238E27FC236}">
                <a16:creationId xmlns:a16="http://schemas.microsoft.com/office/drawing/2014/main" id="{E18B1FE2-94DD-4111-2CEF-DE22123E2341}"/>
              </a:ext>
            </a:extLst>
          </p:cNvPr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LT" dirty="0"/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8E5A1920-36ED-9FFC-02E7-415AFAC25C30}"/>
              </a:ext>
            </a:extLst>
          </p:cNvPr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481DA1DA-CD02-0047-AF94-E0C50D05DA5C}" type="slidenum">
              <a:rPr lang="en-LT" smtClean="0"/>
              <a:t>16</a:t>
            </a:fld>
            <a:endParaRPr lang="en-LT"/>
          </a:p>
        </p:txBody>
      </p:sp>
    </p:spTree>
    <p:extLst>
      <p:ext uri="{BB962C8B-B14F-4D97-AF65-F5344CB8AC3E}">
        <p14:creationId xmlns:p14="http://schemas.microsoft.com/office/powerpoint/2010/main" val="1332037697"/>
      </p:ext>
    </p:extLst>
  </p:cSld>
  <p:clrMapOvr>
    <a:masterClrMapping/>
  </p:clrMapOvr>
</p:notes>
</file>

<file path=ppt/notesSlides/notesSlide1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LT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481DA1DA-CD02-0047-AF94-E0C50D05DA5C}" type="slidenum">
              <a:rPr lang="en-LT" smtClean="0"/>
              <a:t>17</a:t>
            </a:fld>
            <a:endParaRPr lang="en-LT"/>
          </a:p>
        </p:txBody>
      </p:sp>
    </p:spTree>
    <p:extLst>
      <p:ext uri="{BB962C8B-B14F-4D97-AF65-F5344CB8AC3E}">
        <p14:creationId xmlns:p14="http://schemas.microsoft.com/office/powerpoint/2010/main" val="2366478238"/>
      </p:ext>
    </p:extLst>
  </p:cSld>
  <p:clrMapOvr>
    <a:masterClrMapping/>
  </p:clrMapOvr>
</p:notes>
</file>

<file path=ppt/notesSlides/notesSlide16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D5A6EC91-456D-B591-C673-CFE950B7EC07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>
            <a:extLst>
              <a:ext uri="{FF2B5EF4-FFF2-40B4-BE49-F238E27FC236}">
                <a16:creationId xmlns:a16="http://schemas.microsoft.com/office/drawing/2014/main" id="{53D456D7-A32A-C040-9A31-5E969C1E742B}"/>
              </a:ext>
            </a:extLst>
          </p:cNvPr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>
            <a:extLst>
              <a:ext uri="{FF2B5EF4-FFF2-40B4-BE49-F238E27FC236}">
                <a16:creationId xmlns:a16="http://schemas.microsoft.com/office/drawing/2014/main" id="{957F5292-C21E-D64E-EF59-45CCDF8038D6}"/>
              </a:ext>
            </a:extLst>
          </p:cNvPr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LT" dirty="0"/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E604CC8D-66BC-529C-8F03-3E9B03C49195}"/>
              </a:ext>
            </a:extLst>
          </p:cNvPr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481DA1DA-CD02-0047-AF94-E0C50D05DA5C}" type="slidenum">
              <a:rPr lang="en-LT" smtClean="0"/>
              <a:t>18</a:t>
            </a:fld>
            <a:endParaRPr lang="en-LT"/>
          </a:p>
        </p:txBody>
      </p:sp>
    </p:spTree>
    <p:extLst>
      <p:ext uri="{BB962C8B-B14F-4D97-AF65-F5344CB8AC3E}">
        <p14:creationId xmlns:p14="http://schemas.microsoft.com/office/powerpoint/2010/main" val="1835804050"/>
      </p:ext>
    </p:extLst>
  </p:cSld>
  <p:clrMapOvr>
    <a:masterClrMapping/>
  </p:clrMapOvr>
</p:notes>
</file>

<file path=ppt/notesSlides/notesSlide17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LT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481DA1DA-CD02-0047-AF94-E0C50D05DA5C}" type="slidenum">
              <a:rPr lang="en-LT" smtClean="0"/>
              <a:t>19</a:t>
            </a:fld>
            <a:endParaRPr lang="en-LT"/>
          </a:p>
        </p:txBody>
      </p:sp>
    </p:spTree>
    <p:extLst>
      <p:ext uri="{BB962C8B-B14F-4D97-AF65-F5344CB8AC3E}">
        <p14:creationId xmlns:p14="http://schemas.microsoft.com/office/powerpoint/2010/main" val="1442525190"/>
      </p:ext>
    </p:extLst>
  </p:cSld>
  <p:clrMapOvr>
    <a:masterClrMapping/>
  </p:clrMapOvr>
</p:notes>
</file>

<file path=ppt/notesSlides/notesSlide18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LT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481DA1DA-CD02-0047-AF94-E0C50D05DA5C}" type="slidenum">
              <a:rPr lang="en-LT" smtClean="0"/>
              <a:t>20</a:t>
            </a:fld>
            <a:endParaRPr lang="en-LT"/>
          </a:p>
        </p:txBody>
      </p:sp>
    </p:spTree>
    <p:extLst>
      <p:ext uri="{BB962C8B-B14F-4D97-AF65-F5344CB8AC3E}">
        <p14:creationId xmlns:p14="http://schemas.microsoft.com/office/powerpoint/2010/main" val="2466278541"/>
      </p:ext>
    </p:extLst>
  </p:cSld>
  <p:clrMapOvr>
    <a:masterClrMapping/>
  </p:clrMapOvr>
</p:notes>
</file>

<file path=ppt/notesSlides/notesSlide19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LT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481DA1DA-CD02-0047-AF94-E0C50D05DA5C}" type="slidenum">
              <a:rPr lang="en-LT" smtClean="0"/>
              <a:t>21</a:t>
            </a:fld>
            <a:endParaRPr lang="en-LT"/>
          </a:p>
        </p:txBody>
      </p:sp>
    </p:spTree>
    <p:extLst>
      <p:ext uri="{BB962C8B-B14F-4D97-AF65-F5344CB8AC3E}">
        <p14:creationId xmlns:p14="http://schemas.microsoft.com/office/powerpoint/2010/main" val="2361706398"/>
      </p:ext>
    </p:extLst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36928AED-8FF2-AA44-B0F3-B4A7FEC8C199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1524000" y="1122363"/>
            <a:ext cx="9144000" cy="2387600"/>
          </a:xfrm>
        </p:spPr>
        <p:txBody>
          <a:bodyPr anchor="b"/>
          <a:lstStyle>
            <a:lvl1pPr algn="ctr">
              <a:defRPr sz="6000"/>
            </a:lvl1pPr>
          </a:lstStyle>
          <a:p>
            <a:r>
              <a:rPr lang="en-GB"/>
              <a:t>Click to edit Master title style</a:t>
            </a:r>
            <a:endParaRPr lang="en-LT"/>
          </a:p>
        </p:txBody>
      </p:sp>
      <p:sp>
        <p:nvSpPr>
          <p:cNvPr id="3" name="Subtitle 2">
            <a:extLst>
              <a:ext uri="{FF2B5EF4-FFF2-40B4-BE49-F238E27FC236}">
                <a16:creationId xmlns:a16="http://schemas.microsoft.com/office/drawing/2014/main" id="{53C3682D-E669-6B4D-8CBC-03F2DAF4D97E}"/>
              </a:ext>
            </a:extLst>
          </p:cNvPr>
          <p:cNvSpPr>
            <a:spLocks noGrp="1"/>
          </p:cNvSpPr>
          <p:nvPr>
            <p:ph type="subTitle" idx="1"/>
          </p:nvPr>
        </p:nvSpPr>
        <p:spPr>
          <a:xfrm>
            <a:off x="1524000" y="3602038"/>
            <a:ext cx="9144000" cy="1655762"/>
          </a:xfrm>
        </p:spPr>
        <p:txBody>
          <a:bodyPr/>
          <a:lstStyle>
            <a:lvl1pPr marL="0" indent="0" algn="ctr">
              <a:buNone/>
              <a:defRPr sz="2400"/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en-GB"/>
              <a:t>Click to edit Master subtitle style</a:t>
            </a:r>
            <a:endParaRPr lang="en-LT"/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88180B0E-6A51-6D4A-9A06-CD43B45729CC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76FE2B9-9D01-D540-87EB-3E0007319A7A}" type="datetimeFigureOut">
              <a:rPr lang="en-LT" smtClean="0"/>
              <a:t>06/13/2025</a:t>
            </a:fld>
            <a:endParaRPr lang="en-LT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77743158-A675-E047-A27B-6F3704FCB5D3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LT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DC47FF58-9B9E-114A-AF59-16558CECFF30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66BAD17-6BE8-2E4F-9E60-47CE98F6C673}" type="slidenum">
              <a:rPr lang="en-LT" smtClean="0"/>
              <a:t>‹#›</a:t>
            </a:fld>
            <a:endParaRPr lang="en-LT"/>
          </a:p>
        </p:txBody>
      </p:sp>
    </p:spTree>
    <p:extLst>
      <p:ext uri="{BB962C8B-B14F-4D97-AF65-F5344CB8AC3E}">
        <p14:creationId xmlns:p14="http://schemas.microsoft.com/office/powerpoint/2010/main" val="3048020577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8F69E43A-AF6E-5546-B5D4-A3094044BBC0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GB"/>
              <a:t>Click to edit Master title style</a:t>
            </a:r>
            <a:endParaRPr lang="en-LT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89B6EA95-0EE6-8B43-BE71-81EF96A131E5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GB"/>
              <a:t>Click to edit Master text styles</a:t>
            </a:r>
          </a:p>
          <a:p>
            <a:pPr lvl="1"/>
            <a:r>
              <a:rPr lang="en-GB"/>
              <a:t>Second level</a:t>
            </a:r>
          </a:p>
          <a:p>
            <a:pPr lvl="2"/>
            <a:r>
              <a:rPr lang="en-GB"/>
              <a:t>Third level</a:t>
            </a:r>
          </a:p>
          <a:p>
            <a:pPr lvl="3"/>
            <a:r>
              <a:rPr lang="en-GB"/>
              <a:t>Fourth level</a:t>
            </a:r>
          </a:p>
          <a:p>
            <a:pPr lvl="4"/>
            <a:r>
              <a:rPr lang="en-GB"/>
              <a:t>Fifth level</a:t>
            </a:r>
            <a:endParaRPr lang="en-LT"/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D1109402-9C91-AB42-9D69-86200B754F6B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76FE2B9-9D01-D540-87EB-3E0007319A7A}" type="datetimeFigureOut">
              <a:rPr lang="en-LT" smtClean="0"/>
              <a:t>06/13/2025</a:t>
            </a:fld>
            <a:endParaRPr lang="en-LT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FF5A139A-7791-6E48-83E5-E04029F06359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LT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320D4CFE-6D72-CC41-93D6-1437A94ED12E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66BAD17-6BE8-2E4F-9E60-47CE98F6C673}" type="slidenum">
              <a:rPr lang="en-LT" smtClean="0"/>
              <a:t>‹#›</a:t>
            </a:fld>
            <a:endParaRPr lang="en-LT"/>
          </a:p>
        </p:txBody>
      </p:sp>
    </p:spTree>
    <p:extLst>
      <p:ext uri="{BB962C8B-B14F-4D97-AF65-F5344CB8AC3E}">
        <p14:creationId xmlns:p14="http://schemas.microsoft.com/office/powerpoint/2010/main" val="1709955767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43AB7845-29C7-1343-BD2E-63DB0391E45D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1850" y="1709738"/>
            <a:ext cx="10515600" cy="2852737"/>
          </a:xfrm>
        </p:spPr>
        <p:txBody>
          <a:bodyPr anchor="b"/>
          <a:lstStyle>
            <a:lvl1pPr>
              <a:defRPr sz="6000"/>
            </a:lvl1pPr>
          </a:lstStyle>
          <a:p>
            <a:r>
              <a:rPr lang="en-GB"/>
              <a:t>Click to edit Master title style</a:t>
            </a:r>
            <a:endParaRPr lang="en-LT"/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DC8EDF02-4B0C-EB46-AE1A-1069BDCD38F8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1850" y="4589463"/>
            <a:ext cx="10515600" cy="1500187"/>
          </a:xfrm>
        </p:spPr>
        <p:txBody>
          <a:bodyPr/>
          <a:lstStyle>
            <a:lvl1pPr marL="0" indent="0">
              <a:buNone/>
              <a:defRPr sz="24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GB"/>
              <a:t>Click to edit Master text styles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7D587574-CBCC-7240-AD10-02B1CBA2B805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76FE2B9-9D01-D540-87EB-3E0007319A7A}" type="datetimeFigureOut">
              <a:rPr lang="en-LT" smtClean="0"/>
              <a:t>06/13/2025</a:t>
            </a:fld>
            <a:endParaRPr lang="en-LT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E2D33F8D-661C-414E-B37E-301B05A7C239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LT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53BC91CA-9752-484F-B9F2-95E1AB8FD984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66BAD17-6BE8-2E4F-9E60-47CE98F6C673}" type="slidenum">
              <a:rPr lang="en-LT" smtClean="0"/>
              <a:t>‹#›</a:t>
            </a:fld>
            <a:endParaRPr lang="en-LT"/>
          </a:p>
        </p:txBody>
      </p:sp>
    </p:spTree>
    <p:extLst>
      <p:ext uri="{BB962C8B-B14F-4D97-AF65-F5344CB8AC3E}">
        <p14:creationId xmlns:p14="http://schemas.microsoft.com/office/powerpoint/2010/main" val="450470542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6CC40563-526E-9649-941D-717B1C91501A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GB"/>
              <a:t>Click to edit Master title style</a:t>
            </a:r>
            <a:endParaRPr lang="en-LT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B4F7E8E5-2699-544E-8025-BA1246CC2732}"/>
              </a:ext>
            </a:extLst>
          </p:cNvPr>
          <p:cNvSpPr>
            <a:spLocks noGrp="1"/>
          </p:cNvSpPr>
          <p:nvPr>
            <p:ph sz="half" idx="1"/>
          </p:nvPr>
        </p:nvSpPr>
        <p:spPr>
          <a:xfrm>
            <a:off x="838200" y="1825625"/>
            <a:ext cx="5181600" cy="4351338"/>
          </a:xfrm>
        </p:spPr>
        <p:txBody>
          <a:bodyPr/>
          <a:lstStyle/>
          <a:p>
            <a:pPr lvl="0"/>
            <a:r>
              <a:rPr lang="en-GB"/>
              <a:t>Click to edit Master text styles</a:t>
            </a:r>
          </a:p>
          <a:p>
            <a:pPr lvl="1"/>
            <a:r>
              <a:rPr lang="en-GB"/>
              <a:t>Second level</a:t>
            </a:r>
          </a:p>
          <a:p>
            <a:pPr lvl="2"/>
            <a:r>
              <a:rPr lang="en-GB"/>
              <a:t>Third level</a:t>
            </a:r>
          </a:p>
          <a:p>
            <a:pPr lvl="3"/>
            <a:r>
              <a:rPr lang="en-GB"/>
              <a:t>Fourth level</a:t>
            </a:r>
          </a:p>
          <a:p>
            <a:pPr lvl="4"/>
            <a:r>
              <a:rPr lang="en-GB"/>
              <a:t>Fifth level</a:t>
            </a:r>
            <a:endParaRPr lang="en-LT"/>
          </a:p>
        </p:txBody>
      </p:sp>
      <p:sp>
        <p:nvSpPr>
          <p:cNvPr id="4" name="Content Placeholder 3">
            <a:extLst>
              <a:ext uri="{FF2B5EF4-FFF2-40B4-BE49-F238E27FC236}">
                <a16:creationId xmlns:a16="http://schemas.microsoft.com/office/drawing/2014/main" id="{E46C7830-A847-9D46-ADC7-EDABACCA569D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6172200" y="1825625"/>
            <a:ext cx="5181600" cy="4351338"/>
          </a:xfrm>
        </p:spPr>
        <p:txBody>
          <a:bodyPr/>
          <a:lstStyle/>
          <a:p>
            <a:pPr lvl="0"/>
            <a:r>
              <a:rPr lang="en-GB"/>
              <a:t>Click to edit Master text styles</a:t>
            </a:r>
          </a:p>
          <a:p>
            <a:pPr lvl="1"/>
            <a:r>
              <a:rPr lang="en-GB"/>
              <a:t>Second level</a:t>
            </a:r>
          </a:p>
          <a:p>
            <a:pPr lvl="2"/>
            <a:r>
              <a:rPr lang="en-GB"/>
              <a:t>Third level</a:t>
            </a:r>
          </a:p>
          <a:p>
            <a:pPr lvl="3"/>
            <a:r>
              <a:rPr lang="en-GB"/>
              <a:t>Fourth level</a:t>
            </a:r>
          </a:p>
          <a:p>
            <a:pPr lvl="4"/>
            <a:r>
              <a:rPr lang="en-GB"/>
              <a:t>Fifth level</a:t>
            </a:r>
            <a:endParaRPr lang="en-LT"/>
          </a:p>
        </p:txBody>
      </p:sp>
      <p:sp>
        <p:nvSpPr>
          <p:cNvPr id="5" name="Date Placeholder 4">
            <a:extLst>
              <a:ext uri="{FF2B5EF4-FFF2-40B4-BE49-F238E27FC236}">
                <a16:creationId xmlns:a16="http://schemas.microsoft.com/office/drawing/2014/main" id="{954A0EA3-8F06-C642-B38B-53D8322E3DFF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76FE2B9-9D01-D540-87EB-3E0007319A7A}" type="datetimeFigureOut">
              <a:rPr lang="en-LT" smtClean="0"/>
              <a:t>06/13/2025</a:t>
            </a:fld>
            <a:endParaRPr lang="en-LT"/>
          </a:p>
        </p:txBody>
      </p:sp>
      <p:sp>
        <p:nvSpPr>
          <p:cNvPr id="6" name="Footer Placeholder 5">
            <a:extLst>
              <a:ext uri="{FF2B5EF4-FFF2-40B4-BE49-F238E27FC236}">
                <a16:creationId xmlns:a16="http://schemas.microsoft.com/office/drawing/2014/main" id="{66B058EB-AD9E-2A45-892B-933AF266AF82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LT"/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id="{2E1B0C0A-39D6-644C-893E-04CA1B347A1C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66BAD17-6BE8-2E4F-9E60-47CE98F6C673}" type="slidenum">
              <a:rPr lang="en-LT" smtClean="0"/>
              <a:t>‹#›</a:t>
            </a:fld>
            <a:endParaRPr lang="en-LT"/>
          </a:p>
        </p:txBody>
      </p:sp>
    </p:spTree>
    <p:extLst>
      <p:ext uri="{BB962C8B-B14F-4D97-AF65-F5344CB8AC3E}">
        <p14:creationId xmlns:p14="http://schemas.microsoft.com/office/powerpoint/2010/main" val="3586806085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BEBD87EA-EDF8-F944-924B-2F0F4D8A43E5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365125"/>
            <a:ext cx="10515600" cy="1325563"/>
          </a:xfrm>
        </p:spPr>
        <p:txBody>
          <a:bodyPr/>
          <a:lstStyle/>
          <a:p>
            <a:r>
              <a:rPr lang="en-GB"/>
              <a:t>Click to edit Master title style</a:t>
            </a:r>
            <a:endParaRPr lang="en-LT"/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BF1A38A6-F40D-7548-B7A8-E9F545CE9359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9788" y="1681163"/>
            <a:ext cx="5157787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GB"/>
              <a:t>Click to edit Master text styles</a:t>
            </a:r>
          </a:p>
        </p:txBody>
      </p:sp>
      <p:sp>
        <p:nvSpPr>
          <p:cNvPr id="4" name="Content Placeholder 3">
            <a:extLst>
              <a:ext uri="{FF2B5EF4-FFF2-40B4-BE49-F238E27FC236}">
                <a16:creationId xmlns:a16="http://schemas.microsoft.com/office/drawing/2014/main" id="{C87B45B2-0BF9-BE47-9010-144F0125B9EC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839788" y="2505075"/>
            <a:ext cx="5157787" cy="3684588"/>
          </a:xfrm>
        </p:spPr>
        <p:txBody>
          <a:bodyPr/>
          <a:lstStyle/>
          <a:p>
            <a:pPr lvl="0"/>
            <a:r>
              <a:rPr lang="en-GB"/>
              <a:t>Click to edit Master text styles</a:t>
            </a:r>
          </a:p>
          <a:p>
            <a:pPr lvl="1"/>
            <a:r>
              <a:rPr lang="en-GB"/>
              <a:t>Second level</a:t>
            </a:r>
          </a:p>
          <a:p>
            <a:pPr lvl="2"/>
            <a:r>
              <a:rPr lang="en-GB"/>
              <a:t>Third level</a:t>
            </a:r>
          </a:p>
          <a:p>
            <a:pPr lvl="3"/>
            <a:r>
              <a:rPr lang="en-GB"/>
              <a:t>Fourth level</a:t>
            </a:r>
          </a:p>
          <a:p>
            <a:pPr lvl="4"/>
            <a:r>
              <a:rPr lang="en-GB"/>
              <a:t>Fifth level</a:t>
            </a:r>
            <a:endParaRPr lang="en-LT"/>
          </a:p>
        </p:txBody>
      </p:sp>
      <p:sp>
        <p:nvSpPr>
          <p:cNvPr id="5" name="Text Placeholder 4">
            <a:extLst>
              <a:ext uri="{FF2B5EF4-FFF2-40B4-BE49-F238E27FC236}">
                <a16:creationId xmlns:a16="http://schemas.microsoft.com/office/drawing/2014/main" id="{B72D29A8-6466-C34A-8D7B-9EA6153F2BD0}"/>
              </a:ext>
            </a:extLst>
          </p:cNvPr>
          <p:cNvSpPr>
            <a:spLocks noGrp="1"/>
          </p:cNvSpPr>
          <p:nvPr>
            <p:ph type="body" sz="quarter" idx="3"/>
          </p:nvPr>
        </p:nvSpPr>
        <p:spPr>
          <a:xfrm>
            <a:off x="6172200" y="1681163"/>
            <a:ext cx="5183188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GB"/>
              <a:t>Click to edit Master text styles</a:t>
            </a:r>
          </a:p>
        </p:txBody>
      </p:sp>
      <p:sp>
        <p:nvSpPr>
          <p:cNvPr id="6" name="Content Placeholder 5">
            <a:extLst>
              <a:ext uri="{FF2B5EF4-FFF2-40B4-BE49-F238E27FC236}">
                <a16:creationId xmlns:a16="http://schemas.microsoft.com/office/drawing/2014/main" id="{8693ADCC-6653-B147-9AE8-BB6186DF831F}"/>
              </a:ext>
            </a:extLst>
          </p:cNvPr>
          <p:cNvSpPr>
            <a:spLocks noGrp="1"/>
          </p:cNvSpPr>
          <p:nvPr>
            <p:ph sz="quarter" idx="4"/>
          </p:nvPr>
        </p:nvSpPr>
        <p:spPr>
          <a:xfrm>
            <a:off x="6172200" y="2505075"/>
            <a:ext cx="5183188" cy="3684588"/>
          </a:xfrm>
        </p:spPr>
        <p:txBody>
          <a:bodyPr/>
          <a:lstStyle/>
          <a:p>
            <a:pPr lvl="0"/>
            <a:r>
              <a:rPr lang="en-GB"/>
              <a:t>Click to edit Master text styles</a:t>
            </a:r>
          </a:p>
          <a:p>
            <a:pPr lvl="1"/>
            <a:r>
              <a:rPr lang="en-GB"/>
              <a:t>Second level</a:t>
            </a:r>
          </a:p>
          <a:p>
            <a:pPr lvl="2"/>
            <a:r>
              <a:rPr lang="en-GB"/>
              <a:t>Third level</a:t>
            </a:r>
          </a:p>
          <a:p>
            <a:pPr lvl="3"/>
            <a:r>
              <a:rPr lang="en-GB"/>
              <a:t>Fourth level</a:t>
            </a:r>
          </a:p>
          <a:p>
            <a:pPr lvl="4"/>
            <a:r>
              <a:rPr lang="en-GB"/>
              <a:t>Fifth level</a:t>
            </a:r>
            <a:endParaRPr lang="en-LT"/>
          </a:p>
        </p:txBody>
      </p:sp>
      <p:sp>
        <p:nvSpPr>
          <p:cNvPr id="7" name="Date Placeholder 6">
            <a:extLst>
              <a:ext uri="{FF2B5EF4-FFF2-40B4-BE49-F238E27FC236}">
                <a16:creationId xmlns:a16="http://schemas.microsoft.com/office/drawing/2014/main" id="{654FD904-0A3A-4C44-B324-EDA6D1AEBF64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76FE2B9-9D01-D540-87EB-3E0007319A7A}" type="datetimeFigureOut">
              <a:rPr lang="en-LT" smtClean="0"/>
              <a:t>06/13/2025</a:t>
            </a:fld>
            <a:endParaRPr lang="en-LT"/>
          </a:p>
        </p:txBody>
      </p:sp>
      <p:sp>
        <p:nvSpPr>
          <p:cNvPr id="8" name="Footer Placeholder 7">
            <a:extLst>
              <a:ext uri="{FF2B5EF4-FFF2-40B4-BE49-F238E27FC236}">
                <a16:creationId xmlns:a16="http://schemas.microsoft.com/office/drawing/2014/main" id="{3BDB705C-9391-B74F-A96E-90C50E089751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LT"/>
          </a:p>
        </p:txBody>
      </p:sp>
      <p:sp>
        <p:nvSpPr>
          <p:cNvPr id="9" name="Slide Number Placeholder 8">
            <a:extLst>
              <a:ext uri="{FF2B5EF4-FFF2-40B4-BE49-F238E27FC236}">
                <a16:creationId xmlns:a16="http://schemas.microsoft.com/office/drawing/2014/main" id="{772627BC-1DB7-214D-921F-89761906454B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66BAD17-6BE8-2E4F-9E60-47CE98F6C673}" type="slidenum">
              <a:rPr lang="en-LT" smtClean="0"/>
              <a:t>‹#›</a:t>
            </a:fld>
            <a:endParaRPr lang="en-LT"/>
          </a:p>
        </p:txBody>
      </p:sp>
    </p:spTree>
    <p:extLst>
      <p:ext uri="{BB962C8B-B14F-4D97-AF65-F5344CB8AC3E}">
        <p14:creationId xmlns:p14="http://schemas.microsoft.com/office/powerpoint/2010/main" val="375772823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C7F1DA1B-0C1C-114A-9C54-D75F3100E090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GB"/>
              <a:t>Click to edit Master title style</a:t>
            </a:r>
            <a:endParaRPr lang="en-LT"/>
          </a:p>
        </p:txBody>
      </p:sp>
      <p:sp>
        <p:nvSpPr>
          <p:cNvPr id="3" name="Date Placeholder 2">
            <a:extLst>
              <a:ext uri="{FF2B5EF4-FFF2-40B4-BE49-F238E27FC236}">
                <a16:creationId xmlns:a16="http://schemas.microsoft.com/office/drawing/2014/main" id="{F68B3D87-17A2-184F-8E74-9A01041B392E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76FE2B9-9D01-D540-87EB-3E0007319A7A}" type="datetimeFigureOut">
              <a:rPr lang="en-LT" smtClean="0"/>
              <a:t>06/13/2025</a:t>
            </a:fld>
            <a:endParaRPr lang="en-LT"/>
          </a:p>
        </p:txBody>
      </p:sp>
      <p:sp>
        <p:nvSpPr>
          <p:cNvPr id="4" name="Footer Placeholder 3">
            <a:extLst>
              <a:ext uri="{FF2B5EF4-FFF2-40B4-BE49-F238E27FC236}">
                <a16:creationId xmlns:a16="http://schemas.microsoft.com/office/drawing/2014/main" id="{008BAED5-7F2C-2543-B70A-ECF4640C9144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LT"/>
          </a:p>
        </p:txBody>
      </p:sp>
      <p:sp>
        <p:nvSpPr>
          <p:cNvPr id="5" name="Slide Number Placeholder 4">
            <a:extLst>
              <a:ext uri="{FF2B5EF4-FFF2-40B4-BE49-F238E27FC236}">
                <a16:creationId xmlns:a16="http://schemas.microsoft.com/office/drawing/2014/main" id="{DBE051A6-F510-5F4E-8549-BA33FF063955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66BAD17-6BE8-2E4F-9E60-47CE98F6C673}" type="slidenum">
              <a:rPr lang="en-LT" smtClean="0"/>
              <a:t>‹#›</a:t>
            </a:fld>
            <a:endParaRPr lang="en-LT"/>
          </a:p>
        </p:txBody>
      </p:sp>
    </p:spTree>
    <p:extLst>
      <p:ext uri="{BB962C8B-B14F-4D97-AF65-F5344CB8AC3E}">
        <p14:creationId xmlns:p14="http://schemas.microsoft.com/office/powerpoint/2010/main" val="3096355945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>
            <a:extLst>
              <a:ext uri="{FF2B5EF4-FFF2-40B4-BE49-F238E27FC236}">
                <a16:creationId xmlns:a16="http://schemas.microsoft.com/office/drawing/2014/main" id="{D72C2141-6A95-0443-95F4-2372FA13FB86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76FE2B9-9D01-D540-87EB-3E0007319A7A}" type="datetimeFigureOut">
              <a:rPr lang="en-LT" smtClean="0"/>
              <a:t>06/13/2025</a:t>
            </a:fld>
            <a:endParaRPr lang="en-LT"/>
          </a:p>
        </p:txBody>
      </p:sp>
      <p:sp>
        <p:nvSpPr>
          <p:cNvPr id="3" name="Footer Placeholder 2">
            <a:extLst>
              <a:ext uri="{FF2B5EF4-FFF2-40B4-BE49-F238E27FC236}">
                <a16:creationId xmlns:a16="http://schemas.microsoft.com/office/drawing/2014/main" id="{79843FD5-03F0-BB49-BE59-B613FC61DE07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LT"/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BBDD73E0-77FE-724B-9897-3BE5726BDDBA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66BAD17-6BE8-2E4F-9E60-47CE98F6C673}" type="slidenum">
              <a:rPr lang="en-LT" smtClean="0"/>
              <a:t>‹#›</a:t>
            </a:fld>
            <a:endParaRPr lang="en-LT"/>
          </a:p>
        </p:txBody>
      </p:sp>
    </p:spTree>
    <p:extLst>
      <p:ext uri="{BB962C8B-B14F-4D97-AF65-F5344CB8AC3E}">
        <p14:creationId xmlns:p14="http://schemas.microsoft.com/office/powerpoint/2010/main" val="2947473885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52BB61E1-EB2B-2E4C-A3B7-09D8BD2232B8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en-GB"/>
              <a:t>Click to edit Master title style</a:t>
            </a:r>
            <a:endParaRPr lang="en-LT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310C3AAE-0262-954F-9742-7735DBB8D4CF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GB"/>
              <a:t>Click to edit Master text styles</a:t>
            </a:r>
          </a:p>
          <a:p>
            <a:pPr lvl="1"/>
            <a:r>
              <a:rPr lang="en-GB"/>
              <a:t>Second level</a:t>
            </a:r>
          </a:p>
          <a:p>
            <a:pPr lvl="2"/>
            <a:r>
              <a:rPr lang="en-GB"/>
              <a:t>Third level</a:t>
            </a:r>
          </a:p>
          <a:p>
            <a:pPr lvl="3"/>
            <a:r>
              <a:rPr lang="en-GB"/>
              <a:t>Fourth level</a:t>
            </a:r>
          </a:p>
          <a:p>
            <a:pPr lvl="4"/>
            <a:r>
              <a:rPr lang="en-GB"/>
              <a:t>Fifth level</a:t>
            </a:r>
            <a:endParaRPr lang="en-LT"/>
          </a:p>
        </p:txBody>
      </p:sp>
      <p:sp>
        <p:nvSpPr>
          <p:cNvPr id="4" name="Text Placeholder 3">
            <a:extLst>
              <a:ext uri="{FF2B5EF4-FFF2-40B4-BE49-F238E27FC236}">
                <a16:creationId xmlns:a16="http://schemas.microsoft.com/office/drawing/2014/main" id="{58E34FFE-93FE-0841-86D6-4ECEC833A19F}"/>
              </a:ext>
            </a:extLst>
          </p:cNvPr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GB"/>
              <a:t>Click to edit Master text styles</a:t>
            </a:r>
          </a:p>
        </p:txBody>
      </p:sp>
      <p:sp>
        <p:nvSpPr>
          <p:cNvPr id="5" name="Date Placeholder 4">
            <a:extLst>
              <a:ext uri="{FF2B5EF4-FFF2-40B4-BE49-F238E27FC236}">
                <a16:creationId xmlns:a16="http://schemas.microsoft.com/office/drawing/2014/main" id="{705DF82A-0607-1247-93BD-15710C1D7A47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76FE2B9-9D01-D540-87EB-3E0007319A7A}" type="datetimeFigureOut">
              <a:rPr lang="en-LT" smtClean="0"/>
              <a:t>06/13/2025</a:t>
            </a:fld>
            <a:endParaRPr lang="en-LT"/>
          </a:p>
        </p:txBody>
      </p:sp>
      <p:sp>
        <p:nvSpPr>
          <p:cNvPr id="6" name="Footer Placeholder 5">
            <a:extLst>
              <a:ext uri="{FF2B5EF4-FFF2-40B4-BE49-F238E27FC236}">
                <a16:creationId xmlns:a16="http://schemas.microsoft.com/office/drawing/2014/main" id="{97749ED3-ADEA-7240-9118-ECDE51A2A563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LT"/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id="{E3E841C6-0530-3E42-BADB-1025BD6292D1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66BAD17-6BE8-2E4F-9E60-47CE98F6C673}" type="slidenum">
              <a:rPr lang="en-LT" smtClean="0"/>
              <a:t>‹#›</a:t>
            </a:fld>
            <a:endParaRPr lang="en-LT"/>
          </a:p>
        </p:txBody>
      </p:sp>
    </p:spTree>
    <p:extLst>
      <p:ext uri="{BB962C8B-B14F-4D97-AF65-F5344CB8AC3E}">
        <p14:creationId xmlns:p14="http://schemas.microsoft.com/office/powerpoint/2010/main" val="261072608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FC43FDAF-0521-8E41-B870-D439FCB8C4CC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en-GB"/>
              <a:t>Click to edit Master title style</a:t>
            </a:r>
            <a:endParaRPr lang="en-LT"/>
          </a:p>
        </p:txBody>
      </p:sp>
      <p:sp>
        <p:nvSpPr>
          <p:cNvPr id="3" name="Picture Placeholder 2">
            <a:extLst>
              <a:ext uri="{FF2B5EF4-FFF2-40B4-BE49-F238E27FC236}">
                <a16:creationId xmlns:a16="http://schemas.microsoft.com/office/drawing/2014/main" id="{73BA1235-744D-3B44-A9AA-A542338896D6}"/>
              </a:ext>
            </a:extLst>
          </p:cNvPr>
          <p:cNvSpPr>
            <a:spLocks noGrp="1"/>
          </p:cNvSpPr>
          <p:nvPr>
            <p:ph type="pic"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en-LT"/>
          </a:p>
        </p:txBody>
      </p:sp>
      <p:sp>
        <p:nvSpPr>
          <p:cNvPr id="4" name="Text Placeholder 3">
            <a:extLst>
              <a:ext uri="{FF2B5EF4-FFF2-40B4-BE49-F238E27FC236}">
                <a16:creationId xmlns:a16="http://schemas.microsoft.com/office/drawing/2014/main" id="{C264630D-666B-E048-BAFD-0F526020FD80}"/>
              </a:ext>
            </a:extLst>
          </p:cNvPr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GB"/>
              <a:t>Click to edit Master text styles</a:t>
            </a:r>
          </a:p>
        </p:txBody>
      </p:sp>
      <p:sp>
        <p:nvSpPr>
          <p:cNvPr id="5" name="Date Placeholder 4">
            <a:extLst>
              <a:ext uri="{FF2B5EF4-FFF2-40B4-BE49-F238E27FC236}">
                <a16:creationId xmlns:a16="http://schemas.microsoft.com/office/drawing/2014/main" id="{D9E127E3-81E4-D642-B053-4A215A218DD4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76FE2B9-9D01-D540-87EB-3E0007319A7A}" type="datetimeFigureOut">
              <a:rPr lang="en-LT" smtClean="0"/>
              <a:t>06/13/2025</a:t>
            </a:fld>
            <a:endParaRPr lang="en-LT"/>
          </a:p>
        </p:txBody>
      </p:sp>
      <p:sp>
        <p:nvSpPr>
          <p:cNvPr id="6" name="Footer Placeholder 5">
            <a:extLst>
              <a:ext uri="{FF2B5EF4-FFF2-40B4-BE49-F238E27FC236}">
                <a16:creationId xmlns:a16="http://schemas.microsoft.com/office/drawing/2014/main" id="{7622A43D-C76B-2845-A2E5-22F931277D75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LT"/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id="{C72E307D-8C15-F246-9A8A-0C2EF5FD17B9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66BAD17-6BE8-2E4F-9E60-47CE98F6C673}" type="slidenum">
              <a:rPr lang="en-LT" smtClean="0"/>
              <a:t>‹#›</a:t>
            </a:fld>
            <a:endParaRPr lang="en-LT"/>
          </a:p>
        </p:txBody>
      </p:sp>
    </p:spTree>
    <p:extLst>
      <p:ext uri="{BB962C8B-B14F-4D97-AF65-F5344CB8AC3E}">
        <p14:creationId xmlns:p14="http://schemas.microsoft.com/office/powerpoint/2010/main" val="3474977761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7505DD12-B563-BE42-A06D-6F4D7E492BF8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GB"/>
              <a:t>Click to edit Master title style</a:t>
            </a:r>
            <a:endParaRPr lang="en-LT"/>
          </a:p>
        </p:txBody>
      </p:sp>
      <p:sp>
        <p:nvSpPr>
          <p:cNvPr id="3" name="Vertical Text Placeholder 2">
            <a:extLst>
              <a:ext uri="{FF2B5EF4-FFF2-40B4-BE49-F238E27FC236}">
                <a16:creationId xmlns:a16="http://schemas.microsoft.com/office/drawing/2014/main" id="{A9607102-6EB3-B44A-8332-6E3F5546F1E3}"/>
              </a:ext>
            </a:extLst>
          </p:cNvPr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GB"/>
              <a:t>Click to edit Master text styles</a:t>
            </a:r>
          </a:p>
          <a:p>
            <a:pPr lvl="1"/>
            <a:r>
              <a:rPr lang="en-GB"/>
              <a:t>Second level</a:t>
            </a:r>
          </a:p>
          <a:p>
            <a:pPr lvl="2"/>
            <a:r>
              <a:rPr lang="en-GB"/>
              <a:t>Third level</a:t>
            </a:r>
          </a:p>
          <a:p>
            <a:pPr lvl="3"/>
            <a:r>
              <a:rPr lang="en-GB"/>
              <a:t>Fourth level</a:t>
            </a:r>
          </a:p>
          <a:p>
            <a:pPr lvl="4"/>
            <a:r>
              <a:rPr lang="en-GB"/>
              <a:t>Fifth level</a:t>
            </a:r>
            <a:endParaRPr lang="en-LT"/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27DDF03D-513A-5143-A7B5-1D33C5EF267F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76FE2B9-9D01-D540-87EB-3E0007319A7A}" type="datetimeFigureOut">
              <a:rPr lang="en-LT" smtClean="0"/>
              <a:t>06/13/2025</a:t>
            </a:fld>
            <a:endParaRPr lang="en-LT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580D9A4E-066F-714B-843E-FA01C433E2B2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LT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EF4D0283-99D2-6346-8207-A53635FFF8C0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66BAD17-6BE8-2E4F-9E60-47CE98F6C673}" type="slidenum">
              <a:rPr lang="en-LT" smtClean="0"/>
              <a:t>‹#›</a:t>
            </a:fld>
            <a:endParaRPr lang="en-LT"/>
          </a:p>
        </p:txBody>
      </p:sp>
    </p:spTree>
    <p:extLst>
      <p:ext uri="{BB962C8B-B14F-4D97-AF65-F5344CB8AC3E}">
        <p14:creationId xmlns:p14="http://schemas.microsoft.com/office/powerpoint/2010/main" val="2029730731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>
            <a:extLst>
              <a:ext uri="{FF2B5EF4-FFF2-40B4-BE49-F238E27FC236}">
                <a16:creationId xmlns:a16="http://schemas.microsoft.com/office/drawing/2014/main" id="{95FE66AC-4555-5549-9410-C9C15121C994}"/>
              </a:ext>
            </a:extLst>
          </p:cNvPr>
          <p:cNvSpPr>
            <a:spLocks noGrp="1"/>
          </p:cNvSpPr>
          <p:nvPr>
            <p:ph type="title" orient="vert"/>
          </p:nvPr>
        </p:nvSpPr>
        <p:spPr>
          <a:xfrm>
            <a:off x="8724900" y="365125"/>
            <a:ext cx="2628900" cy="5811838"/>
          </a:xfrm>
        </p:spPr>
        <p:txBody>
          <a:bodyPr vert="eaVert"/>
          <a:lstStyle/>
          <a:p>
            <a:r>
              <a:rPr lang="en-GB"/>
              <a:t>Click to edit Master title style</a:t>
            </a:r>
            <a:endParaRPr lang="en-LT"/>
          </a:p>
        </p:txBody>
      </p:sp>
      <p:sp>
        <p:nvSpPr>
          <p:cNvPr id="3" name="Vertical Text Placeholder 2">
            <a:extLst>
              <a:ext uri="{FF2B5EF4-FFF2-40B4-BE49-F238E27FC236}">
                <a16:creationId xmlns:a16="http://schemas.microsoft.com/office/drawing/2014/main" id="{D12B8C93-003E-7644-ACDC-48C8AE2BC85D}"/>
              </a:ext>
            </a:extLst>
          </p:cNvPr>
          <p:cNvSpPr>
            <a:spLocks noGrp="1"/>
          </p:cNvSpPr>
          <p:nvPr>
            <p:ph type="body" orient="vert" idx="1"/>
          </p:nvPr>
        </p:nvSpPr>
        <p:spPr>
          <a:xfrm>
            <a:off x="838200" y="365125"/>
            <a:ext cx="7734300" cy="5811838"/>
          </a:xfrm>
        </p:spPr>
        <p:txBody>
          <a:bodyPr vert="eaVert"/>
          <a:lstStyle/>
          <a:p>
            <a:pPr lvl="0"/>
            <a:r>
              <a:rPr lang="en-GB"/>
              <a:t>Click to edit Master text styles</a:t>
            </a:r>
          </a:p>
          <a:p>
            <a:pPr lvl="1"/>
            <a:r>
              <a:rPr lang="en-GB"/>
              <a:t>Second level</a:t>
            </a:r>
          </a:p>
          <a:p>
            <a:pPr lvl="2"/>
            <a:r>
              <a:rPr lang="en-GB"/>
              <a:t>Third level</a:t>
            </a:r>
          </a:p>
          <a:p>
            <a:pPr lvl="3"/>
            <a:r>
              <a:rPr lang="en-GB"/>
              <a:t>Fourth level</a:t>
            </a:r>
          </a:p>
          <a:p>
            <a:pPr lvl="4"/>
            <a:r>
              <a:rPr lang="en-GB"/>
              <a:t>Fifth level</a:t>
            </a:r>
            <a:endParaRPr lang="en-LT"/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6127448B-8A6B-6A47-AD19-1DEBEC44DE1F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76FE2B9-9D01-D540-87EB-3E0007319A7A}" type="datetimeFigureOut">
              <a:rPr lang="en-LT" smtClean="0"/>
              <a:t>06/13/2025</a:t>
            </a:fld>
            <a:endParaRPr lang="en-LT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C95F4D20-C1F5-1044-B20D-40C9750BB311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LT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E7182E98-1EB7-D541-B828-519D835A879F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66BAD17-6BE8-2E4F-9E60-47CE98F6C673}" type="slidenum">
              <a:rPr lang="en-LT" smtClean="0"/>
              <a:t>‹#›</a:t>
            </a:fld>
            <a:endParaRPr lang="en-LT"/>
          </a:p>
        </p:txBody>
      </p:sp>
    </p:spTree>
    <p:extLst>
      <p:ext uri="{BB962C8B-B14F-4D97-AF65-F5344CB8AC3E}">
        <p14:creationId xmlns:p14="http://schemas.microsoft.com/office/powerpoint/2010/main" val="2929867443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13" Type="http://schemas.openxmlformats.org/officeDocument/2006/relationships/image" Target="../media/image1.png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13">
            <a:lum/>
          </a:blip>
          <a:srcRect/>
          <a:tile tx="0" ty="0" sx="100000" sy="100000" flip="none" algn="ctr"/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>
            <a:extLst>
              <a:ext uri="{FF2B5EF4-FFF2-40B4-BE49-F238E27FC236}">
                <a16:creationId xmlns:a16="http://schemas.microsoft.com/office/drawing/2014/main" id="{F37A5DEA-3409-6B45-8707-47FBCF567EB2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8200" y="365125"/>
            <a:ext cx="10515600" cy="1325563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GB"/>
              <a:t>Click to edit Master title style</a:t>
            </a:r>
            <a:endParaRPr lang="en-LT"/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BDEC6E37-4153-EA4D-9835-A07154BBF7FD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8200" y="1825625"/>
            <a:ext cx="10515600" cy="43513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GB"/>
              <a:t>Click to edit Master text styles</a:t>
            </a:r>
          </a:p>
          <a:p>
            <a:pPr lvl="1"/>
            <a:r>
              <a:rPr lang="en-GB"/>
              <a:t>Second level</a:t>
            </a:r>
          </a:p>
          <a:p>
            <a:pPr lvl="2"/>
            <a:r>
              <a:rPr lang="en-GB"/>
              <a:t>Third level</a:t>
            </a:r>
          </a:p>
          <a:p>
            <a:pPr lvl="3"/>
            <a:r>
              <a:rPr lang="en-GB"/>
              <a:t>Fourth level</a:t>
            </a:r>
          </a:p>
          <a:p>
            <a:pPr lvl="4"/>
            <a:r>
              <a:rPr lang="en-GB"/>
              <a:t>Fifth level</a:t>
            </a:r>
            <a:endParaRPr lang="en-LT"/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5F0B12B1-E671-D842-A507-6325C8597152}"/>
              </a:ext>
            </a:extLst>
          </p:cNvPr>
          <p:cNvSpPr>
            <a:spLocks noGrp="1"/>
          </p:cNvSpPr>
          <p:nvPr>
            <p:ph type="dt" sz="half" idx="2"/>
          </p:nvPr>
        </p:nvSpPr>
        <p:spPr>
          <a:xfrm>
            <a:off x="8382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176FE2B9-9D01-D540-87EB-3E0007319A7A}" type="datetimeFigureOut">
              <a:rPr lang="en-LT" smtClean="0"/>
              <a:t>06/13/2025</a:t>
            </a:fld>
            <a:endParaRPr lang="en-LT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3AC44CF6-CC2B-3244-B0BD-6A23EC391382}"/>
              </a:ext>
            </a:extLst>
          </p:cNvPr>
          <p:cNvSpPr>
            <a:spLocks noGrp="1"/>
          </p:cNvSpPr>
          <p:nvPr>
            <p:ph type="ftr" sz="quarter" idx="3"/>
          </p:nvPr>
        </p:nvSpPr>
        <p:spPr>
          <a:xfrm>
            <a:off x="4038600" y="6356350"/>
            <a:ext cx="4114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LT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0B89CB00-9285-1D44-ACC7-AF742751F2EB}"/>
              </a:ext>
            </a:extLst>
          </p:cNvPr>
          <p:cNvSpPr>
            <a:spLocks noGrp="1"/>
          </p:cNvSpPr>
          <p:nvPr>
            <p:ph type="sldNum" sz="quarter" idx="4"/>
          </p:nvPr>
        </p:nvSpPr>
        <p:spPr>
          <a:xfrm>
            <a:off x="86106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766BAD17-6BE8-2E4F-9E60-47CE98F6C673}" type="slidenum">
              <a:rPr lang="en-LT" smtClean="0"/>
              <a:t>‹#›</a:t>
            </a:fld>
            <a:endParaRPr lang="en-LT"/>
          </a:p>
        </p:txBody>
      </p:sp>
    </p:spTree>
    <p:extLst>
      <p:ext uri="{BB962C8B-B14F-4D97-AF65-F5344CB8AC3E}">
        <p14:creationId xmlns:p14="http://schemas.microsoft.com/office/powerpoint/2010/main" val="1320603527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</p:sldLayoutIdLst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LT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png"/><Relationship Id="rId2" Type="http://schemas.openxmlformats.org/officeDocument/2006/relationships/image" Target="../media/image1.png"/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8" Type="http://schemas.openxmlformats.org/officeDocument/2006/relationships/hyperlink" Target="https://app.powerbi.com/view?r=eyJrIjoiN2U4NzZiNDctNzc1Zi00ZDJjLThmZDQtNDI5NjdiMWUyODY0IiwidCI6ImJhMGY1NjIxLWFiZmQtNDcwZi1hZGM5LWRhMjFkNGNjMTgyNSIsImMiOjl9" TargetMode="External"/><Relationship Id="rId3" Type="http://schemas.openxmlformats.org/officeDocument/2006/relationships/image" Target="../media/image3.emf"/><Relationship Id="rId7" Type="http://schemas.openxmlformats.org/officeDocument/2006/relationships/image" Target="../media/image7.png"/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2.xml"/><Relationship Id="rId6" Type="http://schemas.openxmlformats.org/officeDocument/2006/relationships/image" Target="../media/image6.emf"/><Relationship Id="rId5" Type="http://schemas.openxmlformats.org/officeDocument/2006/relationships/image" Target="../media/image5.emf"/><Relationship Id="rId4" Type="http://schemas.openxmlformats.org/officeDocument/2006/relationships/image" Target="../media/image4.emf"/><Relationship Id="rId9" Type="http://schemas.openxmlformats.org/officeDocument/2006/relationships/image" Target="../media/image8.png"/></Relationships>
</file>

<file path=ppt/slides/_rels/slide3.xml.rels><?xml version="1.0" encoding="UTF-8" standalone="yes"?>
<Relationships xmlns="http://schemas.openxmlformats.org/package/2006/relationships"><Relationship Id="rId8" Type="http://schemas.openxmlformats.org/officeDocument/2006/relationships/hyperlink" Target="https://app.powerbi.com/view?r=eyJrIjoiZTRmYzdlZjEtNjMzOS00NTI1LWE2OGQtNGM5MTY2YzdjMDc1IiwidCI6ImJhMGY1NjIxLWFiZmQtNDcwZi1hZGM5LWRhMjFkNGNjMTgyNSIsImMiOjl9" TargetMode="External"/><Relationship Id="rId3" Type="http://schemas.openxmlformats.org/officeDocument/2006/relationships/image" Target="../media/image3.emf"/><Relationship Id="rId7" Type="http://schemas.openxmlformats.org/officeDocument/2006/relationships/image" Target="../media/image7.png"/><Relationship Id="rId2" Type="http://schemas.openxmlformats.org/officeDocument/2006/relationships/notesSlide" Target="../notesSlides/notesSlide2.xml"/><Relationship Id="rId1" Type="http://schemas.openxmlformats.org/officeDocument/2006/relationships/slideLayout" Target="../slideLayouts/slideLayout2.xml"/><Relationship Id="rId6" Type="http://schemas.openxmlformats.org/officeDocument/2006/relationships/image" Target="../media/image5.emf"/><Relationship Id="rId5" Type="http://schemas.openxmlformats.org/officeDocument/2006/relationships/image" Target="../media/image10.emf"/><Relationship Id="rId4" Type="http://schemas.openxmlformats.org/officeDocument/2006/relationships/image" Target="../media/image9.emf"/><Relationship Id="rId9" Type="http://schemas.openxmlformats.org/officeDocument/2006/relationships/chart" Target="../charts/chart1.xml"/></Relationships>
</file>

<file path=ppt/slides/_rels/slide4.xml.rels><?xml version="1.0" encoding="UTF-8" standalone="yes"?>
<Relationships xmlns="http://schemas.openxmlformats.org/package/2006/relationships"><Relationship Id="rId8" Type="http://schemas.openxmlformats.org/officeDocument/2006/relationships/image" Target="../media/image4.emf"/><Relationship Id="rId3" Type="http://schemas.openxmlformats.org/officeDocument/2006/relationships/image" Target="../media/image11.emf"/><Relationship Id="rId7" Type="http://schemas.openxmlformats.org/officeDocument/2006/relationships/image" Target="../media/image14.png"/><Relationship Id="rId12" Type="http://schemas.openxmlformats.org/officeDocument/2006/relationships/chart" Target="../charts/chart2.xml"/><Relationship Id="rId2" Type="http://schemas.openxmlformats.org/officeDocument/2006/relationships/notesSlide" Target="../notesSlides/notesSlide3.xml"/><Relationship Id="rId1" Type="http://schemas.openxmlformats.org/officeDocument/2006/relationships/slideLayout" Target="../slideLayouts/slideLayout2.xml"/><Relationship Id="rId6" Type="http://schemas.openxmlformats.org/officeDocument/2006/relationships/image" Target="../media/image13.png"/><Relationship Id="rId11" Type="http://schemas.openxmlformats.org/officeDocument/2006/relationships/hyperlink" Target="https://app.powerbi.com/view?r=eyJrIjoiZTRmYzdlZjEtNjMzOS00NTI1LWE2OGQtNGM5MTY2YzdjMDc1IiwidCI6ImJhMGY1NjIxLWFiZmQtNDcwZi1hZGM5LWRhMjFkNGNjMTgyNSIsImMiOjl9" TargetMode="External"/><Relationship Id="rId5" Type="http://schemas.openxmlformats.org/officeDocument/2006/relationships/image" Target="../media/image12.png"/><Relationship Id="rId10" Type="http://schemas.openxmlformats.org/officeDocument/2006/relationships/image" Target="../media/image7.png"/><Relationship Id="rId4" Type="http://schemas.openxmlformats.org/officeDocument/2006/relationships/image" Target="../media/image3.emf"/><Relationship Id="rId9" Type="http://schemas.openxmlformats.org/officeDocument/2006/relationships/image" Target="../media/image6.emf"/></Relationships>
</file>

<file path=ppt/slides/_rels/slide5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emf"/><Relationship Id="rId2" Type="http://schemas.openxmlformats.org/officeDocument/2006/relationships/notesSlide" Target="../notesSlides/notesSlide4.xml"/><Relationship Id="rId1" Type="http://schemas.openxmlformats.org/officeDocument/2006/relationships/slideLayout" Target="../slideLayouts/slideLayout2.xml"/><Relationship Id="rId6" Type="http://schemas.openxmlformats.org/officeDocument/2006/relationships/image" Target="../media/image15.png"/><Relationship Id="rId5" Type="http://schemas.openxmlformats.org/officeDocument/2006/relationships/image" Target="../media/image7.png"/><Relationship Id="rId4" Type="http://schemas.openxmlformats.org/officeDocument/2006/relationships/image" Target="../media/image5.emf"/></Relationships>
</file>

<file path=ppt/slides/_rels/slide6.xml.rels><?xml version="1.0" encoding="UTF-8" standalone="yes"?>
<Relationships xmlns="http://schemas.openxmlformats.org/package/2006/relationships"><Relationship Id="rId8" Type="http://schemas.openxmlformats.org/officeDocument/2006/relationships/image" Target="../media/image5.emf"/><Relationship Id="rId3" Type="http://schemas.openxmlformats.org/officeDocument/2006/relationships/image" Target="../media/image3.emf"/><Relationship Id="rId7" Type="http://schemas.openxmlformats.org/officeDocument/2006/relationships/image" Target="../media/image4.emf"/><Relationship Id="rId12" Type="http://schemas.openxmlformats.org/officeDocument/2006/relationships/chart" Target="../charts/chart3.xml"/><Relationship Id="rId2" Type="http://schemas.openxmlformats.org/officeDocument/2006/relationships/notesSlide" Target="../notesSlides/notesSlide5.xml"/><Relationship Id="rId1" Type="http://schemas.openxmlformats.org/officeDocument/2006/relationships/slideLayout" Target="../slideLayouts/slideLayout2.xml"/><Relationship Id="rId6" Type="http://schemas.openxmlformats.org/officeDocument/2006/relationships/image" Target="../media/image18.png"/><Relationship Id="rId11" Type="http://schemas.openxmlformats.org/officeDocument/2006/relationships/hyperlink" Target="https://app.powerbi.com/view?r=eyJrIjoiZTRmYzdlZjEtNjMzOS00NTI1LWE2OGQtNGM5MTY2YzdjMDc1IiwidCI6ImJhMGY1NjIxLWFiZmQtNDcwZi1hZGM5LWRhMjFkNGNjMTgyNSIsImMiOjl9" TargetMode="External"/><Relationship Id="rId5" Type="http://schemas.openxmlformats.org/officeDocument/2006/relationships/image" Target="../media/image17.png"/><Relationship Id="rId10" Type="http://schemas.openxmlformats.org/officeDocument/2006/relationships/image" Target="../media/image7.png"/><Relationship Id="rId4" Type="http://schemas.openxmlformats.org/officeDocument/2006/relationships/image" Target="../media/image16.png"/><Relationship Id="rId9" Type="http://schemas.openxmlformats.org/officeDocument/2006/relationships/image" Target="../media/image6.emf"/></Relationships>
</file>

<file path=ppt/slides/_rels/slide7.xml.rels><?xml version="1.0" encoding="UTF-8" standalone="yes"?>
<Relationships xmlns="http://schemas.openxmlformats.org/package/2006/relationships"><Relationship Id="rId8" Type="http://schemas.openxmlformats.org/officeDocument/2006/relationships/chart" Target="../charts/chart4.xml"/><Relationship Id="rId3" Type="http://schemas.openxmlformats.org/officeDocument/2006/relationships/image" Target="../media/image3.emf"/><Relationship Id="rId7" Type="http://schemas.openxmlformats.org/officeDocument/2006/relationships/hyperlink" Target="https://app.powerbi.com/view?r=eyJrIjoiZTRmYzdlZjEtNjMzOS00NTI1LWE2OGQtNGM5MTY2YzdjMDc1IiwidCI6ImJhMGY1NjIxLWFiZmQtNDcwZi1hZGM5LWRhMjFkNGNjMTgyNSIsImMiOjl9" TargetMode="External"/><Relationship Id="rId2" Type="http://schemas.openxmlformats.org/officeDocument/2006/relationships/notesSlide" Target="../notesSlides/notesSlide6.xml"/><Relationship Id="rId1" Type="http://schemas.openxmlformats.org/officeDocument/2006/relationships/slideLayout" Target="../slideLayouts/slideLayout2.xml"/><Relationship Id="rId6" Type="http://schemas.openxmlformats.org/officeDocument/2006/relationships/image" Target="../media/image7.png"/><Relationship Id="rId5" Type="http://schemas.openxmlformats.org/officeDocument/2006/relationships/image" Target="../media/image5.emf"/><Relationship Id="rId4" Type="http://schemas.openxmlformats.org/officeDocument/2006/relationships/image" Target="../media/image19.png"/></Relationships>
</file>

<file path=ppt/slides/_rels/slide8.xml.rels><?xml version="1.0" encoding="UTF-8" standalone="yes"?>
<Relationships xmlns="http://schemas.openxmlformats.org/package/2006/relationships"><Relationship Id="rId8" Type="http://schemas.openxmlformats.org/officeDocument/2006/relationships/chart" Target="../charts/chart5.xml"/><Relationship Id="rId3" Type="http://schemas.openxmlformats.org/officeDocument/2006/relationships/image" Target="../media/image3.emf"/><Relationship Id="rId7" Type="http://schemas.openxmlformats.org/officeDocument/2006/relationships/hyperlink" Target="https://app.powerbi.com/view?r=eyJrIjoiZTRmYzdlZjEtNjMzOS00NTI1LWE2OGQtNGM5MTY2YzdjMDc1IiwidCI6ImJhMGY1NjIxLWFiZmQtNDcwZi1hZGM5LWRhMjFkNGNjMTgyNSIsImMiOjl9" TargetMode="External"/><Relationship Id="rId2" Type="http://schemas.openxmlformats.org/officeDocument/2006/relationships/notesSlide" Target="../notesSlides/notesSlide7.xml"/><Relationship Id="rId1" Type="http://schemas.openxmlformats.org/officeDocument/2006/relationships/slideLayout" Target="../slideLayouts/slideLayout2.xml"/><Relationship Id="rId6" Type="http://schemas.openxmlformats.org/officeDocument/2006/relationships/image" Target="../media/image20.png"/><Relationship Id="rId5" Type="http://schemas.openxmlformats.org/officeDocument/2006/relationships/image" Target="../media/image7.png"/><Relationship Id="rId4" Type="http://schemas.openxmlformats.org/officeDocument/2006/relationships/image" Target="../media/image5.emf"/></Relationships>
</file>

<file path=ppt/slides/_rels/slide9.xml.rels><?xml version="1.0" encoding="UTF-8" standalone="yes"?>
<Relationships xmlns="http://schemas.openxmlformats.org/package/2006/relationships"><Relationship Id="rId8" Type="http://schemas.openxmlformats.org/officeDocument/2006/relationships/image" Target="../media/image7.png"/><Relationship Id="rId3" Type="http://schemas.openxmlformats.org/officeDocument/2006/relationships/image" Target="../media/image21.emf"/><Relationship Id="rId7" Type="http://schemas.openxmlformats.org/officeDocument/2006/relationships/image" Target="../media/image6.emf"/><Relationship Id="rId2" Type="http://schemas.openxmlformats.org/officeDocument/2006/relationships/notesSlide" Target="../notesSlides/notesSlide8.xml"/><Relationship Id="rId1" Type="http://schemas.openxmlformats.org/officeDocument/2006/relationships/slideLayout" Target="../slideLayouts/slideLayout2.xml"/><Relationship Id="rId6" Type="http://schemas.openxmlformats.org/officeDocument/2006/relationships/image" Target="../media/image4.emf"/><Relationship Id="rId5" Type="http://schemas.openxmlformats.org/officeDocument/2006/relationships/image" Target="../media/image22.png"/><Relationship Id="rId4" Type="http://schemas.openxmlformats.org/officeDocument/2006/relationships/image" Target="../media/image3.emf"/></Relationships>
</file>

<file path=ppt/slides/_rels/slide10.xml.rels><?xml version="1.0" encoding="UTF-8" standalone="yes"?>
<Relationships xmlns="http://schemas.openxmlformats.org/package/2006/relationships"><Relationship Id="rId8" Type="http://schemas.openxmlformats.org/officeDocument/2006/relationships/image" Target="../media/image7.png"/><Relationship Id="rId3" Type="http://schemas.openxmlformats.org/officeDocument/2006/relationships/image" Target="../media/image3.emf"/><Relationship Id="rId7" Type="http://schemas.openxmlformats.org/officeDocument/2006/relationships/image" Target="../media/image6.emf"/><Relationship Id="rId2" Type="http://schemas.openxmlformats.org/officeDocument/2006/relationships/notesSlide" Target="../notesSlides/notesSlide9.xml"/><Relationship Id="rId1" Type="http://schemas.openxmlformats.org/officeDocument/2006/relationships/slideLayout" Target="../slideLayouts/slideLayout2.xml"/><Relationship Id="rId6" Type="http://schemas.openxmlformats.org/officeDocument/2006/relationships/image" Target="../media/image5.emf"/><Relationship Id="rId5" Type="http://schemas.openxmlformats.org/officeDocument/2006/relationships/image" Target="../media/image4.emf"/><Relationship Id="rId4" Type="http://schemas.openxmlformats.org/officeDocument/2006/relationships/image" Target="../media/image23.png"/><Relationship Id="rId9" Type="http://schemas.openxmlformats.org/officeDocument/2006/relationships/chart" Target="../charts/chart6.xml"/></Relationships>
</file>

<file path=ppt/slides/_rels/slide11.xml.rels><?xml version="1.0" encoding="UTF-8" standalone="yes"?>
<Relationships xmlns="http://schemas.openxmlformats.org/package/2006/relationships"><Relationship Id="rId8" Type="http://schemas.openxmlformats.org/officeDocument/2006/relationships/image" Target="../media/image5.emf"/><Relationship Id="rId3" Type="http://schemas.openxmlformats.org/officeDocument/2006/relationships/image" Target="../media/image3.emf"/><Relationship Id="rId7" Type="http://schemas.openxmlformats.org/officeDocument/2006/relationships/image" Target="../media/image16.png"/><Relationship Id="rId2" Type="http://schemas.openxmlformats.org/officeDocument/2006/relationships/notesSlide" Target="../notesSlides/notesSlide10.xml"/><Relationship Id="rId1" Type="http://schemas.openxmlformats.org/officeDocument/2006/relationships/slideLayout" Target="../slideLayouts/slideLayout2.xml"/><Relationship Id="rId6" Type="http://schemas.openxmlformats.org/officeDocument/2006/relationships/image" Target="../media/image13.png"/><Relationship Id="rId11" Type="http://schemas.openxmlformats.org/officeDocument/2006/relationships/chart" Target="../charts/chart7.xml"/><Relationship Id="rId5" Type="http://schemas.openxmlformats.org/officeDocument/2006/relationships/image" Target="../media/image25.emf"/><Relationship Id="rId10" Type="http://schemas.openxmlformats.org/officeDocument/2006/relationships/hyperlink" Target="https://app.powerbi.com/view?r=eyJrIjoiZTRmYzdlZjEtNjMzOS00NTI1LWE2OGQtNGM5MTY2YzdjMDc1IiwidCI6ImJhMGY1NjIxLWFiZmQtNDcwZi1hZGM5LWRhMjFkNGNjMTgyNSIsImMiOjl9" TargetMode="External"/><Relationship Id="rId4" Type="http://schemas.openxmlformats.org/officeDocument/2006/relationships/image" Target="../media/image24.emf"/><Relationship Id="rId9" Type="http://schemas.openxmlformats.org/officeDocument/2006/relationships/image" Target="../media/image7.png"/></Relationships>
</file>

<file path=ppt/slides/_rels/slide12.xml.rels><?xml version="1.0" encoding="UTF-8" standalone="yes"?>
<Relationships xmlns="http://schemas.openxmlformats.org/package/2006/relationships"><Relationship Id="rId3" Type="http://schemas.openxmlformats.org/officeDocument/2006/relationships/image" Target="../media/image26.emf"/><Relationship Id="rId2" Type="http://schemas.openxmlformats.org/officeDocument/2006/relationships/notesSlide" Target="../notesSlides/notesSlide11.xml"/><Relationship Id="rId1" Type="http://schemas.openxmlformats.org/officeDocument/2006/relationships/slideLayout" Target="../slideLayouts/slideLayout1.xml"/><Relationship Id="rId4" Type="http://schemas.openxmlformats.org/officeDocument/2006/relationships/image" Target="../media/image27.png"/></Relationships>
</file>

<file path=ppt/slides/_rels/slide13.xml.rels><?xml version="1.0" encoding="UTF-8" standalone="yes"?>
<Relationships xmlns="http://schemas.openxmlformats.org/package/2006/relationships"><Relationship Id="rId3" Type="http://schemas.openxmlformats.org/officeDocument/2006/relationships/image" Target="../media/image19.png"/><Relationship Id="rId7" Type="http://schemas.openxmlformats.org/officeDocument/2006/relationships/image" Target="../media/image3.emf"/><Relationship Id="rId2" Type="http://schemas.openxmlformats.org/officeDocument/2006/relationships/notesSlide" Target="../notesSlides/notesSlide12.xml"/><Relationship Id="rId1" Type="http://schemas.openxmlformats.org/officeDocument/2006/relationships/slideLayout" Target="../slideLayouts/slideLayout1.xml"/><Relationship Id="rId6" Type="http://schemas.openxmlformats.org/officeDocument/2006/relationships/image" Target="../media/image4.emf"/><Relationship Id="rId5" Type="http://schemas.openxmlformats.org/officeDocument/2006/relationships/image" Target="../media/image7.png"/><Relationship Id="rId4" Type="http://schemas.openxmlformats.org/officeDocument/2006/relationships/image" Target="../media/image5.emf"/></Relationships>
</file>

<file path=ppt/slides/_rels/slide14.xml.rels><?xml version="1.0" encoding="UTF-8" standalone="yes"?>
<Relationships xmlns="http://schemas.openxmlformats.org/package/2006/relationships"><Relationship Id="rId2" Type="http://schemas.openxmlformats.org/officeDocument/2006/relationships/image" Target="../media/image28.png"/><Relationship Id="rId1" Type="http://schemas.openxmlformats.org/officeDocument/2006/relationships/slideLayout" Target="../slideLayouts/slideLayout2.xml"/></Relationships>
</file>

<file path=ppt/slides/_rels/slide15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emf"/><Relationship Id="rId7" Type="http://schemas.openxmlformats.org/officeDocument/2006/relationships/image" Target="../media/image7.png"/><Relationship Id="rId2" Type="http://schemas.openxmlformats.org/officeDocument/2006/relationships/notesSlide" Target="../notesSlides/notesSlide13.xml"/><Relationship Id="rId1" Type="http://schemas.openxmlformats.org/officeDocument/2006/relationships/slideLayout" Target="../slideLayouts/slideLayout2.xml"/><Relationship Id="rId6" Type="http://schemas.openxmlformats.org/officeDocument/2006/relationships/image" Target="../media/image6.emf"/><Relationship Id="rId5" Type="http://schemas.openxmlformats.org/officeDocument/2006/relationships/image" Target="../media/image5.emf"/><Relationship Id="rId4" Type="http://schemas.openxmlformats.org/officeDocument/2006/relationships/image" Target="../media/image4.emf"/></Relationships>
</file>

<file path=ppt/slides/_rels/slide16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emf"/><Relationship Id="rId7" Type="http://schemas.openxmlformats.org/officeDocument/2006/relationships/image" Target="../media/image7.png"/><Relationship Id="rId2" Type="http://schemas.openxmlformats.org/officeDocument/2006/relationships/notesSlide" Target="../notesSlides/notesSlide14.xml"/><Relationship Id="rId1" Type="http://schemas.openxmlformats.org/officeDocument/2006/relationships/slideLayout" Target="../slideLayouts/slideLayout2.xml"/><Relationship Id="rId6" Type="http://schemas.openxmlformats.org/officeDocument/2006/relationships/image" Target="../media/image6.emf"/><Relationship Id="rId5" Type="http://schemas.openxmlformats.org/officeDocument/2006/relationships/image" Target="../media/image5.emf"/><Relationship Id="rId4" Type="http://schemas.openxmlformats.org/officeDocument/2006/relationships/image" Target="../media/image4.emf"/></Relationships>
</file>

<file path=ppt/slides/_rels/slide17.xml.rels><?xml version="1.0" encoding="UTF-8" standalone="yes"?>
<Relationships xmlns="http://schemas.openxmlformats.org/package/2006/relationships"><Relationship Id="rId8" Type="http://schemas.openxmlformats.org/officeDocument/2006/relationships/image" Target="../media/image7.png"/><Relationship Id="rId3" Type="http://schemas.openxmlformats.org/officeDocument/2006/relationships/image" Target="../media/image29.emf"/><Relationship Id="rId7" Type="http://schemas.openxmlformats.org/officeDocument/2006/relationships/image" Target="../media/image6.emf"/><Relationship Id="rId2" Type="http://schemas.openxmlformats.org/officeDocument/2006/relationships/notesSlide" Target="../notesSlides/notesSlide15.xml"/><Relationship Id="rId1" Type="http://schemas.openxmlformats.org/officeDocument/2006/relationships/slideLayout" Target="../slideLayouts/slideLayout2.xml"/><Relationship Id="rId6" Type="http://schemas.openxmlformats.org/officeDocument/2006/relationships/image" Target="../media/image5.emf"/><Relationship Id="rId5" Type="http://schemas.openxmlformats.org/officeDocument/2006/relationships/image" Target="../media/image4.emf"/><Relationship Id="rId4" Type="http://schemas.openxmlformats.org/officeDocument/2006/relationships/image" Target="../media/image3.emf"/></Relationships>
</file>

<file path=ppt/slides/_rels/slide18.xml.rels><?xml version="1.0" encoding="UTF-8" standalone="yes"?>
<Relationships xmlns="http://schemas.openxmlformats.org/package/2006/relationships"><Relationship Id="rId8" Type="http://schemas.openxmlformats.org/officeDocument/2006/relationships/image" Target="../media/image7.png"/><Relationship Id="rId3" Type="http://schemas.openxmlformats.org/officeDocument/2006/relationships/image" Target="../media/image29.emf"/><Relationship Id="rId7" Type="http://schemas.openxmlformats.org/officeDocument/2006/relationships/image" Target="../media/image6.emf"/><Relationship Id="rId2" Type="http://schemas.openxmlformats.org/officeDocument/2006/relationships/notesSlide" Target="../notesSlides/notesSlide16.xml"/><Relationship Id="rId1" Type="http://schemas.openxmlformats.org/officeDocument/2006/relationships/slideLayout" Target="../slideLayouts/slideLayout2.xml"/><Relationship Id="rId6" Type="http://schemas.openxmlformats.org/officeDocument/2006/relationships/image" Target="../media/image5.emf"/><Relationship Id="rId5" Type="http://schemas.openxmlformats.org/officeDocument/2006/relationships/image" Target="../media/image4.emf"/><Relationship Id="rId4" Type="http://schemas.openxmlformats.org/officeDocument/2006/relationships/image" Target="../media/image3.emf"/></Relationships>
</file>

<file path=ppt/slides/_rels/slide19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emf"/><Relationship Id="rId7" Type="http://schemas.openxmlformats.org/officeDocument/2006/relationships/image" Target="../media/image7.png"/><Relationship Id="rId2" Type="http://schemas.openxmlformats.org/officeDocument/2006/relationships/notesSlide" Target="../notesSlides/notesSlide17.xml"/><Relationship Id="rId1" Type="http://schemas.openxmlformats.org/officeDocument/2006/relationships/slideLayout" Target="../slideLayouts/slideLayout2.xml"/><Relationship Id="rId6" Type="http://schemas.openxmlformats.org/officeDocument/2006/relationships/image" Target="../media/image6.emf"/><Relationship Id="rId5" Type="http://schemas.openxmlformats.org/officeDocument/2006/relationships/image" Target="../media/image5.emf"/><Relationship Id="rId4" Type="http://schemas.openxmlformats.org/officeDocument/2006/relationships/image" Target="../media/image4.emf"/></Relationships>
</file>

<file path=ppt/slides/_rels/slide20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emf"/><Relationship Id="rId2" Type="http://schemas.openxmlformats.org/officeDocument/2006/relationships/notesSlide" Target="../notesSlides/notesSlide18.xml"/><Relationship Id="rId1" Type="http://schemas.openxmlformats.org/officeDocument/2006/relationships/slideLayout" Target="../slideLayouts/slideLayout2.xml"/><Relationship Id="rId6" Type="http://schemas.openxmlformats.org/officeDocument/2006/relationships/image" Target="../media/image7.png"/><Relationship Id="rId5" Type="http://schemas.openxmlformats.org/officeDocument/2006/relationships/image" Target="../media/image5.emf"/><Relationship Id="rId4" Type="http://schemas.openxmlformats.org/officeDocument/2006/relationships/image" Target="../media/image19.png"/></Relationships>
</file>

<file path=ppt/slides/_rels/slide21.xml.rels><?xml version="1.0" encoding="UTF-8" standalone="yes"?>
<Relationships xmlns="http://schemas.openxmlformats.org/package/2006/relationships"><Relationship Id="rId8" Type="http://schemas.openxmlformats.org/officeDocument/2006/relationships/image" Target="../media/image34.emf"/><Relationship Id="rId13" Type="http://schemas.openxmlformats.org/officeDocument/2006/relationships/image" Target="../media/image39.emf"/><Relationship Id="rId3" Type="http://schemas.openxmlformats.org/officeDocument/2006/relationships/image" Target="../media/image30.emf"/><Relationship Id="rId7" Type="http://schemas.openxmlformats.org/officeDocument/2006/relationships/image" Target="../media/image33.emf"/><Relationship Id="rId12" Type="http://schemas.openxmlformats.org/officeDocument/2006/relationships/image" Target="../media/image38.emf"/><Relationship Id="rId2" Type="http://schemas.openxmlformats.org/officeDocument/2006/relationships/notesSlide" Target="../notesSlides/notesSlide19.xml"/><Relationship Id="rId1" Type="http://schemas.openxmlformats.org/officeDocument/2006/relationships/slideLayout" Target="../slideLayouts/slideLayout2.xml"/><Relationship Id="rId6" Type="http://schemas.openxmlformats.org/officeDocument/2006/relationships/image" Target="../media/image32.emf"/><Relationship Id="rId11" Type="http://schemas.openxmlformats.org/officeDocument/2006/relationships/image" Target="../media/image37.emf"/><Relationship Id="rId5" Type="http://schemas.openxmlformats.org/officeDocument/2006/relationships/image" Target="../media/image31.emf"/><Relationship Id="rId15" Type="http://schemas.openxmlformats.org/officeDocument/2006/relationships/hyperlink" Target="mailto:gabriele.monkeviciute@uzt.lt" TargetMode="External"/><Relationship Id="rId10" Type="http://schemas.openxmlformats.org/officeDocument/2006/relationships/image" Target="../media/image36.emf"/><Relationship Id="rId4" Type="http://schemas.openxmlformats.org/officeDocument/2006/relationships/image" Target="../media/image3.emf"/><Relationship Id="rId9" Type="http://schemas.openxmlformats.org/officeDocument/2006/relationships/image" Target="../media/image35.emf"/><Relationship Id="rId14" Type="http://schemas.openxmlformats.org/officeDocument/2006/relationships/hyperlink" Target="tel:+370%20700%2079054" TargetMode="Externa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2">
            <a:lum/>
          </a:blip>
          <a:srcRect/>
          <a:tile tx="0" ty="0" sx="100000" sy="100000" flip="none" algn="ctr"/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TextBox 4">
            <a:extLst>
              <a:ext uri="{FF2B5EF4-FFF2-40B4-BE49-F238E27FC236}">
                <a16:creationId xmlns:a16="http://schemas.microsoft.com/office/drawing/2014/main" id="{1E3440B4-0AA4-1847-9CF4-1BE65B391002}"/>
              </a:ext>
            </a:extLst>
          </p:cNvPr>
          <p:cNvSpPr txBox="1"/>
          <p:nvPr/>
        </p:nvSpPr>
        <p:spPr>
          <a:xfrm>
            <a:off x="803874" y="3429000"/>
            <a:ext cx="10241662" cy="2985433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algn="ctr">
              <a:spcAft>
                <a:spcPts val="600"/>
              </a:spcAft>
            </a:pPr>
            <a:r>
              <a:rPr lang="lt-LT" sz="2800" dirty="0">
                <a:latin typeface="Gordita" pitchFamily="50" charset="-70"/>
                <a:cs typeface="Gordita" pitchFamily="50" charset="-70"/>
              </a:rPr>
              <a:t>ALYTAUS REGIONAS</a:t>
            </a:r>
          </a:p>
          <a:p>
            <a:pPr algn="ctr">
              <a:spcAft>
                <a:spcPts val="600"/>
              </a:spcAft>
            </a:pPr>
            <a:r>
              <a:rPr lang="lt-LT" sz="2800" dirty="0">
                <a:latin typeface="Gordita" pitchFamily="50" charset="-70"/>
                <a:cs typeface="Gordita" pitchFamily="50" charset="-70"/>
              </a:rPr>
              <a:t>DARBO RINKOS RODIKLIAI</a:t>
            </a:r>
          </a:p>
          <a:p>
            <a:pPr algn="ctr">
              <a:spcAft>
                <a:spcPts val="600"/>
              </a:spcAft>
            </a:pPr>
            <a:endParaRPr lang="lt-LT" sz="2800" dirty="0">
              <a:latin typeface="Gordita" pitchFamily="50" charset="-70"/>
              <a:cs typeface="Gordita" pitchFamily="50" charset="-70"/>
            </a:endParaRPr>
          </a:p>
          <a:p>
            <a:pPr algn="ctr">
              <a:spcAft>
                <a:spcPts val="600"/>
              </a:spcAft>
            </a:pPr>
            <a:r>
              <a:rPr lang="lt-LT" sz="2800" dirty="0">
                <a:latin typeface="Gordita" pitchFamily="50" charset="-70"/>
                <a:cs typeface="Gordita" pitchFamily="50" charset="-70"/>
              </a:rPr>
              <a:t>AKTYVIOS DARBO RINKOS POLITIKOS PRIEMONIŲ PROGRAMA 2025 M.</a:t>
            </a:r>
          </a:p>
          <a:p>
            <a:pPr algn="ctr">
              <a:spcAft>
                <a:spcPts val="600"/>
              </a:spcAft>
            </a:pPr>
            <a:endParaRPr lang="lt-LT" sz="2800" dirty="0">
              <a:latin typeface="Gordita" pitchFamily="50" charset="-70"/>
              <a:cs typeface="Gordita" pitchFamily="50" charset="-70"/>
            </a:endParaRPr>
          </a:p>
        </p:txBody>
      </p:sp>
      <p:sp>
        <p:nvSpPr>
          <p:cNvPr id="11" name="TextBox 10">
            <a:extLst>
              <a:ext uri="{FF2B5EF4-FFF2-40B4-BE49-F238E27FC236}">
                <a16:creationId xmlns:a16="http://schemas.microsoft.com/office/drawing/2014/main" id="{12107D09-113D-A740-9EEC-624FABD039E4}"/>
              </a:ext>
            </a:extLst>
          </p:cNvPr>
          <p:cNvSpPr txBox="1"/>
          <p:nvPr/>
        </p:nvSpPr>
        <p:spPr>
          <a:xfrm>
            <a:off x="488515" y="6250488"/>
            <a:ext cx="184731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endParaRPr lang="en-LT" dirty="0"/>
          </a:p>
        </p:txBody>
      </p:sp>
      <p:pic>
        <p:nvPicPr>
          <p:cNvPr id="3" name="Picture 2" descr="A logo on a black background&#10;&#10;Description automatically generated">
            <a:extLst>
              <a:ext uri="{FF2B5EF4-FFF2-40B4-BE49-F238E27FC236}">
                <a16:creationId xmlns:a16="http://schemas.microsoft.com/office/drawing/2014/main" id="{A57455F8-7A6F-C54A-A663-31C0DB2E2488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3622621" y="337759"/>
            <a:ext cx="4946757" cy="2725764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54712854"/>
      </p:ext>
    </p:extLst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D6070A49-51F6-BC36-7876-B3D61F677ED0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5" name="Rectangle 14">
            <a:extLst>
              <a:ext uri="{FF2B5EF4-FFF2-40B4-BE49-F238E27FC236}">
                <a16:creationId xmlns:a16="http://schemas.microsoft.com/office/drawing/2014/main" id="{EB263334-E040-7015-9CCA-B6A740B9F6B7}"/>
              </a:ext>
            </a:extLst>
          </p:cNvPr>
          <p:cNvSpPr/>
          <p:nvPr/>
        </p:nvSpPr>
        <p:spPr>
          <a:xfrm>
            <a:off x="6558500" y="1037616"/>
            <a:ext cx="5330270" cy="5099260"/>
          </a:xfrm>
          <a:prstGeom prst="rect">
            <a:avLst/>
          </a:prstGeom>
          <a:solidFill>
            <a:schemeClr val="bg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90000" rtlCol="0" anchor="ctr"/>
          <a:lstStyle/>
          <a:p>
            <a:pPr marL="285750" indent="-285750">
              <a:spcAft>
                <a:spcPts val="600"/>
              </a:spcAft>
              <a:buFont typeface="Arial" panose="020B0604020202020204" pitchFamily="34" charset="0"/>
              <a:buChar char="•"/>
            </a:pPr>
            <a:r>
              <a:rPr lang="lt-LT" sz="1600" b="1" dirty="0">
                <a:solidFill>
                  <a:schemeClr val="tx1"/>
                </a:solidFill>
                <a:latin typeface="Gordita Light" pitchFamily="50" charset="-70"/>
                <a:cs typeface="Gordita Light" pitchFamily="50" charset="-70"/>
              </a:rPr>
              <a:t>Alytaus regiono Užimtumo tarnybos padaliniuose registruoti:</a:t>
            </a:r>
          </a:p>
          <a:p>
            <a:pPr marL="742950" lvl="1" indent="-285750">
              <a:spcAft>
                <a:spcPts val="600"/>
              </a:spcAft>
              <a:buFont typeface="Courier New" panose="02070309020205020404" pitchFamily="49" charset="0"/>
              <a:buChar char="o"/>
            </a:pPr>
            <a:r>
              <a:rPr lang="lt-LT" sz="1600" b="1" dirty="0">
                <a:solidFill>
                  <a:schemeClr val="tx1"/>
                </a:solidFill>
                <a:latin typeface="Gordita Light" pitchFamily="50" charset="-70"/>
                <a:cs typeface="Gordita Light" pitchFamily="50" charset="-70"/>
              </a:rPr>
              <a:t>6 917 bedarbių</a:t>
            </a:r>
          </a:p>
          <a:p>
            <a:pPr marL="742950" lvl="1" indent="-285750">
              <a:spcAft>
                <a:spcPts val="600"/>
              </a:spcAft>
              <a:buFont typeface="Courier New" panose="02070309020205020404" pitchFamily="49" charset="0"/>
              <a:buChar char="o"/>
            </a:pPr>
            <a:r>
              <a:rPr lang="lt-LT" sz="1600" b="1" dirty="0">
                <a:solidFill>
                  <a:schemeClr val="tx1"/>
                </a:solidFill>
                <a:latin typeface="Gordita Light" pitchFamily="50" charset="-70"/>
                <a:cs typeface="Gordita Light" pitchFamily="50" charset="-70"/>
              </a:rPr>
              <a:t>8,5 proc. darbingo amžiaus regiono gyventojų</a:t>
            </a:r>
          </a:p>
          <a:p>
            <a:pPr marL="285750" indent="-285750">
              <a:spcAft>
                <a:spcPts val="600"/>
              </a:spcAft>
              <a:buFont typeface="Arial" panose="020B0604020202020204" pitchFamily="34" charset="0"/>
              <a:buChar char="•"/>
            </a:pPr>
            <a:endParaRPr lang="lt-LT" sz="1600" b="1" dirty="0">
              <a:solidFill>
                <a:schemeClr val="tx1"/>
              </a:solidFill>
              <a:latin typeface="Gordita Light" pitchFamily="50" charset="-70"/>
              <a:cs typeface="Gordita Light" pitchFamily="50" charset="-70"/>
            </a:endParaRPr>
          </a:p>
          <a:p>
            <a:pPr marL="285750" indent="-285750">
              <a:spcAft>
                <a:spcPts val="600"/>
              </a:spcAft>
              <a:buFont typeface="Arial" panose="020B0604020202020204" pitchFamily="34" charset="0"/>
              <a:buChar char="•"/>
            </a:pPr>
            <a:r>
              <a:rPr lang="lt-LT" sz="1600" b="1" dirty="0">
                <a:solidFill>
                  <a:schemeClr val="tx1"/>
                </a:solidFill>
                <a:latin typeface="Gordita Light" pitchFamily="50" charset="-70"/>
                <a:cs typeface="Gordita Light" pitchFamily="50" charset="-70"/>
              </a:rPr>
              <a:t>Registruotų bedarbių tarpe vyrai sudarė 5</a:t>
            </a:r>
            <a:r>
              <a:rPr lang="en-US" sz="1600" b="1" dirty="0">
                <a:solidFill>
                  <a:schemeClr val="tx1"/>
                </a:solidFill>
                <a:latin typeface="Gordita Light" pitchFamily="50" charset="-70"/>
                <a:cs typeface="Gordita Light" pitchFamily="50" charset="-70"/>
              </a:rPr>
              <a:t>1</a:t>
            </a:r>
            <a:r>
              <a:rPr lang="lt-LT" sz="1600" b="1" dirty="0">
                <a:solidFill>
                  <a:schemeClr val="tx1"/>
                </a:solidFill>
                <a:latin typeface="Gordita Light" pitchFamily="50" charset="-70"/>
                <a:cs typeface="Gordita Light" pitchFamily="50" charset="-70"/>
              </a:rPr>
              <a:t> proc. </a:t>
            </a:r>
          </a:p>
          <a:p>
            <a:pPr marL="285750" indent="-285750">
              <a:spcAft>
                <a:spcPts val="600"/>
              </a:spcAft>
              <a:buFont typeface="Arial" panose="020B0604020202020204" pitchFamily="34" charset="0"/>
              <a:buChar char="•"/>
            </a:pPr>
            <a:endParaRPr lang="lt-LT" sz="1600" b="1" dirty="0">
              <a:solidFill>
                <a:schemeClr val="tx1"/>
              </a:solidFill>
              <a:latin typeface="Gordita Light" pitchFamily="50" charset="-70"/>
              <a:cs typeface="Gordita Light" pitchFamily="50" charset="-70"/>
            </a:endParaRPr>
          </a:p>
          <a:p>
            <a:pPr marL="285750" indent="-285750">
              <a:spcAft>
                <a:spcPts val="600"/>
              </a:spcAft>
              <a:buFont typeface="Arial" panose="020B0604020202020204" pitchFamily="34" charset="0"/>
              <a:buChar char="•"/>
            </a:pPr>
            <a:r>
              <a:rPr lang="lt-LT" sz="1600" b="1" dirty="0">
                <a:solidFill>
                  <a:schemeClr val="tx1"/>
                </a:solidFill>
                <a:latin typeface="Gordita Light" pitchFamily="50" charset="-70"/>
                <a:cs typeface="Gordita Light" pitchFamily="50" charset="-70"/>
              </a:rPr>
              <a:t>Palyginti su 202</a:t>
            </a:r>
            <a:r>
              <a:rPr lang="en-US" sz="1600" b="1" dirty="0">
                <a:solidFill>
                  <a:schemeClr val="tx1"/>
                </a:solidFill>
                <a:latin typeface="Gordita Light" pitchFamily="50" charset="-70"/>
                <a:cs typeface="Gordita Light" pitchFamily="50" charset="-70"/>
              </a:rPr>
              <a:t>4</a:t>
            </a:r>
            <a:r>
              <a:rPr lang="lt-LT" sz="1600" b="1" dirty="0">
                <a:solidFill>
                  <a:schemeClr val="tx1"/>
                </a:solidFill>
                <a:latin typeface="Gordita Light" pitchFamily="50" charset="-70"/>
                <a:cs typeface="Gordita Light" pitchFamily="50" charset="-70"/>
              </a:rPr>
              <a:t> m. birželio 1 d.:</a:t>
            </a:r>
          </a:p>
          <a:p>
            <a:pPr marL="742950" lvl="1" indent="-285750">
              <a:spcAft>
                <a:spcPts val="600"/>
              </a:spcAft>
              <a:buFont typeface="Courier New" panose="02070309020205020404" pitchFamily="49" charset="0"/>
              <a:buChar char="o"/>
            </a:pPr>
            <a:r>
              <a:rPr lang="lt-LT" sz="1600" b="1" dirty="0">
                <a:solidFill>
                  <a:schemeClr val="tx1"/>
                </a:solidFill>
                <a:latin typeface="Gordita Light" pitchFamily="50" charset="-70"/>
                <a:cs typeface="Gordita Light" pitchFamily="50" charset="-70"/>
              </a:rPr>
              <a:t>bedarbių skaičius sumažėjo </a:t>
            </a:r>
            <a:r>
              <a:rPr lang="en-US" sz="1600" b="1" dirty="0">
                <a:solidFill>
                  <a:schemeClr val="tx1"/>
                </a:solidFill>
                <a:latin typeface="Gordita Light" pitchFamily="50" charset="-70"/>
                <a:cs typeface="Gordita Light" pitchFamily="50" charset="-70"/>
              </a:rPr>
              <a:t>121</a:t>
            </a:r>
            <a:r>
              <a:rPr lang="lt-LT" sz="1600" b="1" dirty="0">
                <a:solidFill>
                  <a:schemeClr val="tx1"/>
                </a:solidFill>
                <a:latin typeface="Gordita Light" pitchFamily="50" charset="-70"/>
                <a:cs typeface="Gordita Light" pitchFamily="50" charset="-70"/>
              </a:rPr>
              <a:t> asmenimis</a:t>
            </a:r>
          </a:p>
          <a:p>
            <a:pPr marL="742950" lvl="1" indent="-285750">
              <a:spcAft>
                <a:spcPts val="600"/>
              </a:spcAft>
              <a:buFont typeface="Courier New" panose="02070309020205020404" pitchFamily="49" charset="0"/>
              <a:buChar char="o"/>
            </a:pPr>
            <a:r>
              <a:rPr lang="lt-LT" sz="1600" b="1" dirty="0">
                <a:solidFill>
                  <a:schemeClr val="tx1"/>
                </a:solidFill>
                <a:latin typeface="Gordita Light" pitchFamily="50" charset="-70"/>
                <a:cs typeface="Gordita Light" pitchFamily="50" charset="-70"/>
              </a:rPr>
              <a:t>nedarbo lygis </a:t>
            </a:r>
            <a:r>
              <a:rPr lang="lt-LT" sz="1600" b="1" noProof="0" dirty="0">
                <a:solidFill>
                  <a:schemeClr val="tx1"/>
                </a:solidFill>
                <a:latin typeface="Gordita Light" pitchFamily="50" charset="-70"/>
                <a:cs typeface="Gordita Light" pitchFamily="50" charset="-70"/>
              </a:rPr>
              <a:t>nepakito</a:t>
            </a:r>
            <a:endParaRPr lang="lt-LT" sz="1600" b="1" dirty="0">
              <a:solidFill>
                <a:schemeClr val="tx1"/>
              </a:solidFill>
              <a:latin typeface="Gordita Light" pitchFamily="50" charset="-70"/>
              <a:cs typeface="Gordita Light" pitchFamily="50" charset="-70"/>
            </a:endParaRPr>
          </a:p>
        </p:txBody>
      </p:sp>
      <p:pic>
        <p:nvPicPr>
          <p:cNvPr id="5" name="Picture 4">
            <a:extLst>
              <a:ext uri="{FF2B5EF4-FFF2-40B4-BE49-F238E27FC236}">
                <a16:creationId xmlns:a16="http://schemas.microsoft.com/office/drawing/2014/main" id="{A85CEE9C-1390-211C-508A-E9BF13B32BB6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11534404" y="165361"/>
            <a:ext cx="354366" cy="626047"/>
          </a:xfrm>
          <a:prstGeom prst="rect">
            <a:avLst/>
          </a:prstGeom>
        </p:spPr>
      </p:pic>
      <p:grpSp>
        <p:nvGrpSpPr>
          <p:cNvPr id="8" name="Group 7">
            <a:extLst>
              <a:ext uri="{FF2B5EF4-FFF2-40B4-BE49-F238E27FC236}">
                <a16:creationId xmlns:a16="http://schemas.microsoft.com/office/drawing/2014/main" id="{7E57DAB2-BBBF-C5F5-011E-0A0B42663E19}"/>
              </a:ext>
            </a:extLst>
          </p:cNvPr>
          <p:cNvGrpSpPr/>
          <p:nvPr/>
        </p:nvGrpSpPr>
        <p:grpSpPr>
          <a:xfrm>
            <a:off x="1131" y="-172173"/>
            <a:ext cx="12190870" cy="7542263"/>
            <a:chOff x="36" y="-181583"/>
            <a:chExt cx="12214183" cy="7542263"/>
          </a:xfrm>
        </p:grpSpPr>
        <p:grpSp>
          <p:nvGrpSpPr>
            <p:cNvPr id="25" name="Group 24">
              <a:extLst>
                <a:ext uri="{FF2B5EF4-FFF2-40B4-BE49-F238E27FC236}">
                  <a16:creationId xmlns:a16="http://schemas.microsoft.com/office/drawing/2014/main" id="{0318CF1B-C855-EC07-D04A-F77FB9B7BD97}"/>
                </a:ext>
              </a:extLst>
            </p:cNvPr>
            <p:cNvGrpSpPr/>
            <p:nvPr/>
          </p:nvGrpSpPr>
          <p:grpSpPr>
            <a:xfrm>
              <a:off x="36" y="-181583"/>
              <a:ext cx="12214183" cy="7542263"/>
              <a:chOff x="36" y="-181583"/>
              <a:chExt cx="12214183" cy="7542263"/>
            </a:xfrm>
          </p:grpSpPr>
          <p:pic>
            <p:nvPicPr>
              <p:cNvPr id="11" name="Picture 10">
                <a:extLst>
                  <a:ext uri="{FF2B5EF4-FFF2-40B4-BE49-F238E27FC236}">
                    <a16:creationId xmlns:a16="http://schemas.microsoft.com/office/drawing/2014/main" id="{C9236F47-53A5-1142-57DD-6190938039D8}"/>
                  </a:ext>
                </a:extLst>
              </p:cNvPr>
              <p:cNvPicPr>
                <a:picLocks noChangeAspect="1"/>
              </p:cNvPicPr>
              <p:nvPr/>
            </p:nvPicPr>
            <p:blipFill rotWithShape="1">
              <a:blip r:embed="rId4"/>
              <a:srcRect l="479" t="-9072" r="43752" b="9072"/>
              <a:stretch/>
            </p:blipFill>
            <p:spPr>
              <a:xfrm>
                <a:off x="10318126" y="-181583"/>
                <a:ext cx="1896093" cy="2697263"/>
              </a:xfrm>
              <a:prstGeom prst="rect">
                <a:avLst/>
              </a:prstGeom>
            </p:spPr>
          </p:pic>
          <p:pic>
            <p:nvPicPr>
              <p:cNvPr id="12" name="Picture 11">
                <a:extLst>
                  <a:ext uri="{FF2B5EF4-FFF2-40B4-BE49-F238E27FC236}">
                    <a16:creationId xmlns:a16="http://schemas.microsoft.com/office/drawing/2014/main" id="{A707D5CA-700B-62A7-504B-C0D06158B14F}"/>
                  </a:ext>
                </a:extLst>
              </p:cNvPr>
              <p:cNvPicPr>
                <a:picLocks noChangeAspect="1"/>
              </p:cNvPicPr>
              <p:nvPr/>
            </p:nvPicPr>
            <p:blipFill rotWithShape="1">
              <a:blip r:embed="rId5"/>
              <a:srcRect l="-52845" t="39401" r="50000" b="-28902"/>
              <a:stretch/>
            </p:blipFill>
            <p:spPr>
              <a:xfrm rot="10800000">
                <a:off x="36" y="6043953"/>
                <a:ext cx="2230546" cy="850259"/>
              </a:xfrm>
              <a:prstGeom prst="rect">
                <a:avLst/>
              </a:prstGeom>
            </p:spPr>
          </p:pic>
          <p:pic>
            <p:nvPicPr>
              <p:cNvPr id="16" name="Picture 15">
                <a:extLst>
                  <a:ext uri="{FF2B5EF4-FFF2-40B4-BE49-F238E27FC236}">
                    <a16:creationId xmlns:a16="http://schemas.microsoft.com/office/drawing/2014/main" id="{65FC6E4F-7FA4-8A4B-6514-5AC87C2E634C}"/>
                  </a:ext>
                </a:extLst>
              </p:cNvPr>
              <p:cNvPicPr>
                <a:picLocks noChangeAspect="1"/>
              </p:cNvPicPr>
              <p:nvPr/>
            </p:nvPicPr>
            <p:blipFill rotWithShape="1">
              <a:blip r:embed="rId6"/>
              <a:srcRect l="42961"/>
              <a:stretch/>
            </p:blipFill>
            <p:spPr>
              <a:xfrm rot="10800000">
                <a:off x="10676087" y="5050842"/>
                <a:ext cx="1515588" cy="2309838"/>
              </a:xfrm>
              <a:prstGeom prst="rect">
                <a:avLst/>
              </a:prstGeom>
            </p:spPr>
          </p:pic>
        </p:grpSp>
        <p:pic>
          <p:nvPicPr>
            <p:cNvPr id="6" name="Picture 5" descr="A person holding a microphone&#10;&#10;Description automatically generated">
              <a:extLst>
                <a:ext uri="{FF2B5EF4-FFF2-40B4-BE49-F238E27FC236}">
                  <a16:creationId xmlns:a16="http://schemas.microsoft.com/office/drawing/2014/main" id="{68EC553E-71B7-2670-0203-98D08ED96E66}"/>
                </a:ext>
              </a:extLst>
            </p:cNvPr>
            <p:cNvPicPr>
              <a:picLocks noChangeAspect="1"/>
            </p:cNvPicPr>
            <p:nvPr/>
          </p:nvPicPr>
          <p:blipFill rotWithShape="1">
            <a:blip r:embed="rId7"/>
            <a:srcRect l="41524"/>
            <a:stretch/>
          </p:blipFill>
          <p:spPr>
            <a:xfrm>
              <a:off x="1166" y="32105"/>
              <a:ext cx="1707101" cy="784143"/>
            </a:xfrm>
            <a:prstGeom prst="rect">
              <a:avLst/>
            </a:prstGeom>
          </p:spPr>
        </p:pic>
      </p:grpSp>
      <p:sp>
        <p:nvSpPr>
          <p:cNvPr id="3" name="Rectangle 4">
            <a:extLst>
              <a:ext uri="{FF2B5EF4-FFF2-40B4-BE49-F238E27FC236}">
                <a16:creationId xmlns:a16="http://schemas.microsoft.com/office/drawing/2014/main" id="{1B9A5E3A-A59B-9FF4-D9C7-3C27D0D32ABE}"/>
              </a:ext>
            </a:extLst>
          </p:cNvPr>
          <p:cNvSpPr/>
          <p:nvPr/>
        </p:nvSpPr>
        <p:spPr>
          <a:xfrm>
            <a:off x="6809561" y="1184609"/>
            <a:ext cx="2387600" cy="329938"/>
          </a:xfrm>
          <a:prstGeom prst="rect">
            <a:avLst/>
          </a:prstGeom>
          <a:noFill/>
          <a:ln>
            <a:solidFill>
              <a:schemeClr val="bg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r>
              <a:rPr lang="lt-LT" sz="1400" b="1" dirty="0">
                <a:solidFill>
                  <a:schemeClr val="tx1"/>
                </a:solidFill>
                <a:latin typeface="Gordita Light" pitchFamily="50" charset="-70"/>
                <a:cs typeface="Gordita Light" pitchFamily="50" charset="-70"/>
              </a:rPr>
              <a:t>2025</a:t>
            </a:r>
            <a:r>
              <a:rPr lang="en-US" sz="1400" b="1" dirty="0">
                <a:solidFill>
                  <a:schemeClr val="tx1"/>
                </a:solidFill>
                <a:latin typeface="Gordita Light" pitchFamily="50" charset="-70"/>
                <a:cs typeface="Gordita Light" pitchFamily="50" charset="-70"/>
              </a:rPr>
              <a:t> </a:t>
            </a:r>
            <a:r>
              <a:rPr lang="lt-LT" sz="1400" b="1" dirty="0">
                <a:solidFill>
                  <a:schemeClr val="tx1"/>
                </a:solidFill>
                <a:latin typeface="Gordita Light" pitchFamily="50" charset="-70"/>
                <a:cs typeface="Gordita Light" pitchFamily="50" charset="-70"/>
              </a:rPr>
              <a:t>0</a:t>
            </a:r>
            <a:r>
              <a:rPr lang="en-US" sz="1400" b="1" dirty="0">
                <a:solidFill>
                  <a:schemeClr val="tx1"/>
                </a:solidFill>
                <a:latin typeface="Gordita Light" pitchFamily="50" charset="-70"/>
                <a:cs typeface="Gordita Light" pitchFamily="50" charset="-70"/>
              </a:rPr>
              <a:t>6 </a:t>
            </a:r>
            <a:r>
              <a:rPr lang="lt-LT" sz="1400" b="1" dirty="0">
                <a:solidFill>
                  <a:schemeClr val="tx1"/>
                </a:solidFill>
                <a:latin typeface="Gordita Light" pitchFamily="50" charset="-70"/>
                <a:cs typeface="Gordita Light" pitchFamily="50" charset="-70"/>
              </a:rPr>
              <a:t>01</a:t>
            </a:r>
          </a:p>
        </p:txBody>
      </p:sp>
      <p:sp>
        <p:nvSpPr>
          <p:cNvPr id="7" name="Content Placeholder 7">
            <a:extLst>
              <a:ext uri="{FF2B5EF4-FFF2-40B4-BE49-F238E27FC236}">
                <a16:creationId xmlns:a16="http://schemas.microsoft.com/office/drawing/2014/main" id="{EDE087A3-F2E0-D612-C272-85D5785F7709}"/>
              </a:ext>
            </a:extLst>
          </p:cNvPr>
          <p:cNvSpPr txBox="1">
            <a:spLocks/>
          </p:cNvSpPr>
          <p:nvPr/>
        </p:nvSpPr>
        <p:spPr>
          <a:xfrm>
            <a:off x="6573796" y="6557505"/>
            <a:ext cx="5246730" cy="296382"/>
          </a:xfrm>
          <a:prstGeom prst="rect">
            <a:avLst/>
          </a:prstGeom>
        </p:spPr>
        <p:txBody>
          <a:bodyPr vert="horz" lIns="91440" tIns="45720" rIns="91440" bIns="45720" rtlCol="0" anchor="t">
            <a:normAutofit/>
          </a:bodyPr>
          <a:lstStyle>
            <a:lvl1pPr marL="0" indent="0" algn="r" defTabSz="914400" rtl="0" eaLnBrk="1" latinLnBrk="0" hangingPunct="1">
              <a:lnSpc>
                <a:spcPct val="100000"/>
              </a:lnSpc>
              <a:spcBef>
                <a:spcPts val="1000"/>
              </a:spcBef>
              <a:buFont typeface="AppleSymbols" charset="0"/>
              <a:buNone/>
              <a:defRPr sz="900" kern="1200">
                <a:solidFill>
                  <a:srgbClr val="434244"/>
                </a:solidFill>
                <a:latin typeface="Gordita" charset="0"/>
                <a:ea typeface="Gordita" charset="0"/>
                <a:cs typeface="Gordita" charset="0"/>
              </a:defRPr>
            </a:lvl1pPr>
            <a:lvl2pPr marL="685800" indent="-228600" algn="l" defTabSz="914400" rtl="0" eaLnBrk="1" latinLnBrk="0" hangingPunct="1">
              <a:lnSpc>
                <a:spcPct val="100000"/>
              </a:lnSpc>
              <a:spcBef>
                <a:spcPts val="500"/>
              </a:spcBef>
              <a:buFont typeface="AppleSymbols" charset="0"/>
              <a:buChar char="⏤"/>
              <a:defRPr sz="1100" kern="1200">
                <a:solidFill>
                  <a:srgbClr val="434244"/>
                </a:solidFill>
                <a:latin typeface="Gordita" charset="0"/>
                <a:ea typeface="Gordita" charset="0"/>
                <a:cs typeface="Gordita" charset="0"/>
              </a:defRPr>
            </a:lvl2pPr>
            <a:lvl3pPr marL="1143000" indent="-228600" algn="l" defTabSz="914400" rtl="0" eaLnBrk="1" latinLnBrk="0" hangingPunct="1">
              <a:lnSpc>
                <a:spcPct val="100000"/>
              </a:lnSpc>
              <a:spcBef>
                <a:spcPts val="500"/>
              </a:spcBef>
              <a:buFont typeface="AppleSymbols" charset="0"/>
              <a:buChar char="⏤"/>
              <a:defRPr sz="1100" kern="1200">
                <a:solidFill>
                  <a:srgbClr val="434244"/>
                </a:solidFill>
                <a:latin typeface="Gordita" charset="0"/>
                <a:ea typeface="Gordita" charset="0"/>
                <a:cs typeface="Gordita" charset="0"/>
              </a:defRPr>
            </a:lvl3pPr>
            <a:lvl4pPr marL="1600200" indent="-228600" algn="l" defTabSz="914400" rtl="0" eaLnBrk="1" latinLnBrk="0" hangingPunct="1">
              <a:lnSpc>
                <a:spcPct val="100000"/>
              </a:lnSpc>
              <a:spcBef>
                <a:spcPts val="500"/>
              </a:spcBef>
              <a:buFont typeface="AppleSymbols" charset="0"/>
              <a:buChar char="⏤"/>
              <a:defRPr sz="1100" kern="1200">
                <a:solidFill>
                  <a:srgbClr val="434244"/>
                </a:solidFill>
                <a:latin typeface="Gordita" charset="0"/>
                <a:ea typeface="Gordita" charset="0"/>
                <a:cs typeface="Gordita" charset="0"/>
              </a:defRPr>
            </a:lvl4pPr>
            <a:lvl5pPr marL="2057400" indent="-228600" algn="l" defTabSz="914400" rtl="0" eaLnBrk="1" latinLnBrk="0" hangingPunct="1">
              <a:lnSpc>
                <a:spcPct val="100000"/>
              </a:lnSpc>
              <a:spcBef>
                <a:spcPts val="500"/>
              </a:spcBef>
              <a:buFont typeface="AppleSymbols" charset="0"/>
              <a:buChar char="⏤"/>
              <a:defRPr sz="1100" kern="1200">
                <a:solidFill>
                  <a:srgbClr val="434244"/>
                </a:solidFill>
                <a:latin typeface="Gordita" charset="0"/>
                <a:ea typeface="Gordita" charset="0"/>
                <a:cs typeface="Gordita" charset="0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1000"/>
              </a:spcBef>
              <a:spcAft>
                <a:spcPts val="0"/>
              </a:spcAft>
              <a:buClrTx/>
              <a:buSzTx/>
              <a:buFont typeface="AppleSymbols" charset="0"/>
              <a:buNone/>
              <a:tabLst/>
              <a:defRPr/>
            </a:pPr>
            <a:r>
              <a:rPr kumimoji="0" lang="lt-LT" sz="900" b="0" i="0" u="none" strike="noStrike" kern="1200" cap="none" spc="0" normalizeH="0" baseline="0" noProof="0" dirty="0">
                <a:ln>
                  <a:noFill/>
                </a:ln>
                <a:solidFill>
                  <a:srgbClr val="434244"/>
                </a:solidFill>
                <a:effectLst/>
                <a:uLnTx/>
                <a:uFillTx/>
                <a:latin typeface="Gordita" charset="0"/>
                <a:cs typeface="Gordita" charset="0"/>
              </a:rPr>
              <a:t>Šaltinis: Užimtumo tarnybos duomenys(</a:t>
            </a:r>
            <a:r>
              <a:rPr lang="lt-LT" dirty="0">
                <a:hlinkClick r:id="rId8"/>
              </a:rPr>
              <a:t>„Microsoft Power BI“</a:t>
            </a:r>
            <a:r>
              <a:rPr lang="lt-LT" dirty="0"/>
              <a:t>)</a:t>
            </a:r>
          </a:p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1000"/>
              </a:spcBef>
              <a:spcAft>
                <a:spcPts val="0"/>
              </a:spcAft>
              <a:buClrTx/>
              <a:buSzTx/>
              <a:buFont typeface="AppleSymbols" charset="0"/>
              <a:buNone/>
              <a:tabLst/>
              <a:defRPr/>
            </a:pPr>
            <a:endParaRPr kumimoji="0" lang="lt-LT" sz="900" b="0" i="0" u="none" strike="noStrike" kern="1200" cap="none" spc="0" normalizeH="0" baseline="0" noProof="0" dirty="0">
              <a:ln>
                <a:noFill/>
              </a:ln>
              <a:solidFill>
                <a:srgbClr val="434244"/>
              </a:solidFill>
              <a:effectLst/>
              <a:uLnTx/>
              <a:uFillTx/>
              <a:latin typeface="Gordita" charset="0"/>
              <a:cs typeface="Gordita" charset="0"/>
            </a:endParaRPr>
          </a:p>
        </p:txBody>
      </p:sp>
      <p:pic>
        <p:nvPicPr>
          <p:cNvPr id="2" name="Paveikslėlis 1">
            <a:extLst>
              <a:ext uri="{FF2B5EF4-FFF2-40B4-BE49-F238E27FC236}">
                <a16:creationId xmlns:a16="http://schemas.microsoft.com/office/drawing/2014/main" id="{3572DC7E-E1F9-00CE-465E-83CAED8A3FCA}"/>
              </a:ext>
            </a:extLst>
          </p:cNvPr>
          <p:cNvPicPr>
            <a:picLocks noChangeAspect="1"/>
          </p:cNvPicPr>
          <p:nvPr/>
        </p:nvPicPr>
        <p:blipFill>
          <a:blip r:embed="rId9"/>
          <a:srcRect b="9481"/>
          <a:stretch/>
        </p:blipFill>
        <p:spPr>
          <a:xfrm>
            <a:off x="569082" y="948829"/>
            <a:ext cx="5812326" cy="5104534"/>
          </a:xfrm>
          <a:prstGeom prst="rect">
            <a:avLst/>
          </a:prstGeom>
          <a:ln>
            <a:noFill/>
          </a:ln>
        </p:spPr>
      </p:pic>
      <p:graphicFrame>
        <p:nvGraphicFramePr>
          <p:cNvPr id="4" name="Lentelė 3">
            <a:extLst>
              <a:ext uri="{FF2B5EF4-FFF2-40B4-BE49-F238E27FC236}">
                <a16:creationId xmlns:a16="http://schemas.microsoft.com/office/drawing/2014/main" id="{8DDC0372-CD2E-5E5F-A7B3-58C9C513598B}"/>
              </a:ext>
            </a:extLst>
          </p:cNvPr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1022058615"/>
              </p:ext>
            </p:extLst>
          </p:nvPr>
        </p:nvGraphicFramePr>
        <p:xfrm>
          <a:off x="193795" y="4188490"/>
          <a:ext cx="1824254" cy="396082"/>
        </p:xfrm>
        <a:graphic>
          <a:graphicData uri="http://schemas.openxmlformats.org/drawingml/2006/table">
            <a:tbl>
              <a:tblPr firstRow="1" bandRow="1">
                <a:tableStyleId>{21E4AEA4-8DFA-4A89-87EB-49C32662AFE0}</a:tableStyleId>
              </a:tblPr>
              <a:tblGrid>
                <a:gridCol w="912127">
                  <a:extLst>
                    <a:ext uri="{9D8B030D-6E8A-4147-A177-3AD203B41FA5}">
                      <a16:colId xmlns:a16="http://schemas.microsoft.com/office/drawing/2014/main" val="396993768"/>
                    </a:ext>
                  </a:extLst>
                </a:gridCol>
                <a:gridCol w="912127">
                  <a:extLst>
                    <a:ext uri="{9D8B030D-6E8A-4147-A177-3AD203B41FA5}">
                      <a16:colId xmlns:a16="http://schemas.microsoft.com/office/drawing/2014/main" val="3063137911"/>
                    </a:ext>
                  </a:extLst>
                </a:gridCol>
              </a:tblGrid>
              <a:tr h="396082">
                <a:tc>
                  <a:txBody>
                    <a:bodyPr/>
                    <a:lstStyle/>
                    <a:p>
                      <a:pPr algn="ctr"/>
                      <a:r>
                        <a:rPr lang="lt-LT" sz="1400" b="1" dirty="0">
                          <a:solidFill>
                            <a:schemeClr val="tx1"/>
                          </a:solidFill>
                          <a:latin typeface="Gordita Light" pitchFamily="50" charset="-70"/>
                          <a:cs typeface="Gordita Light" pitchFamily="50" charset="-70"/>
                        </a:rPr>
                        <a:t>10,1 </a:t>
                      </a:r>
                      <a:r>
                        <a:rPr lang="ru-RU" sz="1400" b="1" dirty="0">
                          <a:solidFill>
                            <a:schemeClr val="tx1"/>
                          </a:solidFill>
                          <a:latin typeface="Gordita Light" pitchFamily="50" charset="-70"/>
                          <a:cs typeface="Gordita Light" pitchFamily="50" charset="-70"/>
                        </a:rPr>
                        <a:t>%</a:t>
                      </a:r>
                      <a:endParaRPr lang="lt-LT" sz="1400" b="1" dirty="0">
                        <a:solidFill>
                          <a:schemeClr val="tx1"/>
                        </a:solidFill>
                        <a:latin typeface="Gordita Light" pitchFamily="50" charset="-70"/>
                        <a:cs typeface="Gordita Light" pitchFamily="50" charset="-70"/>
                      </a:endParaRPr>
                    </a:p>
                  </a:txBody>
                  <a:tcPr>
                    <a:solidFill>
                      <a:srgbClr val="80D7EC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lt-LT" sz="1400" b="1" i="0" kern="1200" dirty="0">
                          <a:solidFill>
                            <a:schemeClr val="tx1"/>
                          </a:solidFill>
                          <a:effectLst/>
                          <a:latin typeface="Gordita Light" pitchFamily="50" charset="-70"/>
                          <a:ea typeface="+mn-ea"/>
                          <a:cs typeface="Gordita Light" pitchFamily="50" charset="-70"/>
                        </a:rPr>
                        <a:t>1 081</a:t>
                      </a:r>
                      <a:endParaRPr lang="lt-LT" sz="1400" b="1" dirty="0">
                        <a:solidFill>
                          <a:schemeClr val="tx1"/>
                        </a:solidFill>
                        <a:latin typeface="Gordita Light" pitchFamily="50" charset="-70"/>
                        <a:cs typeface="Gordita Light" pitchFamily="50" charset="-70"/>
                      </a:endParaRPr>
                    </a:p>
                  </a:txBody>
                  <a:tcPr>
                    <a:solidFill>
                      <a:srgbClr val="EDB9D7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2417031217"/>
                  </a:ext>
                </a:extLst>
              </a:tr>
            </a:tbl>
          </a:graphicData>
        </a:graphic>
      </p:graphicFrame>
      <p:graphicFrame>
        <p:nvGraphicFramePr>
          <p:cNvPr id="14" name="Lentelė 13">
            <a:extLst>
              <a:ext uri="{FF2B5EF4-FFF2-40B4-BE49-F238E27FC236}">
                <a16:creationId xmlns:a16="http://schemas.microsoft.com/office/drawing/2014/main" id="{31BAC302-3761-B4D0-D525-C06F5CBC1FBD}"/>
              </a:ext>
            </a:extLst>
          </p:cNvPr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198031744"/>
              </p:ext>
            </p:extLst>
          </p:nvPr>
        </p:nvGraphicFramePr>
        <p:xfrm>
          <a:off x="2163918" y="5806275"/>
          <a:ext cx="1824254" cy="381984"/>
        </p:xfrm>
        <a:graphic>
          <a:graphicData uri="http://schemas.openxmlformats.org/drawingml/2006/table">
            <a:tbl>
              <a:tblPr firstRow="1" bandRow="1">
                <a:tableStyleId>{21E4AEA4-8DFA-4A89-87EB-49C32662AFE0}</a:tableStyleId>
              </a:tblPr>
              <a:tblGrid>
                <a:gridCol w="912127">
                  <a:extLst>
                    <a:ext uri="{9D8B030D-6E8A-4147-A177-3AD203B41FA5}">
                      <a16:colId xmlns:a16="http://schemas.microsoft.com/office/drawing/2014/main" val="396993768"/>
                    </a:ext>
                  </a:extLst>
                </a:gridCol>
                <a:gridCol w="912127">
                  <a:extLst>
                    <a:ext uri="{9D8B030D-6E8A-4147-A177-3AD203B41FA5}">
                      <a16:colId xmlns:a16="http://schemas.microsoft.com/office/drawing/2014/main" val="3063137911"/>
                    </a:ext>
                  </a:extLst>
                </a:gridCol>
              </a:tblGrid>
              <a:tr h="381984">
                <a:tc>
                  <a:txBody>
                    <a:bodyPr/>
                    <a:lstStyle/>
                    <a:p>
                      <a:pPr algn="ctr"/>
                      <a:r>
                        <a:rPr lang="lt-LT" sz="1400" b="1" dirty="0">
                          <a:solidFill>
                            <a:schemeClr val="tx1"/>
                          </a:solidFill>
                          <a:latin typeface="Gordita Light" pitchFamily="50" charset="-70"/>
                          <a:cs typeface="Gordita Light" pitchFamily="50" charset="-70"/>
                        </a:rPr>
                        <a:t>7,8 </a:t>
                      </a:r>
                      <a:r>
                        <a:rPr lang="ru-RU" sz="1400" b="1" dirty="0">
                          <a:solidFill>
                            <a:schemeClr val="tx1"/>
                          </a:solidFill>
                          <a:latin typeface="Gordita Light" pitchFamily="50" charset="-70"/>
                          <a:cs typeface="Gordita Light" pitchFamily="50" charset="-70"/>
                        </a:rPr>
                        <a:t>%</a:t>
                      </a:r>
                      <a:endParaRPr lang="lt-LT" sz="1400" b="1" dirty="0">
                        <a:solidFill>
                          <a:schemeClr val="tx1"/>
                        </a:solidFill>
                        <a:latin typeface="Gordita Light" pitchFamily="50" charset="-70"/>
                        <a:cs typeface="Gordita Light" pitchFamily="50" charset="-70"/>
                      </a:endParaRPr>
                    </a:p>
                  </a:txBody>
                  <a:tcPr>
                    <a:solidFill>
                      <a:srgbClr val="80D7EC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lt-LT" sz="1400" b="1" i="0" kern="1200" dirty="0">
                          <a:solidFill>
                            <a:schemeClr val="tx1"/>
                          </a:solidFill>
                          <a:effectLst/>
                          <a:latin typeface="Gordita Light" pitchFamily="50" charset="-70"/>
                          <a:ea typeface="+mn-ea"/>
                          <a:cs typeface="Gordita Light" pitchFamily="50" charset="-70"/>
                        </a:rPr>
                        <a:t>945</a:t>
                      </a:r>
                      <a:endParaRPr lang="lt-LT" sz="1400" b="1" dirty="0">
                        <a:solidFill>
                          <a:schemeClr val="tx1"/>
                        </a:solidFill>
                        <a:latin typeface="Gordita Light" pitchFamily="50" charset="-70"/>
                        <a:cs typeface="Gordita Light" pitchFamily="50" charset="-70"/>
                      </a:endParaRPr>
                    </a:p>
                  </a:txBody>
                  <a:tcPr>
                    <a:solidFill>
                      <a:srgbClr val="EDB9D7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2417031217"/>
                  </a:ext>
                </a:extLst>
              </a:tr>
            </a:tbl>
          </a:graphicData>
        </a:graphic>
      </p:graphicFrame>
      <p:graphicFrame>
        <p:nvGraphicFramePr>
          <p:cNvPr id="21" name="Lentelė 20">
            <a:extLst>
              <a:ext uri="{FF2B5EF4-FFF2-40B4-BE49-F238E27FC236}">
                <a16:creationId xmlns:a16="http://schemas.microsoft.com/office/drawing/2014/main" id="{0E73C4DB-DB54-1DF3-F69B-9DF3FD08985E}"/>
              </a:ext>
            </a:extLst>
          </p:cNvPr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3765775281"/>
              </p:ext>
            </p:extLst>
          </p:nvPr>
        </p:nvGraphicFramePr>
        <p:xfrm>
          <a:off x="3548739" y="4188490"/>
          <a:ext cx="1824254" cy="371794"/>
        </p:xfrm>
        <a:graphic>
          <a:graphicData uri="http://schemas.openxmlformats.org/drawingml/2006/table">
            <a:tbl>
              <a:tblPr firstRow="1" bandRow="1">
                <a:tableStyleId>{21E4AEA4-8DFA-4A89-87EB-49C32662AFE0}</a:tableStyleId>
              </a:tblPr>
              <a:tblGrid>
                <a:gridCol w="912127">
                  <a:extLst>
                    <a:ext uri="{9D8B030D-6E8A-4147-A177-3AD203B41FA5}">
                      <a16:colId xmlns:a16="http://schemas.microsoft.com/office/drawing/2014/main" val="396993768"/>
                    </a:ext>
                  </a:extLst>
                </a:gridCol>
                <a:gridCol w="912127">
                  <a:extLst>
                    <a:ext uri="{9D8B030D-6E8A-4147-A177-3AD203B41FA5}">
                      <a16:colId xmlns:a16="http://schemas.microsoft.com/office/drawing/2014/main" val="3063137911"/>
                    </a:ext>
                  </a:extLst>
                </a:gridCol>
              </a:tblGrid>
              <a:tr h="371794">
                <a:tc>
                  <a:txBody>
                    <a:bodyPr/>
                    <a:lstStyle/>
                    <a:p>
                      <a:pPr algn="ctr"/>
                      <a:r>
                        <a:rPr lang="lt-LT" sz="1400" b="1" dirty="0">
                          <a:solidFill>
                            <a:schemeClr val="tx1"/>
                          </a:solidFill>
                          <a:latin typeface="Gordita Light" pitchFamily="50" charset="-70"/>
                          <a:cs typeface="Gordita Light" pitchFamily="50" charset="-70"/>
                        </a:rPr>
                        <a:t>9,1 </a:t>
                      </a:r>
                      <a:r>
                        <a:rPr lang="ru-RU" sz="1400" b="1" dirty="0">
                          <a:solidFill>
                            <a:schemeClr val="tx1"/>
                          </a:solidFill>
                          <a:latin typeface="Gordita Light" pitchFamily="50" charset="-70"/>
                          <a:cs typeface="Gordita Light" pitchFamily="50" charset="-70"/>
                        </a:rPr>
                        <a:t>%</a:t>
                      </a:r>
                      <a:endParaRPr lang="lt-LT" sz="1400" b="1" dirty="0">
                        <a:solidFill>
                          <a:schemeClr val="tx1"/>
                        </a:solidFill>
                        <a:latin typeface="Gordita Light" pitchFamily="50" charset="-70"/>
                        <a:cs typeface="Gordita Light" pitchFamily="50" charset="-70"/>
                      </a:endParaRPr>
                    </a:p>
                  </a:txBody>
                  <a:tcPr>
                    <a:solidFill>
                      <a:srgbClr val="80D7EC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lt-LT" sz="1400" b="1" i="0" kern="1200" dirty="0">
                          <a:solidFill>
                            <a:schemeClr val="tx1"/>
                          </a:solidFill>
                          <a:effectLst/>
                          <a:latin typeface="Gordita Light" pitchFamily="50" charset="-70"/>
                          <a:ea typeface="+mn-ea"/>
                          <a:cs typeface="Gordita Light" pitchFamily="50" charset="-70"/>
                        </a:rPr>
                        <a:t>1 098</a:t>
                      </a:r>
                      <a:endParaRPr lang="lt-LT" sz="1400" b="1" dirty="0">
                        <a:solidFill>
                          <a:schemeClr val="tx1"/>
                        </a:solidFill>
                        <a:latin typeface="Gordita Light" pitchFamily="50" charset="-70"/>
                        <a:cs typeface="Gordita Light" pitchFamily="50" charset="-70"/>
                      </a:endParaRPr>
                    </a:p>
                  </a:txBody>
                  <a:tcPr>
                    <a:solidFill>
                      <a:srgbClr val="EDB9D7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2417031217"/>
                  </a:ext>
                </a:extLst>
              </a:tr>
            </a:tbl>
          </a:graphicData>
        </a:graphic>
      </p:graphicFrame>
      <p:graphicFrame>
        <p:nvGraphicFramePr>
          <p:cNvPr id="23" name="Lentelė 22">
            <a:extLst>
              <a:ext uri="{FF2B5EF4-FFF2-40B4-BE49-F238E27FC236}">
                <a16:creationId xmlns:a16="http://schemas.microsoft.com/office/drawing/2014/main" id="{B39CFBB3-7D88-649E-8AB5-90052FE24587}"/>
              </a:ext>
            </a:extLst>
          </p:cNvPr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2857371183"/>
              </p:ext>
            </p:extLst>
          </p:nvPr>
        </p:nvGraphicFramePr>
        <p:xfrm>
          <a:off x="1242720" y="2578930"/>
          <a:ext cx="1824254" cy="304801"/>
        </p:xfrm>
        <a:graphic>
          <a:graphicData uri="http://schemas.openxmlformats.org/drawingml/2006/table">
            <a:tbl>
              <a:tblPr firstRow="1" bandRow="1">
                <a:tableStyleId>{21E4AEA4-8DFA-4A89-87EB-49C32662AFE0}</a:tableStyleId>
              </a:tblPr>
              <a:tblGrid>
                <a:gridCol w="912127">
                  <a:extLst>
                    <a:ext uri="{9D8B030D-6E8A-4147-A177-3AD203B41FA5}">
                      <a16:colId xmlns:a16="http://schemas.microsoft.com/office/drawing/2014/main" val="396993768"/>
                    </a:ext>
                  </a:extLst>
                </a:gridCol>
                <a:gridCol w="912127">
                  <a:extLst>
                    <a:ext uri="{9D8B030D-6E8A-4147-A177-3AD203B41FA5}">
                      <a16:colId xmlns:a16="http://schemas.microsoft.com/office/drawing/2014/main" val="3063137911"/>
                    </a:ext>
                  </a:extLst>
                </a:gridCol>
              </a:tblGrid>
              <a:tr h="304801">
                <a:tc>
                  <a:txBody>
                    <a:bodyPr/>
                    <a:lstStyle/>
                    <a:p>
                      <a:pPr algn="ctr"/>
                      <a:r>
                        <a:rPr lang="lt-LT" sz="1400" b="1" dirty="0">
                          <a:solidFill>
                            <a:schemeClr val="tx1"/>
                          </a:solidFill>
                          <a:latin typeface="Gordita Light" pitchFamily="50" charset="-70"/>
                          <a:cs typeface="Gordita Light" pitchFamily="50" charset="-70"/>
                        </a:rPr>
                        <a:t>7,4 </a:t>
                      </a:r>
                      <a:r>
                        <a:rPr lang="ru-RU" sz="1400" b="1" dirty="0">
                          <a:solidFill>
                            <a:schemeClr val="tx1"/>
                          </a:solidFill>
                          <a:latin typeface="Gordita Light" pitchFamily="50" charset="-70"/>
                          <a:cs typeface="Gordita Light" pitchFamily="50" charset="-70"/>
                        </a:rPr>
                        <a:t>%</a:t>
                      </a:r>
                      <a:endParaRPr lang="lt-LT" sz="1400" b="1" dirty="0">
                        <a:solidFill>
                          <a:schemeClr val="tx1"/>
                        </a:solidFill>
                        <a:latin typeface="Gordita Light" pitchFamily="50" charset="-70"/>
                        <a:cs typeface="Gordita Light" pitchFamily="50" charset="-70"/>
                      </a:endParaRPr>
                    </a:p>
                  </a:txBody>
                  <a:tcPr>
                    <a:solidFill>
                      <a:srgbClr val="80D7EC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lt-LT" sz="1400" b="1" i="0" kern="1200" dirty="0">
                          <a:solidFill>
                            <a:schemeClr val="tx1"/>
                          </a:solidFill>
                          <a:effectLst/>
                          <a:latin typeface="Gordita Light" pitchFamily="50" charset="-70"/>
                          <a:ea typeface="+mn-ea"/>
                          <a:cs typeface="Gordita Light" pitchFamily="50" charset="-70"/>
                        </a:rPr>
                        <a:t>1 186</a:t>
                      </a:r>
                      <a:endParaRPr lang="lt-LT" sz="1400" b="1" dirty="0">
                        <a:solidFill>
                          <a:schemeClr val="tx1"/>
                        </a:solidFill>
                        <a:latin typeface="Gordita Light" pitchFamily="50" charset="-70"/>
                        <a:cs typeface="Gordita Light" pitchFamily="50" charset="-70"/>
                      </a:endParaRPr>
                    </a:p>
                  </a:txBody>
                  <a:tcPr>
                    <a:solidFill>
                      <a:srgbClr val="EDB9D7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2417031217"/>
                  </a:ext>
                </a:extLst>
              </a:tr>
            </a:tbl>
          </a:graphicData>
        </a:graphic>
      </p:graphicFrame>
      <p:graphicFrame>
        <p:nvGraphicFramePr>
          <p:cNvPr id="24" name="Lentelė 23">
            <a:extLst>
              <a:ext uri="{FF2B5EF4-FFF2-40B4-BE49-F238E27FC236}">
                <a16:creationId xmlns:a16="http://schemas.microsoft.com/office/drawing/2014/main" id="{C6A04541-FAFF-D4D7-3DB2-48000F4E896A}"/>
              </a:ext>
            </a:extLst>
          </p:cNvPr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3954343234"/>
              </p:ext>
            </p:extLst>
          </p:nvPr>
        </p:nvGraphicFramePr>
        <p:xfrm>
          <a:off x="854180" y="1217221"/>
          <a:ext cx="1824254" cy="371794"/>
        </p:xfrm>
        <a:graphic>
          <a:graphicData uri="http://schemas.openxmlformats.org/drawingml/2006/table">
            <a:tbl>
              <a:tblPr firstRow="1" bandRow="1">
                <a:tableStyleId>{21E4AEA4-8DFA-4A89-87EB-49C32662AFE0}</a:tableStyleId>
              </a:tblPr>
              <a:tblGrid>
                <a:gridCol w="912127">
                  <a:extLst>
                    <a:ext uri="{9D8B030D-6E8A-4147-A177-3AD203B41FA5}">
                      <a16:colId xmlns:a16="http://schemas.microsoft.com/office/drawing/2014/main" val="396993768"/>
                    </a:ext>
                  </a:extLst>
                </a:gridCol>
                <a:gridCol w="912127">
                  <a:extLst>
                    <a:ext uri="{9D8B030D-6E8A-4147-A177-3AD203B41FA5}">
                      <a16:colId xmlns:a16="http://schemas.microsoft.com/office/drawing/2014/main" val="3063137911"/>
                    </a:ext>
                  </a:extLst>
                </a:gridCol>
              </a:tblGrid>
              <a:tr h="371794">
                <a:tc>
                  <a:txBody>
                    <a:bodyPr/>
                    <a:lstStyle/>
                    <a:p>
                      <a:pPr algn="ctr"/>
                      <a:r>
                        <a:rPr lang="lt-LT" sz="1400" b="1" dirty="0">
                          <a:solidFill>
                            <a:schemeClr val="tx1"/>
                          </a:solidFill>
                          <a:latin typeface="Gordita Light" pitchFamily="50" charset="-70"/>
                          <a:cs typeface="Gordita Light" pitchFamily="50" charset="-70"/>
                        </a:rPr>
                        <a:t>8,5 </a:t>
                      </a:r>
                      <a:r>
                        <a:rPr lang="ru-RU" sz="1400" b="1" dirty="0">
                          <a:solidFill>
                            <a:schemeClr val="tx1"/>
                          </a:solidFill>
                          <a:latin typeface="Gordita Light" pitchFamily="50" charset="-70"/>
                          <a:cs typeface="Gordita Light" pitchFamily="50" charset="-70"/>
                        </a:rPr>
                        <a:t>%</a:t>
                      </a:r>
                      <a:endParaRPr lang="lt-LT" sz="1400" b="1" dirty="0">
                        <a:solidFill>
                          <a:schemeClr val="tx1"/>
                        </a:solidFill>
                        <a:latin typeface="Gordita Light" pitchFamily="50" charset="-70"/>
                        <a:cs typeface="Gordita Light" pitchFamily="50" charset="-70"/>
                      </a:endParaRPr>
                    </a:p>
                  </a:txBody>
                  <a:tcPr>
                    <a:solidFill>
                      <a:srgbClr val="80D7EC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lt-LT" sz="1400" b="1" i="0" kern="1200" dirty="0">
                          <a:solidFill>
                            <a:schemeClr val="tx1"/>
                          </a:solidFill>
                          <a:effectLst/>
                          <a:latin typeface="Gordita Light" pitchFamily="50" charset="-70"/>
                          <a:ea typeface="+mn-ea"/>
                          <a:cs typeface="Gordita Light" pitchFamily="50" charset="-70"/>
                        </a:rPr>
                        <a:t>2 607</a:t>
                      </a:r>
                      <a:endParaRPr lang="lt-LT" sz="1400" b="1" dirty="0">
                        <a:solidFill>
                          <a:schemeClr val="tx1"/>
                        </a:solidFill>
                        <a:latin typeface="Gordita Light" pitchFamily="50" charset="-70"/>
                        <a:cs typeface="Gordita Light" pitchFamily="50" charset="-70"/>
                      </a:endParaRPr>
                    </a:p>
                  </a:txBody>
                  <a:tcPr>
                    <a:solidFill>
                      <a:srgbClr val="EDB9D7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2417031217"/>
                  </a:ext>
                </a:extLst>
              </a:tr>
            </a:tbl>
          </a:graphicData>
        </a:graphic>
      </p:graphicFrame>
      <p:cxnSp>
        <p:nvCxnSpPr>
          <p:cNvPr id="26" name="Tiesioji rodyklės jungtis 25">
            <a:extLst>
              <a:ext uri="{FF2B5EF4-FFF2-40B4-BE49-F238E27FC236}">
                <a16:creationId xmlns:a16="http://schemas.microsoft.com/office/drawing/2014/main" id="{45A807CF-83D3-ADEF-52ED-7FA864ED4D1A}"/>
              </a:ext>
            </a:extLst>
          </p:cNvPr>
          <p:cNvCxnSpPr>
            <a:cxnSpLocks/>
          </p:cNvCxnSpPr>
          <p:nvPr/>
        </p:nvCxnSpPr>
        <p:spPr>
          <a:xfrm>
            <a:off x="1766307" y="1589015"/>
            <a:ext cx="1183418" cy="704916"/>
          </a:xfrm>
          <a:prstGeom prst="straightConnector1">
            <a:avLst/>
          </a:prstGeom>
          <a:ln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27" name="Tiesioji rodyklės jungtis 26">
            <a:extLst>
              <a:ext uri="{FF2B5EF4-FFF2-40B4-BE49-F238E27FC236}">
                <a16:creationId xmlns:a16="http://schemas.microsoft.com/office/drawing/2014/main" id="{B078077E-3EAF-7B59-99BA-FBC949FA4BEE}"/>
              </a:ext>
            </a:extLst>
          </p:cNvPr>
          <p:cNvCxnSpPr>
            <a:cxnSpLocks/>
          </p:cNvCxnSpPr>
          <p:nvPr/>
        </p:nvCxnSpPr>
        <p:spPr>
          <a:xfrm flipH="1">
            <a:off x="2773222" y="5172484"/>
            <a:ext cx="119310" cy="628678"/>
          </a:xfrm>
          <a:prstGeom prst="straightConnector1">
            <a:avLst/>
          </a:prstGeom>
          <a:ln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graphicFrame>
        <p:nvGraphicFramePr>
          <p:cNvPr id="9" name="Lentelė 8">
            <a:extLst>
              <a:ext uri="{FF2B5EF4-FFF2-40B4-BE49-F238E27FC236}">
                <a16:creationId xmlns:a16="http://schemas.microsoft.com/office/drawing/2014/main" id="{911A0738-A2D4-98B9-2BCF-861EA1C7878D}"/>
              </a:ext>
            </a:extLst>
          </p:cNvPr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1197520885"/>
              </p:ext>
            </p:extLst>
          </p:nvPr>
        </p:nvGraphicFramePr>
        <p:xfrm>
          <a:off x="3566377" y="191535"/>
          <a:ext cx="6943339" cy="304800"/>
        </p:xfrm>
        <a:graphic>
          <a:graphicData uri="http://schemas.openxmlformats.org/drawingml/2006/table">
            <a:tbl>
              <a:tblPr firstRow="1" bandRow="1">
                <a:tableStyleId>{21E4AEA4-8DFA-4A89-87EB-49C32662AFE0}</a:tableStyleId>
              </a:tblPr>
              <a:tblGrid>
                <a:gridCol w="3332392">
                  <a:extLst>
                    <a:ext uri="{9D8B030D-6E8A-4147-A177-3AD203B41FA5}">
                      <a16:colId xmlns:a16="http://schemas.microsoft.com/office/drawing/2014/main" val="396993768"/>
                    </a:ext>
                  </a:extLst>
                </a:gridCol>
                <a:gridCol w="3610947">
                  <a:extLst>
                    <a:ext uri="{9D8B030D-6E8A-4147-A177-3AD203B41FA5}">
                      <a16:colId xmlns:a16="http://schemas.microsoft.com/office/drawing/2014/main" val="3063137911"/>
                    </a:ext>
                  </a:extLst>
                </a:gridCol>
              </a:tblGrid>
              <a:tr h="277000">
                <a:tc>
                  <a:txBody>
                    <a:bodyPr/>
                    <a:lstStyle/>
                    <a:p>
                      <a:pPr marL="0" marR="0" lvl="0" indent="0" algn="ctr" defTabSz="9144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lt-LT" sz="1400" b="1" dirty="0">
                          <a:solidFill>
                            <a:schemeClr val="tx1"/>
                          </a:solidFill>
                          <a:latin typeface="Gordita Light" pitchFamily="50" charset="-70"/>
                          <a:cs typeface="Gordita Light" pitchFamily="50" charset="-70"/>
                        </a:rPr>
                        <a:t>Registruotas nedarbas – 8,4 </a:t>
                      </a:r>
                      <a:r>
                        <a:rPr lang="ru-RU" sz="1400" b="1" dirty="0">
                          <a:solidFill>
                            <a:schemeClr val="tx1"/>
                          </a:solidFill>
                          <a:latin typeface="Gordita Light" pitchFamily="50" charset="-70"/>
                          <a:cs typeface="Gordita Light" pitchFamily="50" charset="-70"/>
                        </a:rPr>
                        <a:t>%</a:t>
                      </a:r>
                      <a:endParaRPr lang="lt-LT" sz="1400" b="1" dirty="0">
                        <a:solidFill>
                          <a:schemeClr val="tx1"/>
                        </a:solidFill>
                        <a:latin typeface="Gordita Light" pitchFamily="50" charset="-70"/>
                        <a:cs typeface="Gordita Light" pitchFamily="50" charset="-70"/>
                      </a:endParaRPr>
                    </a:p>
                  </a:txBody>
                  <a:tcPr>
                    <a:solidFill>
                      <a:srgbClr val="80D7EC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lt-LT" sz="1400" b="1" dirty="0">
                          <a:solidFill>
                            <a:schemeClr val="tx1"/>
                          </a:solidFill>
                          <a:latin typeface="Gordita Light" pitchFamily="50" charset="-70"/>
                          <a:cs typeface="Gordita Light" pitchFamily="50" charset="-70"/>
                        </a:rPr>
                        <a:t>Registruota bedarbių</a:t>
                      </a:r>
                      <a:r>
                        <a:rPr lang="ru-RU" sz="1400" b="1" dirty="0">
                          <a:solidFill>
                            <a:schemeClr val="tx1"/>
                          </a:solidFill>
                          <a:latin typeface="Gordita Light" pitchFamily="50" charset="-70"/>
                          <a:cs typeface="Gordita Light" pitchFamily="50" charset="-70"/>
                        </a:rPr>
                        <a:t> – </a:t>
                      </a:r>
                      <a:r>
                        <a:rPr lang="lt-LT" sz="1400" b="1" dirty="0">
                          <a:solidFill>
                            <a:schemeClr val="tx1"/>
                          </a:solidFill>
                          <a:latin typeface="Gordita Light" pitchFamily="50" charset="-70"/>
                          <a:cs typeface="Gordita Light" pitchFamily="50" charset="-70"/>
                        </a:rPr>
                        <a:t>153 940</a:t>
                      </a:r>
                    </a:p>
                  </a:txBody>
                  <a:tcPr>
                    <a:solidFill>
                      <a:srgbClr val="EDB9D7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2417031217"/>
                  </a:ext>
                </a:extLst>
              </a:tr>
            </a:tbl>
          </a:graphicData>
        </a:graphic>
      </p:graphicFrame>
      <p:sp>
        <p:nvSpPr>
          <p:cNvPr id="17" name="TextBox 16">
            <a:extLst>
              <a:ext uri="{FF2B5EF4-FFF2-40B4-BE49-F238E27FC236}">
                <a16:creationId xmlns:a16="http://schemas.microsoft.com/office/drawing/2014/main" id="{59F97BE4-C363-EDA6-5CA7-4AAC0DBB5906}"/>
              </a:ext>
            </a:extLst>
          </p:cNvPr>
          <p:cNvSpPr txBox="1"/>
          <p:nvPr/>
        </p:nvSpPr>
        <p:spPr>
          <a:xfrm>
            <a:off x="2730790" y="158358"/>
            <a:ext cx="1350302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lt-LT" sz="1400" b="1" dirty="0">
                <a:latin typeface="Gordita Light" pitchFamily="50" charset="-70"/>
                <a:cs typeface="Gordita Light" pitchFamily="50" charset="-70"/>
              </a:rPr>
              <a:t>Šalyje </a:t>
            </a:r>
            <a:r>
              <a:rPr lang="lt-LT" dirty="0"/>
              <a:t>-</a:t>
            </a:r>
          </a:p>
        </p:txBody>
      </p:sp>
    </p:spTree>
    <p:extLst>
      <p:ext uri="{BB962C8B-B14F-4D97-AF65-F5344CB8AC3E}">
        <p14:creationId xmlns:p14="http://schemas.microsoft.com/office/powerpoint/2010/main" val="1775599939"/>
      </p:ext>
    </p:extLst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6499D592-DB36-500F-2946-46450F260594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Picture 4">
            <a:extLst>
              <a:ext uri="{FF2B5EF4-FFF2-40B4-BE49-F238E27FC236}">
                <a16:creationId xmlns:a16="http://schemas.microsoft.com/office/drawing/2014/main" id="{DF345AA1-D5CE-CE9B-B8D1-B27CFF98CC90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11534404" y="165361"/>
            <a:ext cx="354366" cy="626047"/>
          </a:xfrm>
          <a:prstGeom prst="rect">
            <a:avLst/>
          </a:prstGeom>
        </p:spPr>
      </p:pic>
      <p:sp>
        <p:nvSpPr>
          <p:cNvPr id="14" name="TextBox 13">
            <a:extLst>
              <a:ext uri="{FF2B5EF4-FFF2-40B4-BE49-F238E27FC236}">
                <a16:creationId xmlns:a16="http://schemas.microsoft.com/office/drawing/2014/main" id="{29B4DF81-AFCC-D1D6-6C24-E60899143E50}"/>
              </a:ext>
            </a:extLst>
          </p:cNvPr>
          <p:cNvSpPr txBox="1"/>
          <p:nvPr/>
        </p:nvSpPr>
        <p:spPr>
          <a:xfrm>
            <a:off x="1340168" y="312744"/>
            <a:ext cx="9194941" cy="1031051"/>
          </a:xfrm>
          <a:prstGeom prst="rect">
            <a:avLst/>
          </a:prstGeom>
          <a:noFill/>
        </p:spPr>
        <p:txBody>
          <a:bodyPr wrap="square">
            <a:spAutoFit/>
          </a:bodyPr>
          <a:lstStyle>
            <a:defPPr>
              <a:defRPr lang="en-LT"/>
            </a:defPPr>
            <a:lvl1pPr algn="ctr">
              <a:spcAft>
                <a:spcPts val="600"/>
              </a:spcAft>
              <a:defRPr sz="4000">
                <a:solidFill>
                  <a:srgbClr val="49484A"/>
                </a:solidFill>
                <a:latin typeface="Gordita" pitchFamily="50" charset="-70"/>
                <a:cs typeface="Gordita" pitchFamily="50" charset="-70"/>
              </a:defRPr>
            </a:lvl1pPr>
          </a:lstStyle>
          <a:p>
            <a:r>
              <a:rPr lang="lt-LT" sz="2800" dirty="0">
                <a:solidFill>
                  <a:schemeClr val="tx1"/>
                </a:solidFill>
              </a:rPr>
              <a:t>Bedarbių procentas nuo darbingo amžiaus gyventojų </a:t>
            </a:r>
          </a:p>
          <a:p>
            <a:r>
              <a:rPr lang="lt-LT" sz="2800" dirty="0">
                <a:solidFill>
                  <a:schemeClr val="tx1"/>
                </a:solidFill>
              </a:rPr>
              <a:t>Alytaus regionas</a:t>
            </a:r>
          </a:p>
        </p:txBody>
      </p:sp>
      <p:pic>
        <p:nvPicPr>
          <p:cNvPr id="8" name="Picture 7">
            <a:extLst>
              <a:ext uri="{FF2B5EF4-FFF2-40B4-BE49-F238E27FC236}">
                <a16:creationId xmlns:a16="http://schemas.microsoft.com/office/drawing/2014/main" id="{381CFB84-8D6D-7252-13EE-F2BCF6EA446F}"/>
              </a:ext>
            </a:extLst>
          </p:cNvPr>
          <p:cNvPicPr>
            <a:picLocks noChangeAspect="1"/>
          </p:cNvPicPr>
          <p:nvPr/>
        </p:nvPicPr>
        <p:blipFill rotWithShape="1">
          <a:blip r:embed="rId4"/>
          <a:srcRect r="28034" b="12528"/>
          <a:stretch/>
        </p:blipFill>
        <p:spPr>
          <a:xfrm>
            <a:off x="9537075" y="4641368"/>
            <a:ext cx="2640702" cy="2216632"/>
          </a:xfrm>
          <a:prstGeom prst="rect">
            <a:avLst/>
          </a:prstGeom>
        </p:spPr>
      </p:pic>
      <p:pic>
        <p:nvPicPr>
          <p:cNvPr id="4" name="Picture 3">
            <a:extLst>
              <a:ext uri="{FF2B5EF4-FFF2-40B4-BE49-F238E27FC236}">
                <a16:creationId xmlns:a16="http://schemas.microsoft.com/office/drawing/2014/main" id="{80FD7A6B-79E2-76FB-39D9-59FF3E08A45F}"/>
              </a:ext>
            </a:extLst>
          </p:cNvPr>
          <p:cNvPicPr>
            <a:picLocks noChangeAspect="1"/>
          </p:cNvPicPr>
          <p:nvPr/>
        </p:nvPicPr>
        <p:blipFill rotWithShape="1">
          <a:blip r:embed="rId5"/>
          <a:srcRect r="6496"/>
          <a:stretch/>
        </p:blipFill>
        <p:spPr>
          <a:xfrm>
            <a:off x="10191847" y="5161935"/>
            <a:ext cx="1814416" cy="1395570"/>
          </a:xfrm>
          <a:prstGeom prst="rect">
            <a:avLst/>
          </a:prstGeom>
        </p:spPr>
      </p:pic>
      <p:grpSp>
        <p:nvGrpSpPr>
          <p:cNvPr id="11" name="Group 10">
            <a:extLst>
              <a:ext uri="{FF2B5EF4-FFF2-40B4-BE49-F238E27FC236}">
                <a16:creationId xmlns:a16="http://schemas.microsoft.com/office/drawing/2014/main" id="{3C1FC57D-E7DC-037B-1DAE-166E07F3D1CD}"/>
              </a:ext>
            </a:extLst>
          </p:cNvPr>
          <p:cNvGrpSpPr/>
          <p:nvPr/>
        </p:nvGrpSpPr>
        <p:grpSpPr>
          <a:xfrm>
            <a:off x="-12370" y="1029501"/>
            <a:ext cx="2242952" cy="5864712"/>
            <a:chOff x="-12370" y="1029501"/>
            <a:chExt cx="2242952" cy="5864712"/>
          </a:xfrm>
        </p:grpSpPr>
        <p:pic>
          <p:nvPicPr>
            <p:cNvPr id="18" name="Picture 17">
              <a:extLst>
                <a:ext uri="{FF2B5EF4-FFF2-40B4-BE49-F238E27FC236}">
                  <a16:creationId xmlns:a16="http://schemas.microsoft.com/office/drawing/2014/main" id="{AADCDCE5-15D4-7B67-675D-75463E3C94B7}"/>
                </a:ext>
              </a:extLst>
            </p:cNvPr>
            <p:cNvPicPr>
              <a:picLocks noChangeAspect="1"/>
            </p:cNvPicPr>
            <p:nvPr/>
          </p:nvPicPr>
          <p:blipFill rotWithShape="1">
            <a:blip r:embed="rId6"/>
            <a:srcRect l="-52845" t="39401" r="50000" b="-28902"/>
            <a:stretch/>
          </p:blipFill>
          <p:spPr>
            <a:xfrm rot="10800000">
              <a:off x="36" y="5641413"/>
              <a:ext cx="2230546" cy="1252800"/>
            </a:xfrm>
            <a:prstGeom prst="rect">
              <a:avLst/>
            </a:prstGeom>
          </p:spPr>
        </p:pic>
        <p:pic>
          <p:nvPicPr>
            <p:cNvPr id="16" name="Picture 15" descr="A person holding a microphone&#10;&#10;Description automatically generated">
              <a:extLst>
                <a:ext uri="{FF2B5EF4-FFF2-40B4-BE49-F238E27FC236}">
                  <a16:creationId xmlns:a16="http://schemas.microsoft.com/office/drawing/2014/main" id="{1176773F-997E-DA24-419D-29560B523913}"/>
                </a:ext>
              </a:extLst>
            </p:cNvPr>
            <p:cNvPicPr>
              <a:picLocks noChangeAspect="1"/>
            </p:cNvPicPr>
            <p:nvPr/>
          </p:nvPicPr>
          <p:blipFill rotWithShape="1">
            <a:blip r:embed="rId7"/>
            <a:srcRect l="41524"/>
            <a:stretch/>
          </p:blipFill>
          <p:spPr>
            <a:xfrm>
              <a:off x="-12370" y="1029501"/>
              <a:ext cx="1707101" cy="1048681"/>
            </a:xfrm>
            <a:prstGeom prst="rect">
              <a:avLst/>
            </a:prstGeom>
          </p:spPr>
        </p:pic>
      </p:grpSp>
      <p:sp>
        <p:nvSpPr>
          <p:cNvPr id="6" name="Content Placeholder 7">
            <a:extLst>
              <a:ext uri="{FF2B5EF4-FFF2-40B4-BE49-F238E27FC236}">
                <a16:creationId xmlns:a16="http://schemas.microsoft.com/office/drawing/2014/main" id="{4AADD590-AE3C-62BE-2CD7-D04EB972E425}"/>
              </a:ext>
            </a:extLst>
          </p:cNvPr>
          <p:cNvSpPr txBox="1">
            <a:spLocks/>
          </p:cNvSpPr>
          <p:nvPr/>
        </p:nvSpPr>
        <p:spPr>
          <a:xfrm>
            <a:off x="6573796" y="6557505"/>
            <a:ext cx="5246730" cy="296382"/>
          </a:xfrm>
          <a:prstGeom prst="rect">
            <a:avLst/>
          </a:prstGeom>
        </p:spPr>
        <p:txBody>
          <a:bodyPr vert="horz" lIns="91440" tIns="45720" rIns="91440" bIns="45720" rtlCol="0" anchor="t">
            <a:normAutofit/>
          </a:bodyPr>
          <a:lstStyle>
            <a:lvl1pPr marL="0" indent="0" algn="r" defTabSz="914400" rtl="0" eaLnBrk="1" latinLnBrk="0" hangingPunct="1">
              <a:lnSpc>
                <a:spcPct val="100000"/>
              </a:lnSpc>
              <a:spcBef>
                <a:spcPts val="1000"/>
              </a:spcBef>
              <a:buFont typeface="AppleSymbols" charset="0"/>
              <a:buNone/>
              <a:defRPr sz="900" kern="1200">
                <a:solidFill>
                  <a:srgbClr val="434244"/>
                </a:solidFill>
                <a:latin typeface="Gordita" charset="0"/>
                <a:ea typeface="Gordita" charset="0"/>
                <a:cs typeface="Gordita" charset="0"/>
              </a:defRPr>
            </a:lvl1pPr>
            <a:lvl2pPr marL="685800" indent="-228600" algn="l" defTabSz="914400" rtl="0" eaLnBrk="1" latinLnBrk="0" hangingPunct="1">
              <a:lnSpc>
                <a:spcPct val="100000"/>
              </a:lnSpc>
              <a:spcBef>
                <a:spcPts val="500"/>
              </a:spcBef>
              <a:buFont typeface="AppleSymbols" charset="0"/>
              <a:buChar char="⏤"/>
              <a:defRPr sz="1100" kern="1200">
                <a:solidFill>
                  <a:srgbClr val="434244"/>
                </a:solidFill>
                <a:latin typeface="Gordita" charset="0"/>
                <a:ea typeface="Gordita" charset="0"/>
                <a:cs typeface="Gordita" charset="0"/>
              </a:defRPr>
            </a:lvl2pPr>
            <a:lvl3pPr marL="1143000" indent="-228600" algn="l" defTabSz="914400" rtl="0" eaLnBrk="1" latinLnBrk="0" hangingPunct="1">
              <a:lnSpc>
                <a:spcPct val="100000"/>
              </a:lnSpc>
              <a:spcBef>
                <a:spcPts val="500"/>
              </a:spcBef>
              <a:buFont typeface="AppleSymbols" charset="0"/>
              <a:buChar char="⏤"/>
              <a:defRPr sz="1100" kern="1200">
                <a:solidFill>
                  <a:srgbClr val="434244"/>
                </a:solidFill>
                <a:latin typeface="Gordita" charset="0"/>
                <a:ea typeface="Gordita" charset="0"/>
                <a:cs typeface="Gordita" charset="0"/>
              </a:defRPr>
            </a:lvl3pPr>
            <a:lvl4pPr marL="1600200" indent="-228600" algn="l" defTabSz="914400" rtl="0" eaLnBrk="1" latinLnBrk="0" hangingPunct="1">
              <a:lnSpc>
                <a:spcPct val="100000"/>
              </a:lnSpc>
              <a:spcBef>
                <a:spcPts val="500"/>
              </a:spcBef>
              <a:buFont typeface="AppleSymbols" charset="0"/>
              <a:buChar char="⏤"/>
              <a:defRPr sz="1100" kern="1200">
                <a:solidFill>
                  <a:srgbClr val="434244"/>
                </a:solidFill>
                <a:latin typeface="Gordita" charset="0"/>
                <a:ea typeface="Gordita" charset="0"/>
                <a:cs typeface="Gordita" charset="0"/>
              </a:defRPr>
            </a:lvl4pPr>
            <a:lvl5pPr marL="2057400" indent="-228600" algn="l" defTabSz="914400" rtl="0" eaLnBrk="1" latinLnBrk="0" hangingPunct="1">
              <a:lnSpc>
                <a:spcPct val="100000"/>
              </a:lnSpc>
              <a:spcBef>
                <a:spcPts val="500"/>
              </a:spcBef>
              <a:buFont typeface="AppleSymbols" charset="0"/>
              <a:buChar char="⏤"/>
              <a:defRPr sz="1100" kern="1200">
                <a:solidFill>
                  <a:srgbClr val="434244"/>
                </a:solidFill>
                <a:latin typeface="Gordita" charset="0"/>
                <a:ea typeface="Gordita" charset="0"/>
                <a:cs typeface="Gordita" charset="0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1000"/>
              </a:spcBef>
              <a:spcAft>
                <a:spcPts val="0"/>
              </a:spcAft>
              <a:buClrTx/>
              <a:buSzTx/>
              <a:buFont typeface="AppleSymbols" charset="0"/>
              <a:buNone/>
              <a:tabLst/>
              <a:defRPr/>
            </a:pPr>
            <a:r>
              <a:rPr kumimoji="0" lang="lt-LT" sz="900" b="0" i="0" u="none" strike="noStrike" kern="1200" cap="none" spc="0" normalizeH="0" baseline="0" noProof="0" dirty="0">
                <a:ln>
                  <a:noFill/>
                </a:ln>
                <a:solidFill>
                  <a:srgbClr val="434244"/>
                </a:solidFill>
                <a:effectLst/>
                <a:uLnTx/>
                <a:uFillTx/>
                <a:latin typeface="Gordita" charset="0"/>
                <a:cs typeface="Gordita" charset="0"/>
              </a:rPr>
              <a:t>Šaltinis: Užimtumo tarnybos duomenys (</a:t>
            </a:r>
            <a:r>
              <a:rPr lang="lt-LT" dirty="0">
                <a:hlinkClick r:id="rId8"/>
              </a:rPr>
              <a:t>„Microsoft Power BI“</a:t>
            </a:r>
            <a:r>
              <a:rPr lang="lt-LT" dirty="0"/>
              <a:t>)</a:t>
            </a:r>
          </a:p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1000"/>
              </a:spcBef>
              <a:spcAft>
                <a:spcPts val="0"/>
              </a:spcAft>
              <a:buClrTx/>
              <a:buSzTx/>
              <a:buFont typeface="AppleSymbols" charset="0"/>
              <a:buNone/>
              <a:tabLst/>
              <a:defRPr/>
            </a:pPr>
            <a:endParaRPr kumimoji="0" lang="lt-LT" sz="900" b="0" i="0" u="none" strike="noStrike" kern="1200" cap="none" spc="0" normalizeH="0" baseline="0" noProof="0" dirty="0">
              <a:ln>
                <a:noFill/>
              </a:ln>
              <a:solidFill>
                <a:srgbClr val="434244"/>
              </a:solidFill>
              <a:effectLst/>
              <a:uLnTx/>
              <a:uFillTx/>
              <a:latin typeface="Gordita" charset="0"/>
              <a:cs typeface="Gordita" charset="0"/>
            </a:endParaRPr>
          </a:p>
        </p:txBody>
      </p:sp>
      <p:graphicFrame>
        <p:nvGraphicFramePr>
          <p:cNvPr id="2" name="Diagrama 1">
            <a:extLst>
              <a:ext uri="{FF2B5EF4-FFF2-40B4-BE49-F238E27FC236}">
                <a16:creationId xmlns:a16="http://schemas.microsoft.com/office/drawing/2014/main" id="{D9900672-4191-0787-5515-C09BE696D83E}"/>
              </a:ext>
            </a:extLst>
          </p:cNvPr>
          <p:cNvGraphicFramePr>
            <a:graphicFrameLocks/>
          </p:cNvGraphicFramePr>
          <p:nvPr>
            <p:extLst>
              <p:ext uri="{D42A27DB-BD31-4B8C-83A1-F6EECF244321}">
                <p14:modId xmlns:p14="http://schemas.microsoft.com/office/powerpoint/2010/main" val="2173731301"/>
              </p:ext>
            </p:extLst>
          </p:nvPr>
        </p:nvGraphicFramePr>
        <p:xfrm>
          <a:off x="1398608" y="1245006"/>
          <a:ext cx="8621725" cy="5229583"/>
        </p:xfrm>
        <a:graphic>
          <a:graphicData uri="http://schemas.openxmlformats.org/drawingml/2006/chart">
            <c:chart xmlns:c="http://schemas.openxmlformats.org/drawingml/2006/chart" xmlns:r="http://schemas.openxmlformats.org/officeDocument/2006/relationships" r:id="rId9"/>
          </a:graphicData>
        </a:graphic>
      </p:graphicFrame>
    </p:spTree>
    <p:extLst>
      <p:ext uri="{BB962C8B-B14F-4D97-AF65-F5344CB8AC3E}">
        <p14:creationId xmlns:p14="http://schemas.microsoft.com/office/powerpoint/2010/main" val="1733341132"/>
      </p:ext>
    </p:extLst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8" name="Picture 7">
            <a:extLst>
              <a:ext uri="{FF2B5EF4-FFF2-40B4-BE49-F238E27FC236}">
                <a16:creationId xmlns:a16="http://schemas.microsoft.com/office/drawing/2014/main" id="{17850F80-043A-DF4E-A1D6-CB3F9B0FF6AD}"/>
              </a:ext>
            </a:extLst>
          </p:cNvPr>
          <p:cNvPicPr>
            <a:picLocks noChangeAspect="1"/>
          </p:cNvPicPr>
          <p:nvPr/>
        </p:nvPicPr>
        <p:blipFill>
          <a:blip r:embed="rId3">
            <a:alphaModFix amt="50000"/>
          </a:blip>
          <a:stretch>
            <a:fillRect/>
          </a:stretch>
        </p:blipFill>
        <p:spPr>
          <a:xfrm>
            <a:off x="-12370" y="0"/>
            <a:ext cx="12204370" cy="6858000"/>
          </a:xfrm>
          <a:prstGeom prst="rect">
            <a:avLst/>
          </a:prstGeom>
        </p:spPr>
      </p:pic>
      <p:pic>
        <p:nvPicPr>
          <p:cNvPr id="5" name="Picture 4">
            <a:extLst>
              <a:ext uri="{FF2B5EF4-FFF2-40B4-BE49-F238E27FC236}">
                <a16:creationId xmlns:a16="http://schemas.microsoft.com/office/drawing/2014/main" id="{FE053FA7-1B43-944C-AD45-768B7F402DC3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11534404" y="165361"/>
            <a:ext cx="354366" cy="626047"/>
          </a:xfrm>
          <a:prstGeom prst="rect">
            <a:avLst/>
          </a:prstGeom>
        </p:spPr>
      </p:pic>
      <p:sp>
        <p:nvSpPr>
          <p:cNvPr id="17" name="TextBox 16">
            <a:extLst>
              <a:ext uri="{FF2B5EF4-FFF2-40B4-BE49-F238E27FC236}">
                <a16:creationId xmlns:a16="http://schemas.microsoft.com/office/drawing/2014/main" id="{51BE591F-76FA-5F4A-88A0-8AA1463AC1FD}"/>
              </a:ext>
            </a:extLst>
          </p:cNvPr>
          <p:cNvSpPr txBox="1"/>
          <p:nvPr/>
        </p:nvSpPr>
        <p:spPr>
          <a:xfrm>
            <a:off x="-3076832" y="1890584"/>
            <a:ext cx="184731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endParaRPr lang="en-LT" dirty="0"/>
          </a:p>
        </p:txBody>
      </p:sp>
      <p:pic>
        <p:nvPicPr>
          <p:cNvPr id="6" name="Picture 5" descr="A white paper with a pie chart and markers&#10;&#10;Description automatically generated">
            <a:extLst>
              <a:ext uri="{FF2B5EF4-FFF2-40B4-BE49-F238E27FC236}">
                <a16:creationId xmlns:a16="http://schemas.microsoft.com/office/drawing/2014/main" id="{ED575256-3969-DC45-9E16-E35133F82A69}"/>
              </a:ext>
            </a:extLst>
          </p:cNvPr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258013" y="4594097"/>
            <a:ext cx="1286816" cy="829865"/>
          </a:xfrm>
          <a:prstGeom prst="rect">
            <a:avLst/>
          </a:prstGeom>
        </p:spPr>
      </p:pic>
      <p:pic>
        <p:nvPicPr>
          <p:cNvPr id="10" name="Picture 9" descr="A calculator and pencil&#10;&#10;Description automatically generated">
            <a:extLst>
              <a:ext uri="{FF2B5EF4-FFF2-40B4-BE49-F238E27FC236}">
                <a16:creationId xmlns:a16="http://schemas.microsoft.com/office/drawing/2014/main" id="{65AF6D03-FEBB-DB45-9C13-07847AA6EF13}"/>
              </a:ext>
            </a:extLst>
          </p:cNvPr>
          <p:cNvPicPr>
            <a:picLocks noChangeAspect="1"/>
          </p:cNvPicPr>
          <p:nvPr/>
        </p:nvPicPr>
        <p:blipFill>
          <a:blip r:embed="rId6"/>
          <a:stretch>
            <a:fillRect/>
          </a:stretch>
        </p:blipFill>
        <p:spPr>
          <a:xfrm>
            <a:off x="258013" y="3214463"/>
            <a:ext cx="1286816" cy="775462"/>
          </a:xfrm>
          <a:prstGeom prst="rect">
            <a:avLst/>
          </a:prstGeom>
        </p:spPr>
      </p:pic>
      <p:pic>
        <p:nvPicPr>
          <p:cNvPr id="12" name="Picture 11" descr="A white telephone with a blue screen&#10;&#10;Description automatically generated">
            <a:extLst>
              <a:ext uri="{FF2B5EF4-FFF2-40B4-BE49-F238E27FC236}">
                <a16:creationId xmlns:a16="http://schemas.microsoft.com/office/drawing/2014/main" id="{8A0BFC19-444E-2C41-8DAA-C6B3772877A4}"/>
              </a:ext>
            </a:extLst>
          </p:cNvPr>
          <p:cNvPicPr>
            <a:picLocks noChangeAspect="1"/>
          </p:cNvPicPr>
          <p:nvPr/>
        </p:nvPicPr>
        <p:blipFill>
          <a:blip r:embed="rId7"/>
          <a:stretch>
            <a:fillRect/>
          </a:stretch>
        </p:blipFill>
        <p:spPr>
          <a:xfrm>
            <a:off x="319668" y="1883353"/>
            <a:ext cx="1163507" cy="865297"/>
          </a:xfrm>
          <a:prstGeom prst="rect">
            <a:avLst/>
          </a:prstGeom>
        </p:spPr>
      </p:pic>
      <p:grpSp>
        <p:nvGrpSpPr>
          <p:cNvPr id="16" name="Group 15">
            <a:extLst>
              <a:ext uri="{FF2B5EF4-FFF2-40B4-BE49-F238E27FC236}">
                <a16:creationId xmlns:a16="http://schemas.microsoft.com/office/drawing/2014/main" id="{7BC10AA2-1C5B-0843-B468-7F25FA6A587F}"/>
              </a:ext>
            </a:extLst>
          </p:cNvPr>
          <p:cNvGrpSpPr/>
          <p:nvPr/>
        </p:nvGrpSpPr>
        <p:grpSpPr>
          <a:xfrm>
            <a:off x="0" y="592294"/>
            <a:ext cx="12175190" cy="6164326"/>
            <a:chOff x="-157329" y="816146"/>
            <a:chExt cx="12361204" cy="6476387"/>
          </a:xfrm>
        </p:grpSpPr>
        <p:grpSp>
          <p:nvGrpSpPr>
            <p:cNvPr id="19" name="Group 18">
              <a:extLst>
                <a:ext uri="{FF2B5EF4-FFF2-40B4-BE49-F238E27FC236}">
                  <a16:creationId xmlns:a16="http://schemas.microsoft.com/office/drawing/2014/main" id="{E7E49079-B49C-5D43-8CB8-72A37F31DBC4}"/>
                </a:ext>
              </a:extLst>
            </p:cNvPr>
            <p:cNvGrpSpPr/>
            <p:nvPr/>
          </p:nvGrpSpPr>
          <p:grpSpPr>
            <a:xfrm>
              <a:off x="10307782" y="816146"/>
              <a:ext cx="1896093" cy="6476387"/>
              <a:chOff x="10307782" y="816146"/>
              <a:chExt cx="1896093" cy="6476387"/>
            </a:xfrm>
          </p:grpSpPr>
          <p:pic>
            <p:nvPicPr>
              <p:cNvPr id="23" name="Picture 22">
                <a:extLst>
                  <a:ext uri="{FF2B5EF4-FFF2-40B4-BE49-F238E27FC236}">
                    <a16:creationId xmlns:a16="http://schemas.microsoft.com/office/drawing/2014/main" id="{83E06273-5106-D34C-B03A-D6273FECCCCD}"/>
                  </a:ext>
                </a:extLst>
              </p:cNvPr>
              <p:cNvPicPr>
                <a:picLocks noChangeAspect="1"/>
              </p:cNvPicPr>
              <p:nvPr/>
            </p:nvPicPr>
            <p:blipFill rotWithShape="1">
              <a:blip r:embed="rId8"/>
              <a:srcRect l="479" t="-9072" r="43752" b="9072"/>
              <a:stretch/>
            </p:blipFill>
            <p:spPr>
              <a:xfrm>
                <a:off x="10307782" y="816146"/>
                <a:ext cx="1896093" cy="3493795"/>
              </a:xfrm>
              <a:prstGeom prst="rect">
                <a:avLst/>
              </a:prstGeom>
            </p:spPr>
          </p:pic>
          <p:pic>
            <p:nvPicPr>
              <p:cNvPr id="29" name="Picture 28">
                <a:extLst>
                  <a:ext uri="{FF2B5EF4-FFF2-40B4-BE49-F238E27FC236}">
                    <a16:creationId xmlns:a16="http://schemas.microsoft.com/office/drawing/2014/main" id="{51BCB034-80CA-E44F-85FC-25B1C955C677}"/>
                  </a:ext>
                </a:extLst>
              </p:cNvPr>
              <p:cNvPicPr>
                <a:picLocks noChangeAspect="1"/>
              </p:cNvPicPr>
              <p:nvPr/>
            </p:nvPicPr>
            <p:blipFill rotWithShape="1">
              <a:blip r:embed="rId9"/>
              <a:srcRect l="42961"/>
              <a:stretch/>
            </p:blipFill>
            <p:spPr>
              <a:xfrm rot="10800000">
                <a:off x="10675748" y="4562015"/>
                <a:ext cx="1515588" cy="2730518"/>
              </a:xfrm>
              <a:prstGeom prst="rect">
                <a:avLst/>
              </a:prstGeom>
            </p:spPr>
          </p:pic>
        </p:grpSp>
        <p:pic>
          <p:nvPicPr>
            <p:cNvPr id="20" name="Picture 19" descr="A person holding a microphone&#10;&#10;Description automatically generated">
              <a:extLst>
                <a:ext uri="{FF2B5EF4-FFF2-40B4-BE49-F238E27FC236}">
                  <a16:creationId xmlns:a16="http://schemas.microsoft.com/office/drawing/2014/main" id="{D4FA1122-A19C-8546-B483-89477E1CA5BE}"/>
                </a:ext>
              </a:extLst>
            </p:cNvPr>
            <p:cNvPicPr>
              <a:picLocks noChangeAspect="1"/>
            </p:cNvPicPr>
            <p:nvPr/>
          </p:nvPicPr>
          <p:blipFill rotWithShape="1">
            <a:blip r:embed="rId10"/>
            <a:srcRect l="41524"/>
            <a:stretch/>
          </p:blipFill>
          <p:spPr>
            <a:xfrm>
              <a:off x="-157329" y="849363"/>
              <a:ext cx="1181283" cy="725669"/>
            </a:xfrm>
            <a:prstGeom prst="rect">
              <a:avLst/>
            </a:prstGeom>
          </p:spPr>
        </p:pic>
      </p:grpSp>
      <p:sp>
        <p:nvSpPr>
          <p:cNvPr id="4" name="Content Placeholder 7">
            <a:extLst>
              <a:ext uri="{FF2B5EF4-FFF2-40B4-BE49-F238E27FC236}">
                <a16:creationId xmlns:a16="http://schemas.microsoft.com/office/drawing/2014/main" id="{FDA70BD3-DD76-24D4-F7FF-407426C8CA0F}"/>
              </a:ext>
            </a:extLst>
          </p:cNvPr>
          <p:cNvSpPr txBox="1">
            <a:spLocks/>
          </p:cNvSpPr>
          <p:nvPr/>
        </p:nvSpPr>
        <p:spPr>
          <a:xfrm>
            <a:off x="6573796" y="6557505"/>
            <a:ext cx="5246730" cy="296382"/>
          </a:xfrm>
          <a:prstGeom prst="rect">
            <a:avLst/>
          </a:prstGeom>
        </p:spPr>
        <p:txBody>
          <a:bodyPr vert="horz" lIns="91440" tIns="45720" rIns="91440" bIns="45720" rtlCol="0" anchor="t">
            <a:normAutofit/>
          </a:bodyPr>
          <a:lstStyle>
            <a:lvl1pPr marL="0" indent="0" algn="r" defTabSz="914400" rtl="0" eaLnBrk="1" latinLnBrk="0" hangingPunct="1">
              <a:lnSpc>
                <a:spcPct val="100000"/>
              </a:lnSpc>
              <a:spcBef>
                <a:spcPts val="1000"/>
              </a:spcBef>
              <a:buFont typeface="AppleSymbols" charset="0"/>
              <a:buNone/>
              <a:defRPr sz="900" kern="1200">
                <a:solidFill>
                  <a:srgbClr val="434244"/>
                </a:solidFill>
                <a:latin typeface="Gordita" charset="0"/>
                <a:ea typeface="Gordita" charset="0"/>
                <a:cs typeface="Gordita" charset="0"/>
              </a:defRPr>
            </a:lvl1pPr>
            <a:lvl2pPr marL="685800" indent="-228600" algn="l" defTabSz="914400" rtl="0" eaLnBrk="1" latinLnBrk="0" hangingPunct="1">
              <a:lnSpc>
                <a:spcPct val="100000"/>
              </a:lnSpc>
              <a:spcBef>
                <a:spcPts val="500"/>
              </a:spcBef>
              <a:buFont typeface="AppleSymbols" charset="0"/>
              <a:buChar char="⏤"/>
              <a:defRPr sz="1100" kern="1200">
                <a:solidFill>
                  <a:srgbClr val="434244"/>
                </a:solidFill>
                <a:latin typeface="Gordita" charset="0"/>
                <a:ea typeface="Gordita" charset="0"/>
                <a:cs typeface="Gordita" charset="0"/>
              </a:defRPr>
            </a:lvl2pPr>
            <a:lvl3pPr marL="1143000" indent="-228600" algn="l" defTabSz="914400" rtl="0" eaLnBrk="1" latinLnBrk="0" hangingPunct="1">
              <a:lnSpc>
                <a:spcPct val="100000"/>
              </a:lnSpc>
              <a:spcBef>
                <a:spcPts val="500"/>
              </a:spcBef>
              <a:buFont typeface="AppleSymbols" charset="0"/>
              <a:buChar char="⏤"/>
              <a:defRPr sz="1100" kern="1200">
                <a:solidFill>
                  <a:srgbClr val="434244"/>
                </a:solidFill>
                <a:latin typeface="Gordita" charset="0"/>
                <a:ea typeface="Gordita" charset="0"/>
                <a:cs typeface="Gordita" charset="0"/>
              </a:defRPr>
            </a:lvl3pPr>
            <a:lvl4pPr marL="1600200" indent="-228600" algn="l" defTabSz="914400" rtl="0" eaLnBrk="1" latinLnBrk="0" hangingPunct="1">
              <a:lnSpc>
                <a:spcPct val="100000"/>
              </a:lnSpc>
              <a:spcBef>
                <a:spcPts val="500"/>
              </a:spcBef>
              <a:buFont typeface="AppleSymbols" charset="0"/>
              <a:buChar char="⏤"/>
              <a:defRPr sz="1100" kern="1200">
                <a:solidFill>
                  <a:srgbClr val="434244"/>
                </a:solidFill>
                <a:latin typeface="Gordita" charset="0"/>
                <a:ea typeface="Gordita" charset="0"/>
                <a:cs typeface="Gordita" charset="0"/>
              </a:defRPr>
            </a:lvl4pPr>
            <a:lvl5pPr marL="2057400" indent="-228600" algn="l" defTabSz="914400" rtl="0" eaLnBrk="1" latinLnBrk="0" hangingPunct="1">
              <a:lnSpc>
                <a:spcPct val="100000"/>
              </a:lnSpc>
              <a:spcBef>
                <a:spcPts val="500"/>
              </a:spcBef>
              <a:buFont typeface="AppleSymbols" charset="0"/>
              <a:buChar char="⏤"/>
              <a:defRPr sz="1100" kern="1200">
                <a:solidFill>
                  <a:srgbClr val="434244"/>
                </a:solidFill>
                <a:latin typeface="Gordita" charset="0"/>
                <a:ea typeface="Gordita" charset="0"/>
                <a:cs typeface="Gordita" charset="0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lvl="0">
              <a:defRPr/>
            </a:pPr>
            <a:r>
              <a:rPr lang="lt-LT" dirty="0"/>
              <a:t>Šaltinis: Užimtumo tarnybos duomenys (</a:t>
            </a:r>
            <a:r>
              <a:rPr lang="lt-LT" dirty="0">
                <a:hlinkClick r:id="rId11"/>
              </a:rPr>
              <a:t>„Microsoft Power BI“</a:t>
            </a:r>
            <a:r>
              <a:rPr lang="lt-LT" dirty="0"/>
              <a:t>)</a:t>
            </a:r>
          </a:p>
        </p:txBody>
      </p:sp>
      <p:sp>
        <p:nvSpPr>
          <p:cNvPr id="2" name="TextBox 1">
            <a:extLst>
              <a:ext uri="{FF2B5EF4-FFF2-40B4-BE49-F238E27FC236}">
                <a16:creationId xmlns:a16="http://schemas.microsoft.com/office/drawing/2014/main" id="{E6695166-EC54-6E2D-A240-885F2A6CA3B6}"/>
              </a:ext>
            </a:extLst>
          </p:cNvPr>
          <p:cNvSpPr txBox="1"/>
          <p:nvPr/>
        </p:nvSpPr>
        <p:spPr>
          <a:xfrm>
            <a:off x="1006358" y="243852"/>
            <a:ext cx="9601200" cy="523220"/>
          </a:xfrm>
          <a:prstGeom prst="rect">
            <a:avLst/>
          </a:prstGeom>
          <a:noFill/>
        </p:spPr>
        <p:txBody>
          <a:bodyPr wrap="square">
            <a:spAutoFit/>
          </a:bodyPr>
          <a:lstStyle>
            <a:defPPr>
              <a:defRPr lang="en-LT"/>
            </a:defPPr>
            <a:lvl1pPr algn="ctr">
              <a:spcAft>
                <a:spcPts val="600"/>
              </a:spcAft>
              <a:defRPr sz="3200">
                <a:solidFill>
                  <a:srgbClr val="49484A"/>
                </a:solidFill>
                <a:latin typeface="Gordita" pitchFamily="50" charset="-70"/>
                <a:cs typeface="Gordita" pitchFamily="50" charset="-70"/>
              </a:defRPr>
            </a:lvl1pPr>
          </a:lstStyle>
          <a:p>
            <a:r>
              <a:rPr lang="lt-LT" sz="2800" dirty="0">
                <a:solidFill>
                  <a:schemeClr val="tx1"/>
                </a:solidFill>
              </a:rPr>
              <a:t>Alytaus regiono bedarbių struktūros pokyčiai (1)</a:t>
            </a:r>
            <a:endParaRPr lang="en-LT" sz="2800" dirty="0">
              <a:solidFill>
                <a:schemeClr val="tx1"/>
              </a:solidFill>
            </a:endParaRPr>
          </a:p>
        </p:txBody>
      </p:sp>
      <p:graphicFrame>
        <p:nvGraphicFramePr>
          <p:cNvPr id="3" name="Diagrama 2">
            <a:extLst>
              <a:ext uri="{FF2B5EF4-FFF2-40B4-BE49-F238E27FC236}">
                <a16:creationId xmlns:a16="http://schemas.microsoft.com/office/drawing/2014/main" id="{2E8A6587-1660-F787-337D-629759D23971}"/>
              </a:ext>
            </a:extLst>
          </p:cNvPr>
          <p:cNvGraphicFramePr>
            <a:graphicFrameLocks/>
          </p:cNvGraphicFramePr>
          <p:nvPr>
            <p:extLst>
              <p:ext uri="{D42A27DB-BD31-4B8C-83A1-F6EECF244321}">
                <p14:modId xmlns:p14="http://schemas.microsoft.com/office/powerpoint/2010/main" val="373719554"/>
              </p:ext>
            </p:extLst>
          </p:nvPr>
        </p:nvGraphicFramePr>
        <p:xfrm>
          <a:off x="1644073" y="932873"/>
          <a:ext cx="9025986" cy="5620519"/>
        </p:xfrm>
        <a:graphic>
          <a:graphicData uri="http://schemas.openxmlformats.org/drawingml/2006/chart">
            <c:chart xmlns:c="http://schemas.openxmlformats.org/drawingml/2006/chart" xmlns:r="http://schemas.openxmlformats.org/officeDocument/2006/relationships" r:id="rId12"/>
          </a:graphicData>
        </a:graphic>
      </p:graphicFrame>
    </p:spTree>
    <p:extLst>
      <p:ext uri="{BB962C8B-B14F-4D97-AF65-F5344CB8AC3E}">
        <p14:creationId xmlns:p14="http://schemas.microsoft.com/office/powerpoint/2010/main" val="2801017523"/>
      </p:ext>
    </p:extLst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Picture 4">
            <a:extLst>
              <a:ext uri="{FF2B5EF4-FFF2-40B4-BE49-F238E27FC236}">
                <a16:creationId xmlns:a16="http://schemas.microsoft.com/office/drawing/2014/main" id="{FE053FA7-1B43-944C-AD45-768B7F402DC3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11534404" y="165361"/>
            <a:ext cx="354366" cy="626047"/>
          </a:xfrm>
          <a:prstGeom prst="rect">
            <a:avLst/>
          </a:prstGeom>
        </p:spPr>
      </p:pic>
      <p:sp>
        <p:nvSpPr>
          <p:cNvPr id="14" name="TextBox 13">
            <a:extLst>
              <a:ext uri="{FF2B5EF4-FFF2-40B4-BE49-F238E27FC236}">
                <a16:creationId xmlns:a16="http://schemas.microsoft.com/office/drawing/2014/main" id="{17E20FA2-5285-EC44-A0DC-D37E4406EB5E}"/>
              </a:ext>
            </a:extLst>
          </p:cNvPr>
          <p:cNvSpPr txBox="1"/>
          <p:nvPr/>
        </p:nvSpPr>
        <p:spPr>
          <a:xfrm>
            <a:off x="1352176" y="216774"/>
            <a:ext cx="9601200" cy="523220"/>
          </a:xfrm>
          <a:prstGeom prst="rect">
            <a:avLst/>
          </a:prstGeom>
          <a:noFill/>
        </p:spPr>
        <p:txBody>
          <a:bodyPr wrap="square">
            <a:spAutoFit/>
          </a:bodyPr>
          <a:lstStyle>
            <a:defPPr>
              <a:defRPr lang="en-LT"/>
            </a:defPPr>
            <a:lvl1pPr algn="ctr">
              <a:spcAft>
                <a:spcPts val="600"/>
              </a:spcAft>
              <a:defRPr sz="3200">
                <a:solidFill>
                  <a:srgbClr val="49484A"/>
                </a:solidFill>
                <a:latin typeface="Gordita" pitchFamily="50" charset="-70"/>
                <a:cs typeface="Gordita" pitchFamily="50" charset="-70"/>
              </a:defRPr>
            </a:lvl1pPr>
          </a:lstStyle>
          <a:p>
            <a:r>
              <a:rPr lang="lt-LT" sz="2800" dirty="0">
                <a:solidFill>
                  <a:schemeClr val="tx1"/>
                </a:solidFill>
              </a:rPr>
              <a:t>Alytaus regiono bedarbių struktūros pokyčiai (2)</a:t>
            </a:r>
            <a:endParaRPr lang="en-LT" sz="2800" dirty="0">
              <a:solidFill>
                <a:schemeClr val="tx1"/>
              </a:solidFill>
            </a:endParaRPr>
          </a:p>
        </p:txBody>
      </p:sp>
      <p:pic>
        <p:nvPicPr>
          <p:cNvPr id="13" name="Picture 12">
            <a:extLst>
              <a:ext uri="{FF2B5EF4-FFF2-40B4-BE49-F238E27FC236}">
                <a16:creationId xmlns:a16="http://schemas.microsoft.com/office/drawing/2014/main" id="{9070E071-343B-254E-A490-A696CDC002C1}"/>
              </a:ext>
            </a:extLst>
          </p:cNvPr>
          <p:cNvPicPr>
            <a:picLocks noChangeAspect="1"/>
          </p:cNvPicPr>
          <p:nvPr/>
        </p:nvPicPr>
        <p:blipFill rotWithShape="1">
          <a:blip r:embed="rId4"/>
          <a:srcRect l="-52845" t="39401" r="50000" b="-28902"/>
          <a:stretch/>
        </p:blipFill>
        <p:spPr>
          <a:xfrm rot="10800000">
            <a:off x="0" y="5875805"/>
            <a:ext cx="2230582" cy="1018407"/>
          </a:xfrm>
          <a:prstGeom prst="rect">
            <a:avLst/>
          </a:prstGeom>
        </p:spPr>
      </p:pic>
      <p:sp>
        <p:nvSpPr>
          <p:cNvPr id="2" name="TextBox 1">
            <a:extLst>
              <a:ext uri="{FF2B5EF4-FFF2-40B4-BE49-F238E27FC236}">
                <a16:creationId xmlns:a16="http://schemas.microsoft.com/office/drawing/2014/main" id="{9254AD3B-25D4-9448-9344-3F15CC65C1BF}"/>
              </a:ext>
            </a:extLst>
          </p:cNvPr>
          <p:cNvSpPr txBox="1"/>
          <p:nvPr/>
        </p:nvSpPr>
        <p:spPr>
          <a:xfrm>
            <a:off x="13106400" y="6175513"/>
            <a:ext cx="184731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endParaRPr lang="en-LT" dirty="0"/>
          </a:p>
        </p:txBody>
      </p:sp>
      <p:pic>
        <p:nvPicPr>
          <p:cNvPr id="15" name="Picture 14" descr="A person holding a microphone&#10;&#10;Description automatically generated">
            <a:extLst>
              <a:ext uri="{FF2B5EF4-FFF2-40B4-BE49-F238E27FC236}">
                <a16:creationId xmlns:a16="http://schemas.microsoft.com/office/drawing/2014/main" id="{26A97A80-9B95-AA4F-825C-637C755612F1}"/>
              </a:ext>
            </a:extLst>
          </p:cNvPr>
          <p:cNvPicPr>
            <a:picLocks noChangeAspect="1"/>
          </p:cNvPicPr>
          <p:nvPr/>
        </p:nvPicPr>
        <p:blipFill rotWithShape="1">
          <a:blip r:embed="rId5"/>
          <a:srcRect l="41524"/>
          <a:stretch/>
        </p:blipFill>
        <p:spPr>
          <a:xfrm>
            <a:off x="36" y="0"/>
            <a:ext cx="1707101" cy="1018407"/>
          </a:xfrm>
          <a:prstGeom prst="rect">
            <a:avLst/>
          </a:prstGeom>
        </p:spPr>
      </p:pic>
      <p:sp>
        <p:nvSpPr>
          <p:cNvPr id="6" name="Content Placeholder 7">
            <a:extLst>
              <a:ext uri="{FF2B5EF4-FFF2-40B4-BE49-F238E27FC236}">
                <a16:creationId xmlns:a16="http://schemas.microsoft.com/office/drawing/2014/main" id="{C2DEF47E-7623-44EE-883A-41E2D22351C8}"/>
              </a:ext>
            </a:extLst>
          </p:cNvPr>
          <p:cNvSpPr txBox="1">
            <a:spLocks/>
          </p:cNvSpPr>
          <p:nvPr/>
        </p:nvSpPr>
        <p:spPr>
          <a:xfrm>
            <a:off x="1395420" y="6521574"/>
            <a:ext cx="5246730" cy="296382"/>
          </a:xfrm>
          <a:prstGeom prst="rect">
            <a:avLst/>
          </a:prstGeom>
        </p:spPr>
        <p:txBody>
          <a:bodyPr vert="horz" lIns="91440" tIns="45720" rIns="91440" bIns="45720" rtlCol="0" anchor="t">
            <a:normAutofit/>
          </a:bodyPr>
          <a:lstStyle>
            <a:lvl1pPr marL="0" indent="0" algn="r" defTabSz="914400" rtl="0" eaLnBrk="1" latinLnBrk="0" hangingPunct="1">
              <a:lnSpc>
                <a:spcPct val="100000"/>
              </a:lnSpc>
              <a:spcBef>
                <a:spcPts val="1000"/>
              </a:spcBef>
              <a:buFont typeface="AppleSymbols" charset="0"/>
              <a:buNone/>
              <a:defRPr sz="900" kern="1200">
                <a:solidFill>
                  <a:srgbClr val="434244"/>
                </a:solidFill>
                <a:latin typeface="Gordita" charset="0"/>
                <a:ea typeface="Gordita" charset="0"/>
                <a:cs typeface="Gordita" charset="0"/>
              </a:defRPr>
            </a:lvl1pPr>
            <a:lvl2pPr marL="685800" indent="-228600" algn="l" defTabSz="914400" rtl="0" eaLnBrk="1" latinLnBrk="0" hangingPunct="1">
              <a:lnSpc>
                <a:spcPct val="100000"/>
              </a:lnSpc>
              <a:spcBef>
                <a:spcPts val="500"/>
              </a:spcBef>
              <a:buFont typeface="AppleSymbols" charset="0"/>
              <a:buChar char="⏤"/>
              <a:defRPr sz="1100" kern="1200">
                <a:solidFill>
                  <a:srgbClr val="434244"/>
                </a:solidFill>
                <a:latin typeface="Gordita" charset="0"/>
                <a:ea typeface="Gordita" charset="0"/>
                <a:cs typeface="Gordita" charset="0"/>
              </a:defRPr>
            </a:lvl2pPr>
            <a:lvl3pPr marL="1143000" indent="-228600" algn="l" defTabSz="914400" rtl="0" eaLnBrk="1" latinLnBrk="0" hangingPunct="1">
              <a:lnSpc>
                <a:spcPct val="100000"/>
              </a:lnSpc>
              <a:spcBef>
                <a:spcPts val="500"/>
              </a:spcBef>
              <a:buFont typeface="AppleSymbols" charset="0"/>
              <a:buChar char="⏤"/>
              <a:defRPr sz="1100" kern="1200">
                <a:solidFill>
                  <a:srgbClr val="434244"/>
                </a:solidFill>
                <a:latin typeface="Gordita" charset="0"/>
                <a:ea typeface="Gordita" charset="0"/>
                <a:cs typeface="Gordita" charset="0"/>
              </a:defRPr>
            </a:lvl3pPr>
            <a:lvl4pPr marL="1600200" indent="-228600" algn="l" defTabSz="914400" rtl="0" eaLnBrk="1" latinLnBrk="0" hangingPunct="1">
              <a:lnSpc>
                <a:spcPct val="100000"/>
              </a:lnSpc>
              <a:spcBef>
                <a:spcPts val="500"/>
              </a:spcBef>
              <a:buFont typeface="AppleSymbols" charset="0"/>
              <a:buChar char="⏤"/>
              <a:defRPr sz="1100" kern="1200">
                <a:solidFill>
                  <a:srgbClr val="434244"/>
                </a:solidFill>
                <a:latin typeface="Gordita" charset="0"/>
                <a:ea typeface="Gordita" charset="0"/>
                <a:cs typeface="Gordita" charset="0"/>
              </a:defRPr>
            </a:lvl4pPr>
            <a:lvl5pPr marL="2057400" indent="-228600" algn="l" defTabSz="914400" rtl="0" eaLnBrk="1" latinLnBrk="0" hangingPunct="1">
              <a:lnSpc>
                <a:spcPct val="100000"/>
              </a:lnSpc>
              <a:spcBef>
                <a:spcPts val="500"/>
              </a:spcBef>
              <a:buFont typeface="AppleSymbols" charset="0"/>
              <a:buChar char="⏤"/>
              <a:defRPr sz="1100" kern="1200">
                <a:solidFill>
                  <a:srgbClr val="434244"/>
                </a:solidFill>
                <a:latin typeface="Gordita" charset="0"/>
                <a:ea typeface="Gordita" charset="0"/>
                <a:cs typeface="Gordita" charset="0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1000"/>
              </a:spcBef>
              <a:spcAft>
                <a:spcPts val="0"/>
              </a:spcAft>
              <a:buClrTx/>
              <a:buSzTx/>
              <a:buFont typeface="AppleSymbols" charset="0"/>
              <a:buNone/>
              <a:tabLst/>
              <a:defRPr/>
            </a:pPr>
            <a:r>
              <a:rPr kumimoji="0" lang="lt-LT" sz="900" b="0" i="0" u="none" strike="noStrike" kern="1200" cap="none" spc="0" normalizeH="0" baseline="0" noProof="0" dirty="0">
                <a:ln>
                  <a:noFill/>
                </a:ln>
                <a:solidFill>
                  <a:srgbClr val="434244"/>
                </a:solidFill>
                <a:effectLst/>
                <a:uLnTx/>
                <a:uFillTx/>
                <a:latin typeface="Gordita" charset="0"/>
                <a:cs typeface="Gordita" charset="0"/>
              </a:rPr>
              <a:t>Šaltinis: Užimtumo tarnybos duomenys</a:t>
            </a:r>
          </a:p>
        </p:txBody>
      </p:sp>
      <p:pic>
        <p:nvPicPr>
          <p:cNvPr id="3" name="Picture 2" descr="A person and a child sitting at a table with a computer&#10;&#10;Description automatically generated">
            <a:extLst>
              <a:ext uri="{FF2B5EF4-FFF2-40B4-BE49-F238E27FC236}">
                <a16:creationId xmlns:a16="http://schemas.microsoft.com/office/drawing/2014/main" id="{656E64F1-DFA4-364D-9F0A-A9D0A993A1E3}"/>
              </a:ext>
            </a:extLst>
          </p:cNvPr>
          <p:cNvPicPr>
            <a:picLocks noChangeAspect="1"/>
          </p:cNvPicPr>
          <p:nvPr/>
        </p:nvPicPr>
        <p:blipFill rotWithShape="1">
          <a:blip r:embed="rId6"/>
          <a:srcRect l="1037" r="21077" b="7546"/>
          <a:stretch/>
        </p:blipFill>
        <p:spPr>
          <a:xfrm>
            <a:off x="10015866" y="4982547"/>
            <a:ext cx="2166001" cy="1851696"/>
          </a:xfrm>
          <a:prstGeom prst="rect">
            <a:avLst/>
          </a:prstGeom>
        </p:spPr>
      </p:pic>
      <p:sp>
        <p:nvSpPr>
          <p:cNvPr id="7" name="TextBox 6">
            <a:extLst>
              <a:ext uri="{FF2B5EF4-FFF2-40B4-BE49-F238E27FC236}">
                <a16:creationId xmlns:a16="http://schemas.microsoft.com/office/drawing/2014/main" id="{50028C8E-BE0E-C942-AD1A-4081E1BE8B11}"/>
              </a:ext>
            </a:extLst>
          </p:cNvPr>
          <p:cNvSpPr txBox="1"/>
          <p:nvPr/>
        </p:nvSpPr>
        <p:spPr>
          <a:xfrm>
            <a:off x="1622476" y="968974"/>
            <a:ext cx="9210366" cy="5016758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marL="285750" indent="-285750">
              <a:buFont typeface="Arial" panose="020B0604020202020204" pitchFamily="34" charset="0"/>
              <a:buChar char="•"/>
            </a:pPr>
            <a:r>
              <a:rPr lang="lt-LT" sz="1600" b="1" dirty="0">
                <a:solidFill>
                  <a:schemeClr val="accent1"/>
                </a:solidFill>
                <a:latin typeface="Gordita Light" pitchFamily="50" charset="-70"/>
                <a:cs typeface="Gordita Light" pitchFamily="50" charset="-70"/>
              </a:rPr>
              <a:t>Pagal lytį</a:t>
            </a:r>
          </a:p>
          <a:p>
            <a:r>
              <a:rPr lang="lt-LT" sz="1600" b="1" dirty="0">
                <a:latin typeface="Gordita Light" pitchFamily="50" charset="-70"/>
                <a:cs typeface="Gordita Light" pitchFamily="50" charset="-70"/>
              </a:rPr>
              <a:t>Per 202</a:t>
            </a:r>
            <a:r>
              <a:rPr lang="en-US" sz="1600" b="1" dirty="0">
                <a:latin typeface="Gordita Light" pitchFamily="50" charset="-70"/>
                <a:cs typeface="Gordita Light" pitchFamily="50" charset="-70"/>
              </a:rPr>
              <a:t>5</a:t>
            </a:r>
            <a:r>
              <a:rPr lang="lt-LT" sz="1600" b="1" dirty="0">
                <a:latin typeface="Gordita Light" pitchFamily="50" charset="-70"/>
                <a:cs typeface="Gordita Light" pitchFamily="50" charset="-70"/>
              </a:rPr>
              <a:t> m. bedarbių vyrų dalis sumažėjo – </a:t>
            </a:r>
            <a:r>
              <a:rPr lang="en-US" sz="1600" b="1" dirty="0">
                <a:latin typeface="Gordita Light" pitchFamily="50" charset="-70"/>
                <a:cs typeface="Gordita Light" pitchFamily="50" charset="-70"/>
              </a:rPr>
              <a:t>0,8</a:t>
            </a:r>
            <a:r>
              <a:rPr lang="lt-LT" sz="1600" b="1" dirty="0">
                <a:latin typeface="Gordita Light" pitchFamily="50" charset="-70"/>
                <a:cs typeface="Gordita Light" pitchFamily="50" charset="-70"/>
              </a:rPr>
              <a:t> proc. punktu</a:t>
            </a:r>
          </a:p>
          <a:p>
            <a:endParaRPr lang="lt-LT" sz="1600" b="1" dirty="0">
              <a:solidFill>
                <a:schemeClr val="accent1"/>
              </a:solidFill>
              <a:latin typeface="Gordita Light" pitchFamily="50" charset="-70"/>
              <a:cs typeface="Gordita Light" pitchFamily="50" charset="-70"/>
            </a:endParaRP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lt-LT" sz="1600" b="1" dirty="0">
                <a:solidFill>
                  <a:schemeClr val="accent1"/>
                </a:solidFill>
                <a:latin typeface="Gordita Light" pitchFamily="50" charset="-70"/>
                <a:cs typeface="Gordita Light" pitchFamily="50" charset="-70"/>
              </a:rPr>
              <a:t>Pagal amžių</a:t>
            </a:r>
          </a:p>
          <a:p>
            <a:pPr algn="just"/>
            <a:r>
              <a:rPr lang="lt-LT" sz="1600" b="1" dirty="0">
                <a:latin typeface="Gordita Light" pitchFamily="50" charset="-70"/>
                <a:cs typeface="Gordita Light" pitchFamily="50" charset="-70"/>
              </a:rPr>
              <a:t>2025 m. birželio 1 d. Alytaus regione registruota 1,2 tūkst. bedarbio statusą turinčių 16-29 m. jaunuolių, jų lyginamoji dalis, lyginant su praėjusiais metais, </a:t>
            </a:r>
            <a:r>
              <a:rPr lang="en-US" sz="1600" b="1" noProof="0" dirty="0" err="1">
                <a:latin typeface="Gordita Light" pitchFamily="50" charset="-70"/>
                <a:cs typeface="Gordita Light" pitchFamily="50" charset="-70"/>
              </a:rPr>
              <a:t>nepakito</a:t>
            </a:r>
            <a:r>
              <a:rPr lang="lt-LT" sz="1600" b="1" dirty="0">
                <a:latin typeface="Gordita Light" pitchFamily="50" charset="-70"/>
                <a:cs typeface="Gordita Light" pitchFamily="50" charset="-70"/>
              </a:rPr>
              <a:t>. Jaunimas iki 29 m. sudaro 17,2 proc. visų 2025 m. birželio 1 d. registruotų bedarbių. </a:t>
            </a:r>
          </a:p>
          <a:p>
            <a:pPr algn="just"/>
            <a:r>
              <a:rPr lang="lt-LT" sz="1600" b="1" dirty="0">
                <a:latin typeface="Gordita Light" pitchFamily="50" charset="-70"/>
                <a:cs typeface="Gordita Light" pitchFamily="50" charset="-70"/>
              </a:rPr>
              <a:t>30 – 49 m. amžiaus grupės lyginamoji dalis išaugo </a:t>
            </a:r>
            <a:r>
              <a:rPr lang="en-US" sz="1600" b="1" dirty="0">
                <a:latin typeface="Gordita Light" pitchFamily="50" charset="-70"/>
                <a:cs typeface="Gordita Light" pitchFamily="50" charset="-70"/>
              </a:rPr>
              <a:t>1,5</a:t>
            </a:r>
            <a:r>
              <a:rPr lang="lt-LT" sz="1600" b="1" dirty="0">
                <a:latin typeface="Gordita Light" pitchFamily="50" charset="-70"/>
                <a:cs typeface="Gordita Light" pitchFamily="50" charset="-70"/>
              </a:rPr>
              <a:t> proc.</a:t>
            </a:r>
          </a:p>
          <a:p>
            <a:r>
              <a:rPr lang="lt-LT" sz="1600" b="1" dirty="0">
                <a:latin typeface="Gordita Light" pitchFamily="50" charset="-70"/>
                <a:cs typeface="Gordita Light" pitchFamily="50" charset="-70"/>
              </a:rPr>
              <a:t>Vyresnių kaip 50 m. asmenų lyginamoji dalis lyginant su praeitais metais tuo pačiu laikotarpiu sumažėjo </a:t>
            </a:r>
            <a:r>
              <a:rPr lang="en-US" sz="1600" b="1" dirty="0">
                <a:latin typeface="Gordita Light" pitchFamily="50" charset="-70"/>
                <a:cs typeface="Gordita Light" pitchFamily="50" charset="-70"/>
              </a:rPr>
              <a:t>1,4</a:t>
            </a:r>
            <a:r>
              <a:rPr lang="lt-LT" sz="1600" b="1" dirty="0">
                <a:latin typeface="Gordita Light" pitchFamily="50" charset="-70"/>
                <a:cs typeface="Gordita Light" pitchFamily="50" charset="-70"/>
              </a:rPr>
              <a:t> proc. </a:t>
            </a:r>
          </a:p>
          <a:p>
            <a:endParaRPr lang="en-US" sz="1600" b="1" dirty="0">
              <a:solidFill>
                <a:srgbClr val="FF0000"/>
              </a:solidFill>
              <a:latin typeface="Gordita Light" pitchFamily="50" charset="-70"/>
              <a:cs typeface="Gordita Light" pitchFamily="50" charset="-70"/>
            </a:endParaRP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lt-LT" sz="1600" b="1" dirty="0">
                <a:solidFill>
                  <a:schemeClr val="accent1"/>
                </a:solidFill>
                <a:latin typeface="Gordita Light" pitchFamily="50" charset="-70"/>
                <a:cs typeface="Gordita Light" pitchFamily="50" charset="-70"/>
              </a:rPr>
              <a:t>Pagal nedarbo trukmę</a:t>
            </a:r>
          </a:p>
          <a:p>
            <a:r>
              <a:rPr lang="lt-LT" sz="1600" b="1" dirty="0">
                <a:latin typeface="Gordita Light" pitchFamily="50" charset="-70"/>
                <a:cs typeface="Gordita Light" pitchFamily="50" charset="-70"/>
              </a:rPr>
              <a:t>2025 m. birželio 1 d. registruota 1,6 tūkst. ilgalaikių bedarbių, jų lyginamoji dalis sumažėjo </a:t>
            </a:r>
            <a:r>
              <a:rPr lang="en-US" sz="1600" b="1" dirty="0">
                <a:latin typeface="Gordita Light" pitchFamily="50" charset="-70"/>
                <a:cs typeface="Gordita Light" pitchFamily="50" charset="-70"/>
              </a:rPr>
              <a:t>1,2</a:t>
            </a:r>
            <a:r>
              <a:rPr lang="lt-LT" sz="1600" b="1" dirty="0">
                <a:latin typeface="Gordita Light" pitchFamily="50" charset="-70"/>
                <a:cs typeface="Gordita Light" pitchFamily="50" charset="-70"/>
              </a:rPr>
              <a:t> proc. Ilgalaikiai bedarbiai sudaro 23,6 proc. visų bedarbių. Palyginant su 2024 m. birželio 1 d. ilgalaikių bedarbių skaičius sumažėjo 116 asmenų</a:t>
            </a:r>
            <a:endParaRPr lang="en-US" sz="1600" b="1" dirty="0">
              <a:latin typeface="Gordita Light" pitchFamily="50" charset="-70"/>
              <a:cs typeface="Gordita Light" pitchFamily="50" charset="-70"/>
            </a:endParaRPr>
          </a:p>
          <a:p>
            <a:pPr marL="285750" indent="-285750">
              <a:buFont typeface="Arial" panose="020B0604020202020204" pitchFamily="34" charset="0"/>
              <a:buChar char="•"/>
            </a:pPr>
            <a:endParaRPr lang="en-US" sz="1600" b="1" dirty="0">
              <a:solidFill>
                <a:srgbClr val="FF0000"/>
              </a:solidFill>
              <a:latin typeface="Gordita Light" pitchFamily="50" charset="-70"/>
              <a:cs typeface="Gordita Light" pitchFamily="50" charset="-70"/>
            </a:endParaRP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lt-LT" sz="1600" b="1" dirty="0">
                <a:solidFill>
                  <a:schemeClr val="accent1"/>
                </a:solidFill>
                <a:latin typeface="Gordita Light" pitchFamily="50" charset="-70"/>
                <a:cs typeface="Gordita Light" pitchFamily="50" charset="-70"/>
              </a:rPr>
              <a:t>Ribotas darbingumas dėl negalios</a:t>
            </a:r>
          </a:p>
          <a:p>
            <a:r>
              <a:rPr lang="lt-LT" sz="1600" b="1" dirty="0">
                <a:latin typeface="Gordita Light" pitchFamily="50" charset="-70"/>
                <a:cs typeface="Gordita Light" pitchFamily="50" charset="-70"/>
              </a:rPr>
              <a:t>2025 m. birželio 1 d. registruoti 527 bedarbio statusą turintys asmenys su negalia. Jie sudaro 7,6 proc. visų registruotų bedarbių. Per metus bedarbių su negalia lyginamoji dalis sumažėjo </a:t>
            </a:r>
            <a:r>
              <a:rPr lang="en-US" sz="1600" b="1" dirty="0">
                <a:latin typeface="Gordita Light" pitchFamily="50" charset="-70"/>
                <a:cs typeface="Gordita Light" pitchFamily="50" charset="-70"/>
              </a:rPr>
              <a:t>1,6</a:t>
            </a:r>
            <a:r>
              <a:rPr lang="lt-LT" sz="1600" b="1" dirty="0">
                <a:latin typeface="Gordita Light" pitchFamily="50" charset="-70"/>
                <a:cs typeface="Gordita Light" pitchFamily="50" charset="-70"/>
              </a:rPr>
              <a:t> proc.</a:t>
            </a:r>
            <a:endParaRPr lang="en-US" sz="1600" b="1" dirty="0">
              <a:latin typeface="Gordita Light" pitchFamily="50" charset="-70"/>
              <a:cs typeface="Gordita Light" pitchFamily="50" charset="-70"/>
            </a:endParaRPr>
          </a:p>
        </p:txBody>
      </p:sp>
    </p:spTree>
    <p:extLst>
      <p:ext uri="{BB962C8B-B14F-4D97-AF65-F5344CB8AC3E}">
        <p14:creationId xmlns:p14="http://schemas.microsoft.com/office/powerpoint/2010/main" val="2976115337"/>
      </p:ext>
    </p:extLst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Picture 4">
            <a:extLst>
              <a:ext uri="{FF2B5EF4-FFF2-40B4-BE49-F238E27FC236}">
                <a16:creationId xmlns:a16="http://schemas.microsoft.com/office/drawing/2014/main" id="{FE053FA7-1B43-944C-AD45-768B7F402DC3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11534404" y="165361"/>
            <a:ext cx="354366" cy="626047"/>
          </a:xfrm>
          <a:prstGeom prst="rect">
            <a:avLst/>
          </a:prstGeom>
        </p:spPr>
      </p:pic>
      <p:sp>
        <p:nvSpPr>
          <p:cNvPr id="17" name="TextBox 16">
            <a:extLst>
              <a:ext uri="{FF2B5EF4-FFF2-40B4-BE49-F238E27FC236}">
                <a16:creationId xmlns:a16="http://schemas.microsoft.com/office/drawing/2014/main" id="{51BE591F-76FA-5F4A-88A0-8AA1463AC1FD}"/>
              </a:ext>
            </a:extLst>
          </p:cNvPr>
          <p:cNvSpPr txBox="1"/>
          <p:nvPr/>
        </p:nvSpPr>
        <p:spPr>
          <a:xfrm>
            <a:off x="-3076832" y="1890584"/>
            <a:ext cx="184731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endParaRPr lang="en-LT" dirty="0"/>
          </a:p>
        </p:txBody>
      </p:sp>
      <p:sp>
        <p:nvSpPr>
          <p:cNvPr id="21" name="TextBox 20">
            <a:extLst>
              <a:ext uri="{FF2B5EF4-FFF2-40B4-BE49-F238E27FC236}">
                <a16:creationId xmlns:a16="http://schemas.microsoft.com/office/drawing/2014/main" id="{D6D04164-18BE-9A41-972D-8AE156F969C0}"/>
              </a:ext>
            </a:extLst>
          </p:cNvPr>
          <p:cNvSpPr txBox="1"/>
          <p:nvPr/>
        </p:nvSpPr>
        <p:spPr>
          <a:xfrm>
            <a:off x="2432857" y="60332"/>
            <a:ext cx="7326285" cy="954107"/>
          </a:xfrm>
          <a:prstGeom prst="rect">
            <a:avLst/>
          </a:prstGeom>
          <a:noFill/>
        </p:spPr>
        <p:txBody>
          <a:bodyPr wrap="square">
            <a:spAutoFit/>
          </a:bodyPr>
          <a:lstStyle>
            <a:defPPr>
              <a:defRPr lang="en-LT"/>
            </a:defPPr>
            <a:lvl1pPr algn="ctr">
              <a:spcAft>
                <a:spcPts val="600"/>
              </a:spcAft>
              <a:defRPr sz="3200">
                <a:solidFill>
                  <a:srgbClr val="49484A"/>
                </a:solidFill>
                <a:latin typeface="Gordita" pitchFamily="50" charset="-70"/>
                <a:cs typeface="Gordita" pitchFamily="50" charset="-70"/>
              </a:defRPr>
            </a:lvl1pPr>
          </a:lstStyle>
          <a:p>
            <a:r>
              <a:rPr lang="lt-LT" sz="2800" dirty="0">
                <a:solidFill>
                  <a:schemeClr val="tx1"/>
                </a:solidFill>
              </a:rPr>
              <a:t>Darbo rinkai besirengiantys asmenys Alytaus regionas</a:t>
            </a:r>
            <a:endParaRPr lang="en-LT" sz="2800" dirty="0">
              <a:solidFill>
                <a:schemeClr val="tx1"/>
              </a:solidFill>
            </a:endParaRPr>
          </a:p>
        </p:txBody>
      </p:sp>
      <p:pic>
        <p:nvPicPr>
          <p:cNvPr id="7" name="Picture 6" descr="A row of binders with a black background&#10;&#10;Description automatically generated">
            <a:extLst>
              <a:ext uri="{FF2B5EF4-FFF2-40B4-BE49-F238E27FC236}">
                <a16:creationId xmlns:a16="http://schemas.microsoft.com/office/drawing/2014/main" id="{E99D7E73-DAEF-3E4F-8D6C-E0A31ECF5A5A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397200" y="3295079"/>
            <a:ext cx="1401259" cy="1246253"/>
          </a:xfrm>
          <a:prstGeom prst="rect">
            <a:avLst/>
          </a:prstGeom>
        </p:spPr>
      </p:pic>
      <p:pic>
        <p:nvPicPr>
          <p:cNvPr id="9" name="Picture 8" descr="A calendar with numbers on it&#10;&#10;Description automatically generated">
            <a:extLst>
              <a:ext uri="{FF2B5EF4-FFF2-40B4-BE49-F238E27FC236}">
                <a16:creationId xmlns:a16="http://schemas.microsoft.com/office/drawing/2014/main" id="{A8AB065C-CF47-7F49-B14F-3E696376CECB}"/>
              </a:ext>
            </a:extLst>
          </p:cNvPr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620196" y="1747181"/>
            <a:ext cx="1588456" cy="1110725"/>
          </a:xfrm>
          <a:prstGeom prst="rect">
            <a:avLst/>
          </a:prstGeom>
        </p:spPr>
      </p:pic>
      <p:pic>
        <p:nvPicPr>
          <p:cNvPr id="11" name="Picture 10" descr="A graph of coins and a graph&#10;&#10;Description automatically generated with medium confidence">
            <a:extLst>
              <a:ext uri="{FF2B5EF4-FFF2-40B4-BE49-F238E27FC236}">
                <a16:creationId xmlns:a16="http://schemas.microsoft.com/office/drawing/2014/main" id="{260A7471-4490-7945-94C7-B2900DCD567B}"/>
              </a:ext>
            </a:extLst>
          </p:cNvPr>
          <p:cNvPicPr>
            <a:picLocks noChangeAspect="1"/>
          </p:cNvPicPr>
          <p:nvPr/>
        </p:nvPicPr>
        <p:blipFill>
          <a:blip r:embed="rId6"/>
          <a:stretch>
            <a:fillRect/>
          </a:stretch>
        </p:blipFill>
        <p:spPr>
          <a:xfrm>
            <a:off x="1115309" y="4978505"/>
            <a:ext cx="1401258" cy="1252820"/>
          </a:xfrm>
          <a:prstGeom prst="rect">
            <a:avLst/>
          </a:prstGeom>
        </p:spPr>
      </p:pic>
      <p:grpSp>
        <p:nvGrpSpPr>
          <p:cNvPr id="16" name="Group 15">
            <a:extLst>
              <a:ext uri="{FF2B5EF4-FFF2-40B4-BE49-F238E27FC236}">
                <a16:creationId xmlns:a16="http://schemas.microsoft.com/office/drawing/2014/main" id="{3A6B09B6-7061-3449-A112-CF031E84695A}"/>
              </a:ext>
            </a:extLst>
          </p:cNvPr>
          <p:cNvGrpSpPr/>
          <p:nvPr/>
        </p:nvGrpSpPr>
        <p:grpSpPr>
          <a:xfrm>
            <a:off x="-96" y="321281"/>
            <a:ext cx="12191964" cy="6476387"/>
            <a:chOff x="-12370" y="816146"/>
            <a:chExt cx="12216245" cy="6476387"/>
          </a:xfrm>
        </p:grpSpPr>
        <p:grpSp>
          <p:nvGrpSpPr>
            <p:cNvPr id="18" name="Group 17">
              <a:extLst>
                <a:ext uri="{FF2B5EF4-FFF2-40B4-BE49-F238E27FC236}">
                  <a16:creationId xmlns:a16="http://schemas.microsoft.com/office/drawing/2014/main" id="{70BE543D-18F5-7C4A-B70E-F88B8AF8C0E2}"/>
                </a:ext>
              </a:extLst>
            </p:cNvPr>
            <p:cNvGrpSpPr/>
            <p:nvPr/>
          </p:nvGrpSpPr>
          <p:grpSpPr>
            <a:xfrm>
              <a:off x="36" y="816146"/>
              <a:ext cx="12203839" cy="6476387"/>
              <a:chOff x="36" y="816146"/>
              <a:chExt cx="12203839" cy="6476387"/>
            </a:xfrm>
          </p:grpSpPr>
          <p:pic>
            <p:nvPicPr>
              <p:cNvPr id="20" name="Picture 19">
                <a:extLst>
                  <a:ext uri="{FF2B5EF4-FFF2-40B4-BE49-F238E27FC236}">
                    <a16:creationId xmlns:a16="http://schemas.microsoft.com/office/drawing/2014/main" id="{7D9FDB6A-78E0-7E4C-963D-9A650173419D}"/>
                  </a:ext>
                </a:extLst>
              </p:cNvPr>
              <p:cNvPicPr>
                <a:picLocks noChangeAspect="1"/>
              </p:cNvPicPr>
              <p:nvPr/>
            </p:nvPicPr>
            <p:blipFill rotWithShape="1">
              <a:blip r:embed="rId7"/>
              <a:srcRect l="479" t="-9072" r="43752" b="9072"/>
              <a:stretch/>
            </p:blipFill>
            <p:spPr>
              <a:xfrm>
                <a:off x="10307782" y="816146"/>
                <a:ext cx="1896093" cy="3493795"/>
              </a:xfrm>
              <a:prstGeom prst="rect">
                <a:avLst/>
              </a:prstGeom>
            </p:spPr>
          </p:pic>
          <p:pic>
            <p:nvPicPr>
              <p:cNvPr id="23" name="Picture 22">
                <a:extLst>
                  <a:ext uri="{FF2B5EF4-FFF2-40B4-BE49-F238E27FC236}">
                    <a16:creationId xmlns:a16="http://schemas.microsoft.com/office/drawing/2014/main" id="{F0B1DD94-CA7E-BA4C-9448-63C4341D158A}"/>
                  </a:ext>
                </a:extLst>
              </p:cNvPr>
              <p:cNvPicPr>
                <a:picLocks noChangeAspect="1"/>
              </p:cNvPicPr>
              <p:nvPr/>
            </p:nvPicPr>
            <p:blipFill rotWithShape="1">
              <a:blip r:embed="rId8"/>
              <a:srcRect l="-52845" t="39401" r="50000" b="-28902"/>
              <a:stretch/>
            </p:blipFill>
            <p:spPr>
              <a:xfrm rot="10800000">
                <a:off x="36" y="5641413"/>
                <a:ext cx="2230546" cy="1252800"/>
              </a:xfrm>
              <a:prstGeom prst="rect">
                <a:avLst/>
              </a:prstGeom>
            </p:spPr>
          </p:pic>
          <p:pic>
            <p:nvPicPr>
              <p:cNvPr id="29" name="Picture 28">
                <a:extLst>
                  <a:ext uri="{FF2B5EF4-FFF2-40B4-BE49-F238E27FC236}">
                    <a16:creationId xmlns:a16="http://schemas.microsoft.com/office/drawing/2014/main" id="{B0D7A693-7611-E345-B2AA-472D8C2BABAB}"/>
                  </a:ext>
                </a:extLst>
              </p:cNvPr>
              <p:cNvPicPr>
                <a:picLocks noChangeAspect="1"/>
              </p:cNvPicPr>
              <p:nvPr/>
            </p:nvPicPr>
            <p:blipFill rotWithShape="1">
              <a:blip r:embed="rId9"/>
              <a:srcRect l="42961"/>
              <a:stretch/>
            </p:blipFill>
            <p:spPr>
              <a:xfrm rot="10800000">
                <a:off x="10675748" y="4562015"/>
                <a:ext cx="1515588" cy="2730518"/>
              </a:xfrm>
              <a:prstGeom prst="rect">
                <a:avLst/>
              </a:prstGeom>
            </p:spPr>
          </p:pic>
        </p:grpSp>
        <p:pic>
          <p:nvPicPr>
            <p:cNvPr id="19" name="Picture 18" descr="A person holding a microphone&#10;&#10;Description automatically generated">
              <a:extLst>
                <a:ext uri="{FF2B5EF4-FFF2-40B4-BE49-F238E27FC236}">
                  <a16:creationId xmlns:a16="http://schemas.microsoft.com/office/drawing/2014/main" id="{4927BABE-2CA6-7B43-9B76-54D96D0AB7B5}"/>
                </a:ext>
              </a:extLst>
            </p:cNvPr>
            <p:cNvPicPr>
              <a:picLocks noChangeAspect="1"/>
            </p:cNvPicPr>
            <p:nvPr/>
          </p:nvPicPr>
          <p:blipFill rotWithShape="1">
            <a:blip r:embed="rId10"/>
            <a:srcRect l="41524"/>
            <a:stretch/>
          </p:blipFill>
          <p:spPr>
            <a:xfrm>
              <a:off x="-12370" y="1029501"/>
              <a:ext cx="1707101" cy="1048681"/>
            </a:xfrm>
            <a:prstGeom prst="rect">
              <a:avLst/>
            </a:prstGeom>
          </p:spPr>
        </p:pic>
      </p:grpSp>
      <p:sp>
        <p:nvSpPr>
          <p:cNvPr id="4" name="Content Placeholder 7">
            <a:extLst>
              <a:ext uri="{FF2B5EF4-FFF2-40B4-BE49-F238E27FC236}">
                <a16:creationId xmlns:a16="http://schemas.microsoft.com/office/drawing/2014/main" id="{03D3B17A-D2AE-4A15-0DE8-527716C8F580}"/>
              </a:ext>
            </a:extLst>
          </p:cNvPr>
          <p:cNvSpPr txBox="1">
            <a:spLocks/>
          </p:cNvSpPr>
          <p:nvPr/>
        </p:nvSpPr>
        <p:spPr>
          <a:xfrm>
            <a:off x="6573796" y="6557505"/>
            <a:ext cx="5246730" cy="296382"/>
          </a:xfrm>
          <a:prstGeom prst="rect">
            <a:avLst/>
          </a:prstGeom>
        </p:spPr>
        <p:txBody>
          <a:bodyPr vert="horz" lIns="91440" tIns="45720" rIns="91440" bIns="45720" rtlCol="0" anchor="t">
            <a:normAutofit/>
          </a:bodyPr>
          <a:lstStyle>
            <a:lvl1pPr marL="0" indent="0" algn="r" defTabSz="914400" rtl="0" eaLnBrk="1" latinLnBrk="0" hangingPunct="1">
              <a:lnSpc>
                <a:spcPct val="100000"/>
              </a:lnSpc>
              <a:spcBef>
                <a:spcPts val="1000"/>
              </a:spcBef>
              <a:buFont typeface="AppleSymbols" charset="0"/>
              <a:buNone/>
              <a:defRPr sz="900" kern="1200">
                <a:solidFill>
                  <a:srgbClr val="434244"/>
                </a:solidFill>
                <a:latin typeface="Gordita" charset="0"/>
                <a:ea typeface="Gordita" charset="0"/>
                <a:cs typeface="Gordita" charset="0"/>
              </a:defRPr>
            </a:lvl1pPr>
            <a:lvl2pPr marL="685800" indent="-228600" algn="l" defTabSz="914400" rtl="0" eaLnBrk="1" latinLnBrk="0" hangingPunct="1">
              <a:lnSpc>
                <a:spcPct val="100000"/>
              </a:lnSpc>
              <a:spcBef>
                <a:spcPts val="500"/>
              </a:spcBef>
              <a:buFont typeface="AppleSymbols" charset="0"/>
              <a:buChar char="⏤"/>
              <a:defRPr sz="1100" kern="1200">
                <a:solidFill>
                  <a:srgbClr val="434244"/>
                </a:solidFill>
                <a:latin typeface="Gordita" charset="0"/>
                <a:ea typeface="Gordita" charset="0"/>
                <a:cs typeface="Gordita" charset="0"/>
              </a:defRPr>
            </a:lvl2pPr>
            <a:lvl3pPr marL="1143000" indent="-228600" algn="l" defTabSz="914400" rtl="0" eaLnBrk="1" latinLnBrk="0" hangingPunct="1">
              <a:lnSpc>
                <a:spcPct val="100000"/>
              </a:lnSpc>
              <a:spcBef>
                <a:spcPts val="500"/>
              </a:spcBef>
              <a:buFont typeface="AppleSymbols" charset="0"/>
              <a:buChar char="⏤"/>
              <a:defRPr sz="1100" kern="1200">
                <a:solidFill>
                  <a:srgbClr val="434244"/>
                </a:solidFill>
                <a:latin typeface="Gordita" charset="0"/>
                <a:ea typeface="Gordita" charset="0"/>
                <a:cs typeface="Gordita" charset="0"/>
              </a:defRPr>
            </a:lvl3pPr>
            <a:lvl4pPr marL="1600200" indent="-228600" algn="l" defTabSz="914400" rtl="0" eaLnBrk="1" latinLnBrk="0" hangingPunct="1">
              <a:lnSpc>
                <a:spcPct val="100000"/>
              </a:lnSpc>
              <a:spcBef>
                <a:spcPts val="500"/>
              </a:spcBef>
              <a:buFont typeface="AppleSymbols" charset="0"/>
              <a:buChar char="⏤"/>
              <a:defRPr sz="1100" kern="1200">
                <a:solidFill>
                  <a:srgbClr val="434244"/>
                </a:solidFill>
                <a:latin typeface="Gordita" charset="0"/>
                <a:ea typeface="Gordita" charset="0"/>
                <a:cs typeface="Gordita" charset="0"/>
              </a:defRPr>
            </a:lvl4pPr>
            <a:lvl5pPr marL="2057400" indent="-228600" algn="l" defTabSz="914400" rtl="0" eaLnBrk="1" latinLnBrk="0" hangingPunct="1">
              <a:lnSpc>
                <a:spcPct val="100000"/>
              </a:lnSpc>
              <a:spcBef>
                <a:spcPts val="500"/>
              </a:spcBef>
              <a:buFont typeface="AppleSymbols" charset="0"/>
              <a:buChar char="⏤"/>
              <a:defRPr sz="1100" kern="1200">
                <a:solidFill>
                  <a:srgbClr val="434244"/>
                </a:solidFill>
                <a:latin typeface="Gordita" charset="0"/>
                <a:ea typeface="Gordita" charset="0"/>
                <a:cs typeface="Gordita" charset="0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lvl="0">
              <a:defRPr/>
            </a:pPr>
            <a:r>
              <a:rPr lang="lt-LT" dirty="0"/>
              <a:t>Šaltinis: Užimtumo tarnybos duomenys (</a:t>
            </a:r>
            <a:r>
              <a:rPr lang="lt-LT" dirty="0">
                <a:hlinkClick r:id="rId11"/>
              </a:rPr>
              <a:t>„Microsoft Power BI“</a:t>
            </a:r>
            <a:r>
              <a:rPr lang="lt-LT" dirty="0"/>
              <a:t>)</a:t>
            </a:r>
          </a:p>
        </p:txBody>
      </p:sp>
      <p:graphicFrame>
        <p:nvGraphicFramePr>
          <p:cNvPr id="14" name="Diagrama 13">
            <a:extLst>
              <a:ext uri="{FF2B5EF4-FFF2-40B4-BE49-F238E27FC236}">
                <a16:creationId xmlns:a16="http://schemas.microsoft.com/office/drawing/2014/main" id="{64D93C2B-5214-B829-F7ED-EC0BA8E6CCAB}"/>
              </a:ext>
            </a:extLst>
          </p:cNvPr>
          <p:cNvGraphicFramePr>
            <a:graphicFrameLocks/>
          </p:cNvGraphicFramePr>
          <p:nvPr>
            <p:extLst>
              <p:ext uri="{D42A27DB-BD31-4B8C-83A1-F6EECF244321}">
                <p14:modId xmlns:p14="http://schemas.microsoft.com/office/powerpoint/2010/main" val="513186966"/>
              </p:ext>
            </p:extLst>
          </p:nvPr>
        </p:nvGraphicFramePr>
        <p:xfrm>
          <a:off x="2432858" y="952884"/>
          <a:ext cx="8174602" cy="5446464"/>
        </p:xfrm>
        <a:graphic>
          <a:graphicData uri="http://schemas.openxmlformats.org/drawingml/2006/chart">
            <c:chart xmlns:c="http://schemas.openxmlformats.org/drawingml/2006/chart" xmlns:r="http://schemas.openxmlformats.org/officeDocument/2006/relationships" r:id="rId12"/>
          </a:graphicData>
        </a:graphic>
      </p:graphicFrame>
    </p:spTree>
    <p:extLst>
      <p:ext uri="{BB962C8B-B14F-4D97-AF65-F5344CB8AC3E}">
        <p14:creationId xmlns:p14="http://schemas.microsoft.com/office/powerpoint/2010/main" val="3229834098"/>
      </p:ext>
    </p:extLst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0DDA620F-BC99-542A-D063-B0010210A0EA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5" name="Rectangle 14">
            <a:extLst>
              <a:ext uri="{FF2B5EF4-FFF2-40B4-BE49-F238E27FC236}">
                <a16:creationId xmlns:a16="http://schemas.microsoft.com/office/drawing/2014/main" id="{399EE540-D828-CF16-A837-737CBDECDED8}"/>
              </a:ext>
            </a:extLst>
          </p:cNvPr>
          <p:cNvSpPr/>
          <p:nvPr/>
        </p:nvSpPr>
        <p:spPr>
          <a:xfrm>
            <a:off x="0" y="0"/>
            <a:ext cx="12191505" cy="6894213"/>
          </a:xfrm>
          <a:prstGeom prst="rect">
            <a:avLst/>
          </a:prstGeom>
          <a:solidFill>
            <a:schemeClr val="bg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LT" dirty="0"/>
          </a:p>
        </p:txBody>
      </p:sp>
      <p:pic>
        <p:nvPicPr>
          <p:cNvPr id="5" name="Picture 4">
            <a:extLst>
              <a:ext uri="{FF2B5EF4-FFF2-40B4-BE49-F238E27FC236}">
                <a16:creationId xmlns:a16="http://schemas.microsoft.com/office/drawing/2014/main" id="{BEECAD81-3F61-0DED-B54C-4506EDA9A397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11534404" y="165361"/>
            <a:ext cx="354366" cy="626047"/>
          </a:xfrm>
          <a:prstGeom prst="rect">
            <a:avLst/>
          </a:prstGeom>
        </p:spPr>
      </p:pic>
      <p:sp>
        <p:nvSpPr>
          <p:cNvPr id="14" name="TextBox 13">
            <a:extLst>
              <a:ext uri="{FF2B5EF4-FFF2-40B4-BE49-F238E27FC236}">
                <a16:creationId xmlns:a16="http://schemas.microsoft.com/office/drawing/2014/main" id="{A1281567-266F-6283-A3E7-92865565E5D2}"/>
              </a:ext>
            </a:extLst>
          </p:cNvPr>
          <p:cNvSpPr txBox="1"/>
          <p:nvPr/>
        </p:nvSpPr>
        <p:spPr>
          <a:xfrm>
            <a:off x="1341652" y="93291"/>
            <a:ext cx="9508199" cy="954107"/>
          </a:xfrm>
          <a:prstGeom prst="rect">
            <a:avLst/>
          </a:prstGeom>
          <a:noFill/>
        </p:spPr>
        <p:txBody>
          <a:bodyPr wrap="square">
            <a:spAutoFit/>
          </a:bodyPr>
          <a:lstStyle>
            <a:defPPr>
              <a:defRPr lang="en-LT"/>
            </a:defPPr>
            <a:lvl1pPr algn="ctr">
              <a:spcAft>
                <a:spcPts val="600"/>
              </a:spcAft>
              <a:defRPr sz="3200">
                <a:solidFill>
                  <a:srgbClr val="49484A"/>
                </a:solidFill>
                <a:latin typeface="Gordita" pitchFamily="50" charset="-70"/>
                <a:cs typeface="Gordita" pitchFamily="50" charset="-70"/>
              </a:defRPr>
            </a:lvl1pPr>
          </a:lstStyle>
          <a:p>
            <a:r>
              <a:rPr lang="lt-LT" sz="2800" dirty="0">
                <a:solidFill>
                  <a:schemeClr val="tx1"/>
                </a:solidFill>
              </a:rPr>
              <a:t>Darbo rinkai besirengiantys asmenys </a:t>
            </a:r>
            <a:r>
              <a:rPr lang="en-US" sz="2800" dirty="0">
                <a:solidFill>
                  <a:schemeClr val="tx1"/>
                </a:solidFill>
              </a:rPr>
              <a:t>- </a:t>
            </a:r>
            <a:r>
              <a:rPr lang="lt-LT" sz="2800" dirty="0">
                <a:solidFill>
                  <a:schemeClr val="tx1"/>
                </a:solidFill>
              </a:rPr>
              <a:t>Kliūtys užimtumui Alytaus regionas </a:t>
            </a:r>
          </a:p>
        </p:txBody>
      </p:sp>
      <p:pic>
        <p:nvPicPr>
          <p:cNvPr id="3" name="Picture 2" descr="A person holding a pen next to a clipboard&#10;&#10;Description automatically generated">
            <a:extLst>
              <a:ext uri="{FF2B5EF4-FFF2-40B4-BE49-F238E27FC236}">
                <a16:creationId xmlns:a16="http://schemas.microsoft.com/office/drawing/2014/main" id="{FEF93EE2-49EE-F7C4-3257-13EF9FC860F8}"/>
              </a:ext>
            </a:extLst>
          </p:cNvPr>
          <p:cNvPicPr>
            <a:picLocks noChangeAspect="1"/>
          </p:cNvPicPr>
          <p:nvPr/>
        </p:nvPicPr>
        <p:blipFill rotWithShape="1">
          <a:blip r:embed="rId4"/>
          <a:srcRect r="23564" b="11975"/>
          <a:stretch/>
        </p:blipFill>
        <p:spPr>
          <a:xfrm>
            <a:off x="9038723" y="4473677"/>
            <a:ext cx="3152782" cy="2420536"/>
          </a:xfrm>
          <a:prstGeom prst="rect">
            <a:avLst/>
          </a:prstGeom>
        </p:spPr>
      </p:pic>
      <p:grpSp>
        <p:nvGrpSpPr>
          <p:cNvPr id="2" name="Group 1">
            <a:extLst>
              <a:ext uri="{FF2B5EF4-FFF2-40B4-BE49-F238E27FC236}">
                <a16:creationId xmlns:a16="http://schemas.microsoft.com/office/drawing/2014/main" id="{3F504A63-3037-034F-AB9C-1B30B4BAE99F}"/>
              </a:ext>
            </a:extLst>
          </p:cNvPr>
          <p:cNvGrpSpPr/>
          <p:nvPr/>
        </p:nvGrpSpPr>
        <p:grpSpPr>
          <a:xfrm>
            <a:off x="-12370" y="539567"/>
            <a:ext cx="2242952" cy="5864712"/>
            <a:chOff x="-12370" y="1029501"/>
            <a:chExt cx="2242952" cy="5864712"/>
          </a:xfrm>
        </p:grpSpPr>
        <p:pic>
          <p:nvPicPr>
            <p:cNvPr id="8" name="Picture 7">
              <a:extLst>
                <a:ext uri="{FF2B5EF4-FFF2-40B4-BE49-F238E27FC236}">
                  <a16:creationId xmlns:a16="http://schemas.microsoft.com/office/drawing/2014/main" id="{C81C87E2-B781-1FF8-C030-65E35039E94F}"/>
                </a:ext>
              </a:extLst>
            </p:cNvPr>
            <p:cNvPicPr>
              <a:picLocks noChangeAspect="1"/>
            </p:cNvPicPr>
            <p:nvPr/>
          </p:nvPicPr>
          <p:blipFill rotWithShape="1">
            <a:blip r:embed="rId5"/>
            <a:srcRect l="-52845" t="39401" r="50000" b="-28902"/>
            <a:stretch/>
          </p:blipFill>
          <p:spPr>
            <a:xfrm rot="10800000">
              <a:off x="36" y="5641413"/>
              <a:ext cx="2230546" cy="1252800"/>
            </a:xfrm>
            <a:prstGeom prst="rect">
              <a:avLst/>
            </a:prstGeom>
          </p:spPr>
        </p:pic>
        <p:pic>
          <p:nvPicPr>
            <p:cNvPr id="6" name="Picture 5" descr="A person holding a microphone&#10;&#10;Description automatically generated">
              <a:extLst>
                <a:ext uri="{FF2B5EF4-FFF2-40B4-BE49-F238E27FC236}">
                  <a16:creationId xmlns:a16="http://schemas.microsoft.com/office/drawing/2014/main" id="{AA436EC0-17ED-9BCF-EF61-AEB0FE405BFD}"/>
                </a:ext>
              </a:extLst>
            </p:cNvPr>
            <p:cNvPicPr>
              <a:picLocks noChangeAspect="1"/>
            </p:cNvPicPr>
            <p:nvPr/>
          </p:nvPicPr>
          <p:blipFill rotWithShape="1">
            <a:blip r:embed="rId6"/>
            <a:srcRect l="41524"/>
            <a:stretch/>
          </p:blipFill>
          <p:spPr>
            <a:xfrm>
              <a:off x="-12370" y="1029501"/>
              <a:ext cx="1707101" cy="1048681"/>
            </a:xfrm>
            <a:prstGeom prst="rect">
              <a:avLst/>
            </a:prstGeom>
          </p:spPr>
        </p:pic>
      </p:grpSp>
      <p:sp>
        <p:nvSpPr>
          <p:cNvPr id="7" name="Content Placeholder 7">
            <a:extLst>
              <a:ext uri="{FF2B5EF4-FFF2-40B4-BE49-F238E27FC236}">
                <a16:creationId xmlns:a16="http://schemas.microsoft.com/office/drawing/2014/main" id="{0000EDE8-ED99-6E39-219E-457A73799BFA}"/>
              </a:ext>
            </a:extLst>
          </p:cNvPr>
          <p:cNvSpPr txBox="1">
            <a:spLocks/>
          </p:cNvSpPr>
          <p:nvPr/>
        </p:nvSpPr>
        <p:spPr>
          <a:xfrm>
            <a:off x="36" y="6613700"/>
            <a:ext cx="5246730" cy="296382"/>
          </a:xfrm>
          <a:prstGeom prst="rect">
            <a:avLst/>
          </a:prstGeom>
        </p:spPr>
        <p:txBody>
          <a:bodyPr vert="horz" lIns="91440" tIns="45720" rIns="91440" bIns="45720" rtlCol="0" anchor="t">
            <a:normAutofit/>
          </a:bodyPr>
          <a:lstStyle>
            <a:lvl1pPr marL="0" indent="0" algn="r" defTabSz="914400" rtl="0" eaLnBrk="1" latinLnBrk="0" hangingPunct="1">
              <a:lnSpc>
                <a:spcPct val="100000"/>
              </a:lnSpc>
              <a:spcBef>
                <a:spcPts val="1000"/>
              </a:spcBef>
              <a:buFont typeface="AppleSymbols" charset="0"/>
              <a:buNone/>
              <a:defRPr sz="900" kern="1200">
                <a:solidFill>
                  <a:srgbClr val="434244"/>
                </a:solidFill>
                <a:latin typeface="Gordita" charset="0"/>
                <a:ea typeface="Gordita" charset="0"/>
                <a:cs typeface="Gordita" charset="0"/>
              </a:defRPr>
            </a:lvl1pPr>
            <a:lvl2pPr marL="685800" indent="-228600" algn="l" defTabSz="914400" rtl="0" eaLnBrk="1" latinLnBrk="0" hangingPunct="1">
              <a:lnSpc>
                <a:spcPct val="100000"/>
              </a:lnSpc>
              <a:spcBef>
                <a:spcPts val="500"/>
              </a:spcBef>
              <a:buFont typeface="AppleSymbols" charset="0"/>
              <a:buChar char="⏤"/>
              <a:defRPr sz="1100" kern="1200">
                <a:solidFill>
                  <a:srgbClr val="434244"/>
                </a:solidFill>
                <a:latin typeface="Gordita" charset="0"/>
                <a:ea typeface="Gordita" charset="0"/>
                <a:cs typeface="Gordita" charset="0"/>
              </a:defRPr>
            </a:lvl2pPr>
            <a:lvl3pPr marL="1143000" indent="-228600" algn="l" defTabSz="914400" rtl="0" eaLnBrk="1" latinLnBrk="0" hangingPunct="1">
              <a:lnSpc>
                <a:spcPct val="100000"/>
              </a:lnSpc>
              <a:spcBef>
                <a:spcPts val="500"/>
              </a:spcBef>
              <a:buFont typeface="AppleSymbols" charset="0"/>
              <a:buChar char="⏤"/>
              <a:defRPr sz="1100" kern="1200">
                <a:solidFill>
                  <a:srgbClr val="434244"/>
                </a:solidFill>
                <a:latin typeface="Gordita" charset="0"/>
                <a:ea typeface="Gordita" charset="0"/>
                <a:cs typeface="Gordita" charset="0"/>
              </a:defRPr>
            </a:lvl3pPr>
            <a:lvl4pPr marL="1600200" indent="-228600" algn="l" defTabSz="914400" rtl="0" eaLnBrk="1" latinLnBrk="0" hangingPunct="1">
              <a:lnSpc>
                <a:spcPct val="100000"/>
              </a:lnSpc>
              <a:spcBef>
                <a:spcPts val="500"/>
              </a:spcBef>
              <a:buFont typeface="AppleSymbols" charset="0"/>
              <a:buChar char="⏤"/>
              <a:defRPr sz="1100" kern="1200">
                <a:solidFill>
                  <a:srgbClr val="434244"/>
                </a:solidFill>
                <a:latin typeface="Gordita" charset="0"/>
                <a:ea typeface="Gordita" charset="0"/>
                <a:cs typeface="Gordita" charset="0"/>
              </a:defRPr>
            </a:lvl4pPr>
            <a:lvl5pPr marL="2057400" indent="-228600" algn="l" defTabSz="914400" rtl="0" eaLnBrk="1" latinLnBrk="0" hangingPunct="1">
              <a:lnSpc>
                <a:spcPct val="100000"/>
              </a:lnSpc>
              <a:spcBef>
                <a:spcPts val="500"/>
              </a:spcBef>
              <a:buFont typeface="AppleSymbols" charset="0"/>
              <a:buChar char="⏤"/>
              <a:defRPr sz="1100" kern="1200">
                <a:solidFill>
                  <a:srgbClr val="434244"/>
                </a:solidFill>
                <a:latin typeface="Gordita" charset="0"/>
                <a:ea typeface="Gordita" charset="0"/>
                <a:cs typeface="Gordita" charset="0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lvl="0" algn="l">
              <a:defRPr/>
            </a:pPr>
            <a:r>
              <a:rPr lang="lt-LT" dirty="0"/>
              <a:t>Šaltinis: Užimtumo tarnybos duomenys (</a:t>
            </a:r>
            <a:r>
              <a:rPr lang="lt-LT" dirty="0">
                <a:hlinkClick r:id="rId7"/>
              </a:rPr>
              <a:t>„Microsoft Power BI“</a:t>
            </a:r>
            <a:r>
              <a:rPr lang="lt-LT" dirty="0"/>
              <a:t>)</a:t>
            </a:r>
          </a:p>
        </p:txBody>
      </p:sp>
      <p:graphicFrame>
        <p:nvGraphicFramePr>
          <p:cNvPr id="10" name="Diagrama 9">
            <a:extLst>
              <a:ext uri="{FF2B5EF4-FFF2-40B4-BE49-F238E27FC236}">
                <a16:creationId xmlns:a16="http://schemas.microsoft.com/office/drawing/2014/main" id="{EE96F196-A406-210D-F162-FA068582BA81}"/>
              </a:ext>
            </a:extLst>
          </p:cNvPr>
          <p:cNvGraphicFramePr>
            <a:graphicFrameLocks/>
          </p:cNvGraphicFramePr>
          <p:nvPr>
            <p:extLst>
              <p:ext uri="{D42A27DB-BD31-4B8C-83A1-F6EECF244321}">
                <p14:modId xmlns:p14="http://schemas.microsoft.com/office/powerpoint/2010/main" val="1472135565"/>
              </p:ext>
            </p:extLst>
          </p:nvPr>
        </p:nvGraphicFramePr>
        <p:xfrm>
          <a:off x="1178560" y="1079135"/>
          <a:ext cx="10241280" cy="5325144"/>
        </p:xfrm>
        <a:graphic>
          <a:graphicData uri="http://schemas.openxmlformats.org/drawingml/2006/chart">
            <c:chart xmlns:c="http://schemas.openxmlformats.org/drawingml/2006/chart" xmlns:r="http://schemas.openxmlformats.org/officeDocument/2006/relationships" r:id="rId8"/>
          </a:graphicData>
        </a:graphic>
      </p:graphicFrame>
    </p:spTree>
    <p:extLst>
      <p:ext uri="{BB962C8B-B14F-4D97-AF65-F5344CB8AC3E}">
        <p14:creationId xmlns:p14="http://schemas.microsoft.com/office/powerpoint/2010/main" val="3840190338"/>
      </p:ext>
    </p:extLst>
  </p:cSld>
  <p:clrMapOvr>
    <a:masterClrMapping/>
  </p:clrMapOvr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Picture 4">
            <a:extLst>
              <a:ext uri="{FF2B5EF4-FFF2-40B4-BE49-F238E27FC236}">
                <a16:creationId xmlns:a16="http://schemas.microsoft.com/office/drawing/2014/main" id="{FE053FA7-1B43-944C-AD45-768B7F402DC3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11534404" y="165361"/>
            <a:ext cx="354366" cy="626047"/>
          </a:xfrm>
          <a:prstGeom prst="rect">
            <a:avLst/>
          </a:prstGeom>
        </p:spPr>
      </p:pic>
      <p:sp>
        <p:nvSpPr>
          <p:cNvPr id="14" name="TextBox 13">
            <a:extLst>
              <a:ext uri="{FF2B5EF4-FFF2-40B4-BE49-F238E27FC236}">
                <a16:creationId xmlns:a16="http://schemas.microsoft.com/office/drawing/2014/main" id="{3EA9D383-7E2F-F949-BD5C-22F30006BFB3}"/>
              </a:ext>
            </a:extLst>
          </p:cNvPr>
          <p:cNvSpPr txBox="1"/>
          <p:nvPr/>
        </p:nvSpPr>
        <p:spPr>
          <a:xfrm>
            <a:off x="2230583" y="165361"/>
            <a:ext cx="8185746" cy="954107"/>
          </a:xfrm>
          <a:prstGeom prst="rect">
            <a:avLst/>
          </a:prstGeom>
          <a:noFill/>
        </p:spPr>
        <p:txBody>
          <a:bodyPr wrap="square">
            <a:spAutoFit/>
          </a:bodyPr>
          <a:lstStyle>
            <a:defPPr>
              <a:defRPr lang="en-LT"/>
            </a:defPPr>
            <a:lvl1pPr algn="ctr">
              <a:spcAft>
                <a:spcPts val="600"/>
              </a:spcAft>
              <a:defRPr sz="3200">
                <a:solidFill>
                  <a:srgbClr val="49484A"/>
                </a:solidFill>
                <a:latin typeface="Gordita" pitchFamily="50" charset="-70"/>
                <a:cs typeface="Gordita" pitchFamily="50" charset="-70"/>
              </a:defRPr>
            </a:lvl1pPr>
          </a:lstStyle>
          <a:p>
            <a:r>
              <a:rPr lang="lt-LT" sz="2800" dirty="0">
                <a:solidFill>
                  <a:schemeClr val="tx1"/>
                </a:solidFill>
              </a:rPr>
              <a:t>2025 m.</a:t>
            </a:r>
            <a:r>
              <a:rPr lang="pt-BR" sz="2800" dirty="0">
                <a:solidFill>
                  <a:schemeClr val="tx1"/>
                </a:solidFill>
              </a:rPr>
              <a:t> registruotos laisvos darbo vietos </a:t>
            </a:r>
            <a:r>
              <a:rPr lang="lt-LT" sz="2800" dirty="0">
                <a:solidFill>
                  <a:schemeClr val="tx1"/>
                </a:solidFill>
              </a:rPr>
              <a:t>Alytaus regionas </a:t>
            </a:r>
            <a:endParaRPr lang="en-LT" sz="2800" dirty="0">
              <a:solidFill>
                <a:schemeClr val="tx1"/>
              </a:solidFill>
            </a:endParaRPr>
          </a:p>
        </p:txBody>
      </p:sp>
      <p:grpSp>
        <p:nvGrpSpPr>
          <p:cNvPr id="10" name="Group 9">
            <a:extLst>
              <a:ext uri="{FF2B5EF4-FFF2-40B4-BE49-F238E27FC236}">
                <a16:creationId xmlns:a16="http://schemas.microsoft.com/office/drawing/2014/main" id="{2C4F40A7-6A02-6841-B668-70EBDC1AA587}"/>
              </a:ext>
            </a:extLst>
          </p:cNvPr>
          <p:cNvGrpSpPr/>
          <p:nvPr/>
        </p:nvGrpSpPr>
        <p:grpSpPr>
          <a:xfrm>
            <a:off x="-12370" y="989175"/>
            <a:ext cx="2242952" cy="5864712"/>
            <a:chOff x="-12370" y="1029501"/>
            <a:chExt cx="2242952" cy="5864712"/>
          </a:xfrm>
        </p:grpSpPr>
        <p:pic>
          <p:nvPicPr>
            <p:cNvPr id="18" name="Picture 17">
              <a:extLst>
                <a:ext uri="{FF2B5EF4-FFF2-40B4-BE49-F238E27FC236}">
                  <a16:creationId xmlns:a16="http://schemas.microsoft.com/office/drawing/2014/main" id="{D5AB8CB7-517D-BC40-A8DD-F49887448A7D}"/>
                </a:ext>
              </a:extLst>
            </p:cNvPr>
            <p:cNvPicPr>
              <a:picLocks noChangeAspect="1"/>
            </p:cNvPicPr>
            <p:nvPr/>
          </p:nvPicPr>
          <p:blipFill rotWithShape="1">
            <a:blip r:embed="rId4"/>
            <a:srcRect l="-52845" t="39401" r="50000" b="-28902"/>
            <a:stretch/>
          </p:blipFill>
          <p:spPr>
            <a:xfrm rot="10800000">
              <a:off x="36" y="5641413"/>
              <a:ext cx="2230546" cy="1252800"/>
            </a:xfrm>
            <a:prstGeom prst="rect">
              <a:avLst/>
            </a:prstGeom>
          </p:spPr>
        </p:pic>
        <p:pic>
          <p:nvPicPr>
            <p:cNvPr id="15" name="Picture 14" descr="A person holding a microphone&#10;&#10;Description automatically generated">
              <a:extLst>
                <a:ext uri="{FF2B5EF4-FFF2-40B4-BE49-F238E27FC236}">
                  <a16:creationId xmlns:a16="http://schemas.microsoft.com/office/drawing/2014/main" id="{85712AA1-730C-1741-B692-F24D1EFF48EF}"/>
                </a:ext>
              </a:extLst>
            </p:cNvPr>
            <p:cNvPicPr>
              <a:picLocks noChangeAspect="1"/>
            </p:cNvPicPr>
            <p:nvPr/>
          </p:nvPicPr>
          <p:blipFill rotWithShape="1">
            <a:blip r:embed="rId5"/>
            <a:srcRect l="41524"/>
            <a:stretch/>
          </p:blipFill>
          <p:spPr>
            <a:xfrm>
              <a:off x="-12370" y="1029501"/>
              <a:ext cx="1707101" cy="1048681"/>
            </a:xfrm>
            <a:prstGeom prst="rect">
              <a:avLst/>
            </a:prstGeom>
          </p:spPr>
        </p:pic>
      </p:grpSp>
      <p:pic>
        <p:nvPicPr>
          <p:cNvPr id="4" name="Picture 3" descr="A person standing on a ladder with a chart and graph&#10;&#10;Description automatically generated">
            <a:extLst>
              <a:ext uri="{FF2B5EF4-FFF2-40B4-BE49-F238E27FC236}">
                <a16:creationId xmlns:a16="http://schemas.microsoft.com/office/drawing/2014/main" id="{98A8404E-D4BC-304C-85A0-B7C4AFDC53E6}"/>
              </a:ext>
            </a:extLst>
          </p:cNvPr>
          <p:cNvPicPr>
            <a:picLocks noChangeAspect="1"/>
          </p:cNvPicPr>
          <p:nvPr/>
        </p:nvPicPr>
        <p:blipFill>
          <a:blip r:embed="rId6"/>
          <a:stretch>
            <a:fillRect/>
          </a:stretch>
        </p:blipFill>
        <p:spPr>
          <a:xfrm>
            <a:off x="-12370" y="5472145"/>
            <a:ext cx="2141257" cy="1373758"/>
          </a:xfrm>
          <a:prstGeom prst="rect">
            <a:avLst/>
          </a:prstGeom>
        </p:spPr>
      </p:pic>
      <p:sp>
        <p:nvSpPr>
          <p:cNvPr id="3" name="Content Placeholder 7">
            <a:extLst>
              <a:ext uri="{FF2B5EF4-FFF2-40B4-BE49-F238E27FC236}">
                <a16:creationId xmlns:a16="http://schemas.microsoft.com/office/drawing/2014/main" id="{EFFBAE5D-28EF-05A5-60E0-A8C9BF09569D}"/>
              </a:ext>
            </a:extLst>
          </p:cNvPr>
          <p:cNvSpPr txBox="1">
            <a:spLocks/>
          </p:cNvSpPr>
          <p:nvPr/>
        </p:nvSpPr>
        <p:spPr>
          <a:xfrm>
            <a:off x="6573796" y="6557505"/>
            <a:ext cx="5246730" cy="296382"/>
          </a:xfrm>
          <a:prstGeom prst="rect">
            <a:avLst/>
          </a:prstGeom>
        </p:spPr>
        <p:txBody>
          <a:bodyPr vert="horz" lIns="91440" tIns="45720" rIns="91440" bIns="45720" rtlCol="0" anchor="t">
            <a:normAutofit/>
          </a:bodyPr>
          <a:lstStyle>
            <a:lvl1pPr marL="0" indent="0" algn="r" defTabSz="914400" rtl="0" eaLnBrk="1" latinLnBrk="0" hangingPunct="1">
              <a:lnSpc>
                <a:spcPct val="100000"/>
              </a:lnSpc>
              <a:spcBef>
                <a:spcPts val="1000"/>
              </a:spcBef>
              <a:buFont typeface="AppleSymbols" charset="0"/>
              <a:buNone/>
              <a:defRPr sz="900" kern="1200">
                <a:solidFill>
                  <a:srgbClr val="434244"/>
                </a:solidFill>
                <a:latin typeface="Gordita" charset="0"/>
                <a:ea typeface="Gordita" charset="0"/>
                <a:cs typeface="Gordita" charset="0"/>
              </a:defRPr>
            </a:lvl1pPr>
            <a:lvl2pPr marL="685800" indent="-228600" algn="l" defTabSz="914400" rtl="0" eaLnBrk="1" latinLnBrk="0" hangingPunct="1">
              <a:lnSpc>
                <a:spcPct val="100000"/>
              </a:lnSpc>
              <a:spcBef>
                <a:spcPts val="500"/>
              </a:spcBef>
              <a:buFont typeface="AppleSymbols" charset="0"/>
              <a:buChar char="⏤"/>
              <a:defRPr sz="1100" kern="1200">
                <a:solidFill>
                  <a:srgbClr val="434244"/>
                </a:solidFill>
                <a:latin typeface="Gordita" charset="0"/>
                <a:ea typeface="Gordita" charset="0"/>
                <a:cs typeface="Gordita" charset="0"/>
              </a:defRPr>
            </a:lvl2pPr>
            <a:lvl3pPr marL="1143000" indent="-228600" algn="l" defTabSz="914400" rtl="0" eaLnBrk="1" latinLnBrk="0" hangingPunct="1">
              <a:lnSpc>
                <a:spcPct val="100000"/>
              </a:lnSpc>
              <a:spcBef>
                <a:spcPts val="500"/>
              </a:spcBef>
              <a:buFont typeface="AppleSymbols" charset="0"/>
              <a:buChar char="⏤"/>
              <a:defRPr sz="1100" kern="1200">
                <a:solidFill>
                  <a:srgbClr val="434244"/>
                </a:solidFill>
                <a:latin typeface="Gordita" charset="0"/>
                <a:ea typeface="Gordita" charset="0"/>
                <a:cs typeface="Gordita" charset="0"/>
              </a:defRPr>
            </a:lvl3pPr>
            <a:lvl4pPr marL="1600200" indent="-228600" algn="l" defTabSz="914400" rtl="0" eaLnBrk="1" latinLnBrk="0" hangingPunct="1">
              <a:lnSpc>
                <a:spcPct val="100000"/>
              </a:lnSpc>
              <a:spcBef>
                <a:spcPts val="500"/>
              </a:spcBef>
              <a:buFont typeface="AppleSymbols" charset="0"/>
              <a:buChar char="⏤"/>
              <a:defRPr sz="1100" kern="1200">
                <a:solidFill>
                  <a:srgbClr val="434244"/>
                </a:solidFill>
                <a:latin typeface="Gordita" charset="0"/>
                <a:ea typeface="Gordita" charset="0"/>
                <a:cs typeface="Gordita" charset="0"/>
              </a:defRPr>
            </a:lvl4pPr>
            <a:lvl5pPr marL="2057400" indent="-228600" algn="l" defTabSz="914400" rtl="0" eaLnBrk="1" latinLnBrk="0" hangingPunct="1">
              <a:lnSpc>
                <a:spcPct val="100000"/>
              </a:lnSpc>
              <a:spcBef>
                <a:spcPts val="500"/>
              </a:spcBef>
              <a:buFont typeface="AppleSymbols" charset="0"/>
              <a:buChar char="⏤"/>
              <a:defRPr sz="1100" kern="1200">
                <a:solidFill>
                  <a:srgbClr val="434244"/>
                </a:solidFill>
                <a:latin typeface="Gordita" charset="0"/>
                <a:ea typeface="Gordita" charset="0"/>
                <a:cs typeface="Gordita" charset="0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lvl="0">
              <a:defRPr/>
            </a:pPr>
            <a:r>
              <a:rPr lang="lt-LT" dirty="0"/>
              <a:t>Šaltinis: Užimtumo tarnybos duomenys (</a:t>
            </a:r>
            <a:r>
              <a:rPr lang="lt-LT" dirty="0">
                <a:hlinkClick r:id="rId7"/>
              </a:rPr>
              <a:t>„Microsoft Power BI“</a:t>
            </a:r>
            <a:r>
              <a:rPr lang="lt-LT" dirty="0"/>
              <a:t>)</a:t>
            </a:r>
          </a:p>
        </p:txBody>
      </p:sp>
      <p:graphicFrame>
        <p:nvGraphicFramePr>
          <p:cNvPr id="2" name="Diagrama 1">
            <a:extLst>
              <a:ext uri="{FF2B5EF4-FFF2-40B4-BE49-F238E27FC236}">
                <a16:creationId xmlns:a16="http://schemas.microsoft.com/office/drawing/2014/main" id="{F98B0940-CC61-D1AB-0C9F-20A226C6142A}"/>
              </a:ext>
            </a:extLst>
          </p:cNvPr>
          <p:cNvGraphicFramePr>
            <a:graphicFrameLocks/>
          </p:cNvGraphicFramePr>
          <p:nvPr>
            <p:extLst>
              <p:ext uri="{D42A27DB-BD31-4B8C-83A1-F6EECF244321}">
                <p14:modId xmlns:p14="http://schemas.microsoft.com/office/powerpoint/2010/main" val="2989107451"/>
              </p:ext>
            </p:extLst>
          </p:nvPr>
        </p:nvGraphicFramePr>
        <p:xfrm>
          <a:off x="1849121" y="989175"/>
          <a:ext cx="9971406" cy="5381145"/>
        </p:xfrm>
        <a:graphic>
          <a:graphicData uri="http://schemas.openxmlformats.org/drawingml/2006/chart">
            <c:chart xmlns:c="http://schemas.openxmlformats.org/drawingml/2006/chart" xmlns:r="http://schemas.openxmlformats.org/officeDocument/2006/relationships" r:id="rId8"/>
          </a:graphicData>
        </a:graphic>
      </p:graphicFrame>
    </p:spTree>
    <p:extLst>
      <p:ext uri="{BB962C8B-B14F-4D97-AF65-F5344CB8AC3E}">
        <p14:creationId xmlns:p14="http://schemas.microsoft.com/office/powerpoint/2010/main" val="761484288"/>
      </p:ext>
    </p:extLst>
  </p:cSld>
  <p:clrMapOvr>
    <a:masterClrMapping/>
  </p:clrMapOvr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>
            <a:extLst>
              <a:ext uri="{FF2B5EF4-FFF2-40B4-BE49-F238E27FC236}">
                <a16:creationId xmlns:a16="http://schemas.microsoft.com/office/drawing/2014/main" id="{457CDA12-98F2-D54B-BA0E-79D63A0FA9A7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1525563" y="1551932"/>
            <a:ext cx="9069213" cy="4672015"/>
          </a:xfrm>
          <a:prstGeom prst="rect">
            <a:avLst/>
          </a:prstGeom>
        </p:spPr>
      </p:pic>
      <p:pic>
        <p:nvPicPr>
          <p:cNvPr id="5" name="Picture 4">
            <a:extLst>
              <a:ext uri="{FF2B5EF4-FFF2-40B4-BE49-F238E27FC236}">
                <a16:creationId xmlns:a16="http://schemas.microsoft.com/office/drawing/2014/main" id="{FE053FA7-1B43-944C-AD45-768B7F402DC3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11534404" y="165361"/>
            <a:ext cx="354366" cy="626047"/>
          </a:xfrm>
          <a:prstGeom prst="rect">
            <a:avLst/>
          </a:prstGeom>
        </p:spPr>
      </p:pic>
      <p:sp>
        <p:nvSpPr>
          <p:cNvPr id="17" name="TextBox 16">
            <a:extLst>
              <a:ext uri="{FF2B5EF4-FFF2-40B4-BE49-F238E27FC236}">
                <a16:creationId xmlns:a16="http://schemas.microsoft.com/office/drawing/2014/main" id="{51BE591F-76FA-5F4A-88A0-8AA1463AC1FD}"/>
              </a:ext>
            </a:extLst>
          </p:cNvPr>
          <p:cNvSpPr txBox="1"/>
          <p:nvPr/>
        </p:nvSpPr>
        <p:spPr>
          <a:xfrm>
            <a:off x="-3076832" y="1890584"/>
            <a:ext cx="184731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endParaRPr lang="en-LT" dirty="0"/>
          </a:p>
        </p:txBody>
      </p:sp>
      <p:sp>
        <p:nvSpPr>
          <p:cNvPr id="13" name="Rectangle 12">
            <a:extLst>
              <a:ext uri="{FF2B5EF4-FFF2-40B4-BE49-F238E27FC236}">
                <a16:creationId xmlns:a16="http://schemas.microsoft.com/office/drawing/2014/main" id="{FA32A1DF-588B-5F49-8363-9C112649D89D}"/>
              </a:ext>
            </a:extLst>
          </p:cNvPr>
          <p:cNvSpPr/>
          <p:nvPr/>
        </p:nvSpPr>
        <p:spPr>
          <a:xfrm>
            <a:off x="1849475" y="2361154"/>
            <a:ext cx="8539279" cy="3539430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marL="285750" lvl="0" indent="-285750">
              <a:buFont typeface="Arial" panose="020B0604020202020204" pitchFamily="34" charset="0"/>
              <a:buChar char="•"/>
            </a:pPr>
            <a:r>
              <a:rPr lang="lt-LT" sz="1600" b="1" dirty="0">
                <a:latin typeface="Gordita Light" pitchFamily="50" charset="-70"/>
                <a:cs typeface="Gordita Light" pitchFamily="50" charset="-70"/>
              </a:rPr>
              <a:t>Palyginus 2024 ir 2025 m. penkis mėnesius darbo pasiūlymų mažėjo keturiose Alytaus regiono savivaldybėse, didėjo tik Varėnos r. sav. (9,3 proc.)</a:t>
            </a:r>
          </a:p>
          <a:p>
            <a:pPr marL="285750" lvl="0" indent="-285750">
              <a:buFont typeface="Arial" panose="020B0604020202020204" pitchFamily="34" charset="0"/>
              <a:buChar char="•"/>
            </a:pPr>
            <a:endParaRPr lang="en-US" sz="1600" b="1" dirty="0">
              <a:latin typeface="Gordita Light" pitchFamily="50" charset="-70"/>
              <a:cs typeface="Gordita Light" pitchFamily="50" charset="-70"/>
            </a:endParaRPr>
          </a:p>
          <a:p>
            <a:pPr marL="285750" lvl="0" indent="-285750">
              <a:buFont typeface="Arial" panose="020B0604020202020204" pitchFamily="34" charset="0"/>
              <a:buChar char="•"/>
            </a:pPr>
            <a:endParaRPr lang="en-US" sz="1600" b="1" dirty="0">
              <a:latin typeface="Gordita Light" pitchFamily="50" charset="-70"/>
              <a:cs typeface="Gordita Light" pitchFamily="50" charset="-70"/>
            </a:endParaRP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lt-LT" sz="1600" b="1" dirty="0">
                <a:latin typeface="Gordita Light" pitchFamily="50" charset="-70"/>
                <a:cs typeface="Gordita Light" pitchFamily="50" charset="-70"/>
              </a:rPr>
              <a:t>Ženkliausiai darbo pasiūlymų per 2025 m. mažėjo Alytaus </a:t>
            </a:r>
            <a:r>
              <a:rPr lang="en-US" sz="1600" b="1" dirty="0">
                <a:latin typeface="Gordita Light" pitchFamily="50" charset="-70"/>
                <a:cs typeface="Gordita Light" pitchFamily="50" charset="-70"/>
              </a:rPr>
              <a:t>r</a:t>
            </a:r>
            <a:r>
              <a:rPr lang="lt-LT" sz="1600" b="1" dirty="0">
                <a:latin typeface="Gordita Light" pitchFamily="50" charset="-70"/>
                <a:cs typeface="Gordita Light" pitchFamily="50" charset="-70"/>
              </a:rPr>
              <a:t>. sav. – </a:t>
            </a:r>
            <a:r>
              <a:rPr lang="en-US" sz="1600" b="1" dirty="0">
                <a:latin typeface="Gordita Light" pitchFamily="50" charset="-70"/>
                <a:cs typeface="Gordita Light" pitchFamily="50" charset="-70"/>
              </a:rPr>
              <a:t>28,1</a:t>
            </a:r>
            <a:r>
              <a:rPr lang="lt-LT" sz="1600" b="1" dirty="0">
                <a:latin typeface="Gordita Light" pitchFamily="50" charset="-70"/>
                <a:cs typeface="Gordita Light" pitchFamily="50" charset="-70"/>
              </a:rPr>
              <a:t> proc. 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endParaRPr lang="lt-LT" sz="1600" b="1" dirty="0">
              <a:latin typeface="Gordita Light" pitchFamily="50" charset="-70"/>
              <a:cs typeface="Gordita Light" pitchFamily="50" charset="-70"/>
            </a:endParaRPr>
          </a:p>
          <a:p>
            <a:pPr marL="285750" indent="-285750">
              <a:buFont typeface="Arial" panose="020B0604020202020204" pitchFamily="34" charset="0"/>
              <a:buChar char="•"/>
            </a:pPr>
            <a:endParaRPr lang="en-US" sz="1600" b="1" dirty="0">
              <a:latin typeface="Gordita Light" pitchFamily="50" charset="-70"/>
              <a:cs typeface="Gordita Light" pitchFamily="50" charset="-70"/>
            </a:endParaRPr>
          </a:p>
          <a:p>
            <a:pPr marL="285750" lvl="0" indent="-285750">
              <a:buFont typeface="Arial" panose="020B0604020202020204" pitchFamily="34" charset="0"/>
              <a:buChar char="•"/>
              <a:defRPr/>
            </a:pPr>
            <a:r>
              <a:rPr kumimoji="0" lang="lt-LT" sz="1600" b="1" i="0" u="none" strike="noStrike" kern="1200" cap="none" spc="0" normalizeH="0" baseline="0" noProof="0" dirty="0">
                <a:ln>
                  <a:noFill/>
                </a:ln>
                <a:effectLst/>
                <a:uLnTx/>
                <a:uFillTx/>
                <a:latin typeface="Gordita Light" pitchFamily="50" charset="-70"/>
                <a:cs typeface="Gordita Light" pitchFamily="50" charset="-70"/>
              </a:rPr>
              <a:t>Daugiausiai darbo pasiūlymų 2025 m. paskelbė </a:t>
            </a:r>
            <a:r>
              <a:rPr lang="lt-LT" sz="1600" b="1" dirty="0">
                <a:latin typeface="Gordita Light" pitchFamily="50" charset="-70"/>
                <a:cs typeface="Gordita Light" pitchFamily="50" charset="-70"/>
              </a:rPr>
              <a:t>apdirbamosios gamybos</a:t>
            </a:r>
            <a:r>
              <a:rPr kumimoji="0" lang="lt-LT" sz="1600" b="1" i="0" u="none" strike="noStrike" kern="1200" cap="none" spc="0" normalizeH="0" baseline="0" noProof="0" dirty="0">
                <a:ln>
                  <a:noFill/>
                </a:ln>
                <a:effectLst/>
                <a:uLnTx/>
                <a:uFillTx/>
                <a:latin typeface="Gordita Light" pitchFamily="50" charset="-70"/>
                <a:cs typeface="Gordita Light" pitchFamily="50" charset="-70"/>
              </a:rPr>
              <a:t> (</a:t>
            </a:r>
            <a:r>
              <a:rPr kumimoji="0" lang="en-US" sz="1600" b="1" i="0" u="none" strike="noStrike" kern="1200" cap="none" spc="0" normalizeH="0" baseline="0" noProof="0" dirty="0">
                <a:ln>
                  <a:noFill/>
                </a:ln>
                <a:effectLst/>
                <a:uLnTx/>
                <a:uFillTx/>
                <a:latin typeface="Gordita Light" pitchFamily="50" charset="-70"/>
                <a:cs typeface="Gordita Light" pitchFamily="50" charset="-70"/>
              </a:rPr>
              <a:t>0,8</a:t>
            </a:r>
            <a:r>
              <a:rPr kumimoji="0" lang="lt-LT" sz="1600" b="1" i="0" u="none" strike="noStrike" kern="1200" cap="none" spc="0" normalizeH="0" baseline="0" noProof="0" dirty="0">
                <a:ln>
                  <a:noFill/>
                </a:ln>
                <a:effectLst/>
                <a:uLnTx/>
                <a:uFillTx/>
                <a:latin typeface="Gordita Light" pitchFamily="50" charset="-70"/>
                <a:cs typeface="Gordita Light" pitchFamily="50" charset="-70"/>
              </a:rPr>
              <a:t> tūkst.), </a:t>
            </a:r>
            <a:r>
              <a:rPr lang="lt-LT" sz="1600" b="1" dirty="0">
                <a:latin typeface="Gordita Light" pitchFamily="50" charset="-70"/>
                <a:cs typeface="Gordita Light" pitchFamily="50" charset="-70"/>
              </a:rPr>
              <a:t>d</a:t>
            </a:r>
            <a:r>
              <a:rPr kumimoji="0" lang="lt-LT" sz="1600" b="1" i="0" u="none" strike="noStrike" kern="1200" cap="none" spc="0" normalizeH="0" baseline="0" noProof="0" dirty="0" err="1">
                <a:ln>
                  <a:noFill/>
                </a:ln>
                <a:effectLst/>
                <a:uLnTx/>
                <a:uFillTx/>
                <a:latin typeface="Gordita Light" pitchFamily="50" charset="-70"/>
                <a:cs typeface="Gordita Light" pitchFamily="50" charset="-70"/>
              </a:rPr>
              <a:t>idmeninės</a:t>
            </a:r>
            <a:r>
              <a:rPr kumimoji="0" lang="lt-LT" sz="1600" b="1" i="0" u="none" strike="noStrike" kern="1200" cap="none" spc="0" normalizeH="0" baseline="0" noProof="0" dirty="0">
                <a:ln>
                  <a:noFill/>
                </a:ln>
                <a:effectLst/>
                <a:uLnTx/>
                <a:uFillTx/>
                <a:latin typeface="Gordita Light" pitchFamily="50" charset="-70"/>
                <a:cs typeface="Gordita Light" pitchFamily="50" charset="-70"/>
              </a:rPr>
              <a:t> ir mažmeninės prekybos, variklinių transporto priemonių remonto (</a:t>
            </a:r>
            <a:r>
              <a:rPr kumimoji="0" lang="en-US" sz="1600" b="1" i="0" u="none" strike="noStrike" kern="1200" cap="none" spc="0" normalizeH="0" baseline="0" noProof="0" dirty="0">
                <a:ln>
                  <a:noFill/>
                </a:ln>
                <a:effectLst/>
                <a:uLnTx/>
                <a:uFillTx/>
                <a:latin typeface="Gordita Light" pitchFamily="50" charset="-70"/>
                <a:cs typeface="Gordita Light" pitchFamily="50" charset="-70"/>
              </a:rPr>
              <a:t>0,5</a:t>
            </a:r>
            <a:r>
              <a:rPr kumimoji="0" lang="lt-LT" sz="1600" b="1" i="0" u="none" strike="noStrike" kern="1200" cap="none" spc="0" normalizeH="0" baseline="0" noProof="0" dirty="0">
                <a:ln>
                  <a:noFill/>
                </a:ln>
                <a:effectLst/>
                <a:uLnTx/>
                <a:uFillTx/>
                <a:latin typeface="Gordita Light" pitchFamily="50" charset="-70"/>
                <a:cs typeface="Gordita Light" pitchFamily="50" charset="-70"/>
              </a:rPr>
              <a:t> tūkst.)</a:t>
            </a:r>
            <a:r>
              <a:rPr kumimoji="0" lang="en-US" sz="1600" b="1" i="0" u="none" strike="noStrike" kern="1200" cap="none" spc="0" normalizeH="0" baseline="0" noProof="0" dirty="0">
                <a:ln>
                  <a:noFill/>
                </a:ln>
                <a:effectLst/>
                <a:uLnTx/>
                <a:uFillTx/>
                <a:latin typeface="Gordita Light" pitchFamily="50" charset="-70"/>
                <a:cs typeface="Gordita Light" pitchFamily="50" charset="-70"/>
              </a:rPr>
              <a:t>, </a:t>
            </a:r>
            <a:r>
              <a:rPr lang="lt-LT" sz="1600" b="1" dirty="0">
                <a:latin typeface="Gordita Light" pitchFamily="50" charset="-70"/>
                <a:cs typeface="Gordita Light" pitchFamily="50" charset="-70"/>
              </a:rPr>
              <a:t>statybos (</a:t>
            </a:r>
            <a:r>
              <a:rPr lang="en-US" sz="1600" b="1" dirty="0">
                <a:latin typeface="Gordita Light" pitchFamily="50" charset="-70"/>
                <a:cs typeface="Gordita Light" pitchFamily="50" charset="-70"/>
              </a:rPr>
              <a:t>0,5</a:t>
            </a:r>
            <a:r>
              <a:rPr lang="lt-LT" sz="1600" b="1" dirty="0">
                <a:latin typeface="Gordita Light" pitchFamily="50" charset="-70"/>
                <a:cs typeface="Gordita Light" pitchFamily="50" charset="-70"/>
              </a:rPr>
              <a:t> tūkst.),</a:t>
            </a:r>
            <a:r>
              <a:rPr kumimoji="0" lang="lt-LT" sz="1600" b="1" i="0" u="none" strike="noStrike" kern="1200" cap="none" spc="0" normalizeH="0" baseline="0" noProof="0" dirty="0">
                <a:ln>
                  <a:noFill/>
                </a:ln>
                <a:effectLst/>
                <a:uLnTx/>
                <a:uFillTx/>
                <a:latin typeface="Gordita Light" pitchFamily="50" charset="-70"/>
                <a:cs typeface="Gordita Light" pitchFamily="50" charset="-70"/>
              </a:rPr>
              <a:t> įmonės </a:t>
            </a:r>
          </a:p>
          <a:p>
            <a:pPr marR="0" lvl="0" algn="l" defTabSz="914400" rtl="0" eaLnBrk="1" fontAlgn="auto" latinLnBrk="0" hangingPunct="1">
              <a:spcBef>
                <a:spcPts val="0"/>
              </a:spcBef>
              <a:spcAft>
                <a:spcPts val="0"/>
              </a:spcAft>
              <a:buClrTx/>
              <a:buSzTx/>
              <a:tabLst/>
              <a:defRPr/>
            </a:pPr>
            <a:endParaRPr lang="lt-LT" sz="1600" b="1" dirty="0">
              <a:latin typeface="Gordita Light" pitchFamily="50" charset="-70"/>
              <a:cs typeface="Gordita Light" pitchFamily="50" charset="-70"/>
            </a:endParaRPr>
          </a:p>
          <a:p>
            <a:pPr marL="285750" marR="0" lvl="0" indent="-285750" algn="l" defTabSz="914400" rtl="0" eaLnBrk="1" fontAlgn="auto" latinLnBrk="0" hangingPunct="1">
              <a:spcBef>
                <a:spcPts val="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Char char="•"/>
              <a:tabLst/>
              <a:defRPr/>
            </a:pPr>
            <a:r>
              <a:rPr kumimoji="0" lang="en-US" sz="1600" b="1" i="0" u="none" strike="noStrike" kern="1200" cap="none" spc="0" normalizeH="0" baseline="0" noProof="0" dirty="0">
                <a:ln>
                  <a:noFill/>
                </a:ln>
                <a:effectLst/>
                <a:uLnTx/>
                <a:uFillTx/>
                <a:latin typeface="Gordita Light" pitchFamily="50" charset="-70"/>
                <a:cs typeface="Gordita Light" pitchFamily="50" charset="-70"/>
              </a:rPr>
              <a:t>L</a:t>
            </a:r>
            <a:r>
              <a:rPr kumimoji="0" lang="lt-LT" sz="1600" b="1" i="0" u="none" strike="noStrike" kern="1200" cap="none" spc="0" normalizeH="0" baseline="0" noProof="0" dirty="0" err="1">
                <a:ln>
                  <a:noFill/>
                </a:ln>
                <a:effectLst/>
                <a:uLnTx/>
                <a:uFillTx/>
                <a:latin typeface="Gordita Light" pitchFamily="50" charset="-70"/>
                <a:cs typeface="Gordita Light" pitchFamily="50" charset="-70"/>
              </a:rPr>
              <a:t>aisv</a:t>
            </a:r>
            <a:r>
              <a:rPr lang="lt-LT" sz="1600" b="1" dirty="0" err="1">
                <a:latin typeface="Gordita Light" pitchFamily="50" charset="-70"/>
                <a:cs typeface="Gordita Light" pitchFamily="50" charset="-70"/>
              </a:rPr>
              <a:t>as</a:t>
            </a:r>
            <a:r>
              <a:rPr kumimoji="0" lang="lt-LT" sz="1600" b="1" i="0" u="none" strike="noStrike" kern="1200" cap="none" spc="0" normalizeH="0" baseline="0" noProof="0" dirty="0">
                <a:ln>
                  <a:noFill/>
                </a:ln>
                <a:effectLst/>
                <a:uLnTx/>
                <a:uFillTx/>
                <a:latin typeface="Gordita Light" pitchFamily="50" charset="-70"/>
                <a:cs typeface="Gordita Light" pitchFamily="50" charset="-70"/>
              </a:rPr>
              <a:t> darbo vietas registravo apgyvendinimo ir maitinimo (0,</a:t>
            </a:r>
            <a:r>
              <a:rPr kumimoji="0" lang="en-US" sz="1600" b="1" i="0" u="none" strike="noStrike" kern="1200" cap="none" spc="0" normalizeH="0" baseline="0" noProof="0" dirty="0">
                <a:ln>
                  <a:noFill/>
                </a:ln>
                <a:effectLst/>
                <a:uLnTx/>
                <a:uFillTx/>
                <a:latin typeface="Gordita Light" pitchFamily="50" charset="-70"/>
                <a:cs typeface="Gordita Light" pitchFamily="50" charset="-70"/>
              </a:rPr>
              <a:t>3</a:t>
            </a:r>
            <a:r>
              <a:rPr kumimoji="0" lang="lt-LT" sz="1600" b="1" i="0" u="none" strike="noStrike" kern="1200" cap="none" spc="0" normalizeH="0" baseline="0" noProof="0" dirty="0">
                <a:ln>
                  <a:noFill/>
                </a:ln>
                <a:effectLst/>
                <a:uLnTx/>
                <a:uFillTx/>
                <a:latin typeface="Gordita Light" pitchFamily="50" charset="-70"/>
                <a:cs typeface="Gordita Light" pitchFamily="50" charset="-70"/>
              </a:rPr>
              <a:t> tūkst.), sveikatos priežiūros, socialinio darbo (0,</a:t>
            </a:r>
            <a:r>
              <a:rPr kumimoji="0" lang="en-US" sz="1600" b="1" i="0" u="none" strike="noStrike" kern="1200" cap="none" spc="0" normalizeH="0" baseline="0" noProof="0" dirty="0">
                <a:ln>
                  <a:noFill/>
                </a:ln>
                <a:effectLst/>
                <a:uLnTx/>
                <a:uFillTx/>
                <a:latin typeface="Gordita Light" pitchFamily="50" charset="-70"/>
                <a:cs typeface="Gordita Light" pitchFamily="50" charset="-70"/>
              </a:rPr>
              <a:t>3</a:t>
            </a:r>
            <a:r>
              <a:rPr kumimoji="0" lang="lt-LT" sz="1600" b="1" i="0" u="none" strike="noStrike" kern="1200" cap="none" spc="0" normalizeH="0" baseline="0" noProof="0" dirty="0">
                <a:ln>
                  <a:noFill/>
                </a:ln>
                <a:effectLst/>
                <a:uLnTx/>
                <a:uFillTx/>
                <a:latin typeface="Gordita Light" pitchFamily="50" charset="-70"/>
                <a:cs typeface="Gordita Light" pitchFamily="50" charset="-70"/>
              </a:rPr>
              <a:t> tūkst.), bei administravimo ir aptarnavimo veiklą vykdantys darbdaviai (0,</a:t>
            </a:r>
            <a:r>
              <a:rPr kumimoji="0" lang="en-US" sz="1600" b="1" i="0" u="none" strike="noStrike" kern="1200" cap="none" spc="0" normalizeH="0" baseline="0" noProof="0" dirty="0">
                <a:ln>
                  <a:noFill/>
                </a:ln>
                <a:effectLst/>
                <a:uLnTx/>
                <a:uFillTx/>
                <a:latin typeface="Gordita Light" pitchFamily="50" charset="-70"/>
                <a:cs typeface="Gordita Light" pitchFamily="50" charset="-70"/>
              </a:rPr>
              <a:t>3</a:t>
            </a:r>
            <a:r>
              <a:rPr kumimoji="0" lang="lt-LT" sz="1600" b="1" i="0" u="none" strike="noStrike" kern="1200" cap="none" spc="0" normalizeH="0" baseline="0" noProof="0" dirty="0">
                <a:ln>
                  <a:noFill/>
                </a:ln>
                <a:effectLst/>
                <a:uLnTx/>
                <a:uFillTx/>
                <a:latin typeface="Gordita Light" pitchFamily="50" charset="-70"/>
                <a:cs typeface="Gordita Light" pitchFamily="50" charset="-70"/>
              </a:rPr>
              <a:t> tūkst.) </a:t>
            </a:r>
            <a:endParaRPr lang="en-US" sz="1600" b="1" dirty="0">
              <a:latin typeface="Gordita Light" pitchFamily="50" charset="-70"/>
              <a:cs typeface="Gordita Light" pitchFamily="50" charset="-70"/>
            </a:endParaRPr>
          </a:p>
        </p:txBody>
      </p:sp>
      <p:sp>
        <p:nvSpPr>
          <p:cNvPr id="26" name="TextBox 25">
            <a:extLst>
              <a:ext uri="{FF2B5EF4-FFF2-40B4-BE49-F238E27FC236}">
                <a16:creationId xmlns:a16="http://schemas.microsoft.com/office/drawing/2014/main" id="{2F169A7F-8000-964B-9096-8F6FB977571F}"/>
              </a:ext>
            </a:extLst>
          </p:cNvPr>
          <p:cNvSpPr txBox="1"/>
          <p:nvPr/>
        </p:nvSpPr>
        <p:spPr>
          <a:xfrm>
            <a:off x="1132636" y="302463"/>
            <a:ext cx="9406103" cy="523220"/>
          </a:xfrm>
          <a:prstGeom prst="rect">
            <a:avLst/>
          </a:prstGeom>
          <a:noFill/>
        </p:spPr>
        <p:txBody>
          <a:bodyPr wrap="square">
            <a:spAutoFit/>
          </a:bodyPr>
          <a:lstStyle>
            <a:defPPr>
              <a:defRPr lang="en-LT"/>
            </a:defPPr>
            <a:lvl1pPr algn="ctr">
              <a:spcAft>
                <a:spcPts val="600"/>
              </a:spcAft>
              <a:defRPr sz="3200">
                <a:solidFill>
                  <a:srgbClr val="49484A"/>
                </a:solidFill>
                <a:latin typeface="Gordita" pitchFamily="50" charset="-70"/>
                <a:cs typeface="Gordita" pitchFamily="50" charset="-70"/>
              </a:defRPr>
            </a:lvl1pPr>
          </a:lstStyle>
          <a:p>
            <a:r>
              <a:rPr lang="lt-LT" sz="2800" dirty="0">
                <a:solidFill>
                  <a:schemeClr val="tx1"/>
                </a:solidFill>
              </a:rPr>
              <a:t>2025 m. darbo pasiūla Alytaus regione mažėjo</a:t>
            </a:r>
            <a:endParaRPr lang="en-LT" sz="2800" dirty="0">
              <a:solidFill>
                <a:schemeClr val="tx1"/>
              </a:solidFill>
            </a:endParaRPr>
          </a:p>
        </p:txBody>
      </p:sp>
      <p:pic>
        <p:nvPicPr>
          <p:cNvPr id="4" name="Picture 3" descr="A cartoon of a person wearing a blue jacket and skirt&#10;&#10;Description automatically generated">
            <a:extLst>
              <a:ext uri="{FF2B5EF4-FFF2-40B4-BE49-F238E27FC236}">
                <a16:creationId xmlns:a16="http://schemas.microsoft.com/office/drawing/2014/main" id="{2FA6F35C-D90B-7D4A-AC6E-2CBC8B5D20B4}"/>
              </a:ext>
            </a:extLst>
          </p:cNvPr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 flipH="1">
            <a:off x="267628" y="2745297"/>
            <a:ext cx="1508075" cy="3877200"/>
          </a:xfrm>
          <a:prstGeom prst="rect">
            <a:avLst/>
          </a:prstGeom>
        </p:spPr>
      </p:pic>
      <p:grpSp>
        <p:nvGrpSpPr>
          <p:cNvPr id="20" name="Group 19">
            <a:extLst>
              <a:ext uri="{FF2B5EF4-FFF2-40B4-BE49-F238E27FC236}">
                <a16:creationId xmlns:a16="http://schemas.microsoft.com/office/drawing/2014/main" id="{07853B50-6C26-A24D-81C0-68640771D97C}"/>
              </a:ext>
            </a:extLst>
          </p:cNvPr>
          <p:cNvGrpSpPr/>
          <p:nvPr/>
        </p:nvGrpSpPr>
        <p:grpSpPr>
          <a:xfrm>
            <a:off x="-12370" y="816146"/>
            <a:ext cx="12216245" cy="6476387"/>
            <a:chOff x="-12370" y="816146"/>
            <a:chExt cx="12216245" cy="6476387"/>
          </a:xfrm>
        </p:grpSpPr>
        <p:grpSp>
          <p:nvGrpSpPr>
            <p:cNvPr id="21" name="Group 20">
              <a:extLst>
                <a:ext uri="{FF2B5EF4-FFF2-40B4-BE49-F238E27FC236}">
                  <a16:creationId xmlns:a16="http://schemas.microsoft.com/office/drawing/2014/main" id="{A7E0A885-8D09-B942-AB3E-3B64CECDF733}"/>
                </a:ext>
              </a:extLst>
            </p:cNvPr>
            <p:cNvGrpSpPr/>
            <p:nvPr/>
          </p:nvGrpSpPr>
          <p:grpSpPr>
            <a:xfrm>
              <a:off x="10307782" y="816146"/>
              <a:ext cx="1896093" cy="6476387"/>
              <a:chOff x="10307782" y="816146"/>
              <a:chExt cx="1896093" cy="6476387"/>
            </a:xfrm>
          </p:grpSpPr>
          <p:pic>
            <p:nvPicPr>
              <p:cNvPr id="24" name="Picture 23">
                <a:extLst>
                  <a:ext uri="{FF2B5EF4-FFF2-40B4-BE49-F238E27FC236}">
                    <a16:creationId xmlns:a16="http://schemas.microsoft.com/office/drawing/2014/main" id="{3EBD1C9B-1E7D-D645-80CB-F72CA2653747}"/>
                  </a:ext>
                </a:extLst>
              </p:cNvPr>
              <p:cNvPicPr>
                <a:picLocks noChangeAspect="1"/>
              </p:cNvPicPr>
              <p:nvPr/>
            </p:nvPicPr>
            <p:blipFill rotWithShape="1">
              <a:blip r:embed="rId6"/>
              <a:srcRect l="479" t="-9072" r="43752" b="9072"/>
              <a:stretch/>
            </p:blipFill>
            <p:spPr>
              <a:xfrm>
                <a:off x="10307782" y="816146"/>
                <a:ext cx="1896093" cy="3493795"/>
              </a:xfrm>
              <a:prstGeom prst="rect">
                <a:avLst/>
              </a:prstGeom>
            </p:spPr>
          </p:pic>
          <p:pic>
            <p:nvPicPr>
              <p:cNvPr id="27" name="Picture 26">
                <a:extLst>
                  <a:ext uri="{FF2B5EF4-FFF2-40B4-BE49-F238E27FC236}">
                    <a16:creationId xmlns:a16="http://schemas.microsoft.com/office/drawing/2014/main" id="{B96D5694-2B8D-434B-AF35-B4D91462D81B}"/>
                  </a:ext>
                </a:extLst>
              </p:cNvPr>
              <p:cNvPicPr>
                <a:picLocks noChangeAspect="1"/>
              </p:cNvPicPr>
              <p:nvPr/>
            </p:nvPicPr>
            <p:blipFill rotWithShape="1">
              <a:blip r:embed="rId7"/>
              <a:srcRect l="42961"/>
              <a:stretch/>
            </p:blipFill>
            <p:spPr>
              <a:xfrm rot="10800000">
                <a:off x="10675748" y="4562015"/>
                <a:ext cx="1515588" cy="2730518"/>
              </a:xfrm>
              <a:prstGeom prst="rect">
                <a:avLst/>
              </a:prstGeom>
            </p:spPr>
          </p:pic>
        </p:grpSp>
        <p:pic>
          <p:nvPicPr>
            <p:cNvPr id="22" name="Picture 21" descr="A person holding a microphone&#10;&#10;Description automatically generated">
              <a:extLst>
                <a:ext uri="{FF2B5EF4-FFF2-40B4-BE49-F238E27FC236}">
                  <a16:creationId xmlns:a16="http://schemas.microsoft.com/office/drawing/2014/main" id="{C2BF7AB3-8C7E-0947-80EB-0CB13D853ABA}"/>
                </a:ext>
              </a:extLst>
            </p:cNvPr>
            <p:cNvPicPr>
              <a:picLocks noChangeAspect="1"/>
            </p:cNvPicPr>
            <p:nvPr/>
          </p:nvPicPr>
          <p:blipFill rotWithShape="1">
            <a:blip r:embed="rId8"/>
            <a:srcRect l="41524"/>
            <a:stretch/>
          </p:blipFill>
          <p:spPr>
            <a:xfrm>
              <a:off x="-12370" y="1029501"/>
              <a:ext cx="1707101" cy="1048681"/>
            </a:xfrm>
            <a:prstGeom prst="rect">
              <a:avLst/>
            </a:prstGeom>
          </p:spPr>
        </p:pic>
      </p:grpSp>
      <p:sp>
        <p:nvSpPr>
          <p:cNvPr id="6" name="Content Placeholder 7">
            <a:extLst>
              <a:ext uri="{FF2B5EF4-FFF2-40B4-BE49-F238E27FC236}">
                <a16:creationId xmlns:a16="http://schemas.microsoft.com/office/drawing/2014/main" id="{F472CA61-C950-3C97-6921-A9D71B676E0D}"/>
              </a:ext>
            </a:extLst>
          </p:cNvPr>
          <p:cNvSpPr txBox="1">
            <a:spLocks/>
          </p:cNvSpPr>
          <p:nvPr/>
        </p:nvSpPr>
        <p:spPr>
          <a:xfrm>
            <a:off x="6573796" y="6557505"/>
            <a:ext cx="5246730" cy="296382"/>
          </a:xfrm>
          <a:prstGeom prst="rect">
            <a:avLst/>
          </a:prstGeom>
        </p:spPr>
        <p:txBody>
          <a:bodyPr vert="horz" lIns="91440" tIns="45720" rIns="91440" bIns="45720" rtlCol="0" anchor="t">
            <a:normAutofit/>
          </a:bodyPr>
          <a:lstStyle>
            <a:lvl1pPr marL="0" indent="0" algn="r" defTabSz="914400" rtl="0" eaLnBrk="1" latinLnBrk="0" hangingPunct="1">
              <a:lnSpc>
                <a:spcPct val="100000"/>
              </a:lnSpc>
              <a:spcBef>
                <a:spcPts val="1000"/>
              </a:spcBef>
              <a:buFont typeface="AppleSymbols" charset="0"/>
              <a:buNone/>
              <a:defRPr sz="900" kern="1200">
                <a:solidFill>
                  <a:srgbClr val="434244"/>
                </a:solidFill>
                <a:latin typeface="Gordita" charset="0"/>
                <a:ea typeface="Gordita" charset="0"/>
                <a:cs typeface="Gordita" charset="0"/>
              </a:defRPr>
            </a:lvl1pPr>
            <a:lvl2pPr marL="685800" indent="-228600" algn="l" defTabSz="914400" rtl="0" eaLnBrk="1" latinLnBrk="0" hangingPunct="1">
              <a:lnSpc>
                <a:spcPct val="100000"/>
              </a:lnSpc>
              <a:spcBef>
                <a:spcPts val="500"/>
              </a:spcBef>
              <a:buFont typeface="AppleSymbols" charset="0"/>
              <a:buChar char="⏤"/>
              <a:defRPr sz="1100" kern="1200">
                <a:solidFill>
                  <a:srgbClr val="434244"/>
                </a:solidFill>
                <a:latin typeface="Gordita" charset="0"/>
                <a:ea typeface="Gordita" charset="0"/>
                <a:cs typeface="Gordita" charset="0"/>
              </a:defRPr>
            </a:lvl2pPr>
            <a:lvl3pPr marL="1143000" indent="-228600" algn="l" defTabSz="914400" rtl="0" eaLnBrk="1" latinLnBrk="0" hangingPunct="1">
              <a:lnSpc>
                <a:spcPct val="100000"/>
              </a:lnSpc>
              <a:spcBef>
                <a:spcPts val="500"/>
              </a:spcBef>
              <a:buFont typeface="AppleSymbols" charset="0"/>
              <a:buChar char="⏤"/>
              <a:defRPr sz="1100" kern="1200">
                <a:solidFill>
                  <a:srgbClr val="434244"/>
                </a:solidFill>
                <a:latin typeface="Gordita" charset="0"/>
                <a:ea typeface="Gordita" charset="0"/>
                <a:cs typeface="Gordita" charset="0"/>
              </a:defRPr>
            </a:lvl3pPr>
            <a:lvl4pPr marL="1600200" indent="-228600" algn="l" defTabSz="914400" rtl="0" eaLnBrk="1" latinLnBrk="0" hangingPunct="1">
              <a:lnSpc>
                <a:spcPct val="100000"/>
              </a:lnSpc>
              <a:spcBef>
                <a:spcPts val="500"/>
              </a:spcBef>
              <a:buFont typeface="AppleSymbols" charset="0"/>
              <a:buChar char="⏤"/>
              <a:defRPr sz="1100" kern="1200">
                <a:solidFill>
                  <a:srgbClr val="434244"/>
                </a:solidFill>
                <a:latin typeface="Gordita" charset="0"/>
                <a:ea typeface="Gordita" charset="0"/>
                <a:cs typeface="Gordita" charset="0"/>
              </a:defRPr>
            </a:lvl4pPr>
            <a:lvl5pPr marL="2057400" indent="-228600" algn="l" defTabSz="914400" rtl="0" eaLnBrk="1" latinLnBrk="0" hangingPunct="1">
              <a:lnSpc>
                <a:spcPct val="100000"/>
              </a:lnSpc>
              <a:spcBef>
                <a:spcPts val="500"/>
              </a:spcBef>
              <a:buFont typeface="AppleSymbols" charset="0"/>
              <a:buChar char="⏤"/>
              <a:defRPr sz="1100" kern="1200">
                <a:solidFill>
                  <a:srgbClr val="434244"/>
                </a:solidFill>
                <a:latin typeface="Gordita" charset="0"/>
                <a:ea typeface="Gordita" charset="0"/>
                <a:cs typeface="Gordita" charset="0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1000"/>
              </a:spcBef>
              <a:spcAft>
                <a:spcPts val="0"/>
              </a:spcAft>
              <a:buClrTx/>
              <a:buSzTx/>
              <a:buFont typeface="AppleSymbols" charset="0"/>
              <a:buNone/>
              <a:tabLst/>
              <a:defRPr/>
            </a:pPr>
            <a:r>
              <a:rPr kumimoji="0" lang="lt-LT" sz="900" b="0" i="0" u="none" strike="noStrike" kern="1200" cap="none" spc="0" normalizeH="0" baseline="0" noProof="0" dirty="0">
                <a:ln>
                  <a:noFill/>
                </a:ln>
                <a:solidFill>
                  <a:srgbClr val="434244"/>
                </a:solidFill>
                <a:effectLst/>
                <a:uLnTx/>
                <a:uFillTx/>
                <a:latin typeface="Gordita" charset="0"/>
                <a:cs typeface="Gordita" charset="0"/>
              </a:rPr>
              <a:t>Šaltinis: Užimtumo tarnybos duomenys</a:t>
            </a:r>
          </a:p>
        </p:txBody>
      </p:sp>
    </p:spTree>
    <p:extLst>
      <p:ext uri="{BB962C8B-B14F-4D97-AF65-F5344CB8AC3E}">
        <p14:creationId xmlns:p14="http://schemas.microsoft.com/office/powerpoint/2010/main" val="415681975"/>
      </p:ext>
    </p:extLst>
  </p:cSld>
  <p:clrMapOvr>
    <a:masterClrMapping/>
  </p:clrMapOvr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Picture 4">
            <a:extLst>
              <a:ext uri="{FF2B5EF4-FFF2-40B4-BE49-F238E27FC236}">
                <a16:creationId xmlns:a16="http://schemas.microsoft.com/office/drawing/2014/main" id="{FE053FA7-1B43-944C-AD45-768B7F402DC3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11534404" y="165361"/>
            <a:ext cx="354366" cy="626047"/>
          </a:xfrm>
          <a:prstGeom prst="rect">
            <a:avLst/>
          </a:prstGeom>
        </p:spPr>
      </p:pic>
      <p:sp>
        <p:nvSpPr>
          <p:cNvPr id="23" name="TextBox 22">
            <a:extLst>
              <a:ext uri="{FF2B5EF4-FFF2-40B4-BE49-F238E27FC236}">
                <a16:creationId xmlns:a16="http://schemas.microsoft.com/office/drawing/2014/main" id="{369D3B10-1D2F-5D4B-97B4-6BB42187E109}"/>
              </a:ext>
            </a:extLst>
          </p:cNvPr>
          <p:cNvSpPr txBox="1"/>
          <p:nvPr/>
        </p:nvSpPr>
        <p:spPr>
          <a:xfrm>
            <a:off x="796412" y="83887"/>
            <a:ext cx="10737991" cy="907941"/>
          </a:xfrm>
          <a:prstGeom prst="rect">
            <a:avLst/>
          </a:prstGeom>
          <a:noFill/>
        </p:spPr>
        <p:txBody>
          <a:bodyPr wrap="square">
            <a:spAutoFit/>
          </a:bodyPr>
          <a:lstStyle>
            <a:defPPr>
              <a:defRPr lang="en-LT"/>
            </a:defPPr>
            <a:lvl1pPr algn="ctr">
              <a:spcAft>
                <a:spcPts val="600"/>
              </a:spcAft>
              <a:defRPr sz="3200">
                <a:solidFill>
                  <a:srgbClr val="49484A"/>
                </a:solidFill>
                <a:latin typeface="Gordita" pitchFamily="50" charset="-70"/>
                <a:cs typeface="Gordita" pitchFamily="50" charset="-70"/>
              </a:defRPr>
            </a:lvl1pPr>
          </a:lstStyle>
          <a:p>
            <a:r>
              <a:rPr lang="en-US" sz="2400" dirty="0">
                <a:solidFill>
                  <a:schemeClr val="tx1"/>
                </a:solidFill>
              </a:rPr>
              <a:t>Per </a:t>
            </a:r>
            <a:r>
              <a:rPr lang="lt-LT" sz="2400" dirty="0">
                <a:solidFill>
                  <a:schemeClr val="tx1"/>
                </a:solidFill>
              </a:rPr>
              <a:t>202</a:t>
            </a:r>
            <a:r>
              <a:rPr lang="en-US" sz="2400" dirty="0">
                <a:solidFill>
                  <a:schemeClr val="tx1"/>
                </a:solidFill>
              </a:rPr>
              <a:t>5</a:t>
            </a:r>
            <a:r>
              <a:rPr lang="lt-LT" sz="2400" dirty="0">
                <a:solidFill>
                  <a:schemeClr val="tx1"/>
                </a:solidFill>
              </a:rPr>
              <a:t> m. įregistruota laisvų darbo vietų </a:t>
            </a:r>
          </a:p>
          <a:p>
            <a:r>
              <a:rPr lang="lt-LT" sz="2400" dirty="0">
                <a:solidFill>
                  <a:schemeClr val="tx1"/>
                </a:solidFill>
              </a:rPr>
              <a:t>Alytaus regione</a:t>
            </a:r>
            <a:endParaRPr lang="en-LT" sz="2400" dirty="0">
              <a:solidFill>
                <a:schemeClr val="tx1"/>
              </a:solidFill>
            </a:endParaRPr>
          </a:p>
        </p:txBody>
      </p:sp>
      <p:pic>
        <p:nvPicPr>
          <p:cNvPr id="3" name="Picture 2" descr="A computer and a phone&#10;&#10;Description automatically generated">
            <a:extLst>
              <a:ext uri="{FF2B5EF4-FFF2-40B4-BE49-F238E27FC236}">
                <a16:creationId xmlns:a16="http://schemas.microsoft.com/office/drawing/2014/main" id="{DB906FC9-BEDF-2B47-9F3B-BA97A86B2CA5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64783" y="4878592"/>
            <a:ext cx="1119606" cy="1048681"/>
          </a:xfrm>
          <a:prstGeom prst="rect">
            <a:avLst/>
          </a:prstGeom>
        </p:spPr>
      </p:pic>
      <p:grpSp>
        <p:nvGrpSpPr>
          <p:cNvPr id="26" name="Group 25">
            <a:extLst>
              <a:ext uri="{FF2B5EF4-FFF2-40B4-BE49-F238E27FC236}">
                <a16:creationId xmlns:a16="http://schemas.microsoft.com/office/drawing/2014/main" id="{770F3A64-B594-4049-B1AF-C948ED9334B4}"/>
              </a:ext>
            </a:extLst>
          </p:cNvPr>
          <p:cNvGrpSpPr/>
          <p:nvPr/>
        </p:nvGrpSpPr>
        <p:grpSpPr>
          <a:xfrm>
            <a:off x="-12370" y="816146"/>
            <a:ext cx="12216245" cy="6476387"/>
            <a:chOff x="-12370" y="816146"/>
            <a:chExt cx="12216245" cy="6476387"/>
          </a:xfrm>
        </p:grpSpPr>
        <p:grpSp>
          <p:nvGrpSpPr>
            <p:cNvPr id="27" name="Group 26">
              <a:extLst>
                <a:ext uri="{FF2B5EF4-FFF2-40B4-BE49-F238E27FC236}">
                  <a16:creationId xmlns:a16="http://schemas.microsoft.com/office/drawing/2014/main" id="{B3364758-EB39-014E-935A-54715ADA14A1}"/>
                </a:ext>
              </a:extLst>
            </p:cNvPr>
            <p:cNvGrpSpPr/>
            <p:nvPr/>
          </p:nvGrpSpPr>
          <p:grpSpPr>
            <a:xfrm>
              <a:off x="36" y="816146"/>
              <a:ext cx="12203839" cy="6476387"/>
              <a:chOff x="36" y="816146"/>
              <a:chExt cx="12203839" cy="6476387"/>
            </a:xfrm>
          </p:grpSpPr>
          <p:pic>
            <p:nvPicPr>
              <p:cNvPr id="29" name="Picture 28">
                <a:extLst>
                  <a:ext uri="{FF2B5EF4-FFF2-40B4-BE49-F238E27FC236}">
                    <a16:creationId xmlns:a16="http://schemas.microsoft.com/office/drawing/2014/main" id="{9D1EA621-6DF1-7740-A6FA-1319A44EE20F}"/>
                  </a:ext>
                </a:extLst>
              </p:cNvPr>
              <p:cNvPicPr>
                <a:picLocks noChangeAspect="1"/>
              </p:cNvPicPr>
              <p:nvPr/>
            </p:nvPicPr>
            <p:blipFill rotWithShape="1">
              <a:blip r:embed="rId5"/>
              <a:srcRect l="479" t="-9072" r="43752" b="9072"/>
              <a:stretch/>
            </p:blipFill>
            <p:spPr>
              <a:xfrm>
                <a:off x="10307782" y="816146"/>
                <a:ext cx="1896093" cy="3493795"/>
              </a:xfrm>
              <a:prstGeom prst="rect">
                <a:avLst/>
              </a:prstGeom>
            </p:spPr>
          </p:pic>
          <p:pic>
            <p:nvPicPr>
              <p:cNvPr id="30" name="Picture 29">
                <a:extLst>
                  <a:ext uri="{FF2B5EF4-FFF2-40B4-BE49-F238E27FC236}">
                    <a16:creationId xmlns:a16="http://schemas.microsoft.com/office/drawing/2014/main" id="{83BF557A-33C7-504A-9F5A-5635F3A798D8}"/>
                  </a:ext>
                </a:extLst>
              </p:cNvPr>
              <p:cNvPicPr>
                <a:picLocks noChangeAspect="1"/>
              </p:cNvPicPr>
              <p:nvPr/>
            </p:nvPicPr>
            <p:blipFill rotWithShape="1">
              <a:blip r:embed="rId6"/>
              <a:srcRect l="-52845" t="39401" r="50000" b="-28902"/>
              <a:stretch/>
            </p:blipFill>
            <p:spPr>
              <a:xfrm rot="10800000">
                <a:off x="36" y="5641413"/>
                <a:ext cx="2230546" cy="1252800"/>
              </a:xfrm>
              <a:prstGeom prst="rect">
                <a:avLst/>
              </a:prstGeom>
            </p:spPr>
          </p:pic>
          <p:pic>
            <p:nvPicPr>
              <p:cNvPr id="31" name="Picture 30">
                <a:extLst>
                  <a:ext uri="{FF2B5EF4-FFF2-40B4-BE49-F238E27FC236}">
                    <a16:creationId xmlns:a16="http://schemas.microsoft.com/office/drawing/2014/main" id="{2A40DF83-EAF2-734D-9BD1-622D4271E77A}"/>
                  </a:ext>
                </a:extLst>
              </p:cNvPr>
              <p:cNvPicPr>
                <a:picLocks noChangeAspect="1"/>
              </p:cNvPicPr>
              <p:nvPr/>
            </p:nvPicPr>
            <p:blipFill rotWithShape="1">
              <a:blip r:embed="rId7"/>
              <a:srcRect l="42961"/>
              <a:stretch/>
            </p:blipFill>
            <p:spPr>
              <a:xfrm rot="10800000">
                <a:off x="10675748" y="4562015"/>
                <a:ext cx="1515588" cy="2730518"/>
              </a:xfrm>
              <a:prstGeom prst="rect">
                <a:avLst/>
              </a:prstGeom>
            </p:spPr>
          </p:pic>
        </p:grpSp>
        <p:pic>
          <p:nvPicPr>
            <p:cNvPr id="28" name="Picture 27" descr="A person holding a microphone&#10;&#10;Description automatically generated">
              <a:extLst>
                <a:ext uri="{FF2B5EF4-FFF2-40B4-BE49-F238E27FC236}">
                  <a16:creationId xmlns:a16="http://schemas.microsoft.com/office/drawing/2014/main" id="{4F3E5741-BDF8-8746-882D-5AFE97A57875}"/>
                </a:ext>
              </a:extLst>
            </p:cNvPr>
            <p:cNvPicPr>
              <a:picLocks noChangeAspect="1"/>
            </p:cNvPicPr>
            <p:nvPr/>
          </p:nvPicPr>
          <p:blipFill rotWithShape="1">
            <a:blip r:embed="rId8"/>
            <a:srcRect l="41524"/>
            <a:stretch/>
          </p:blipFill>
          <p:spPr>
            <a:xfrm>
              <a:off x="-12370" y="1029501"/>
              <a:ext cx="1707101" cy="1048681"/>
            </a:xfrm>
            <a:prstGeom prst="rect">
              <a:avLst/>
            </a:prstGeom>
          </p:spPr>
        </p:pic>
      </p:grpSp>
      <p:sp>
        <p:nvSpPr>
          <p:cNvPr id="4" name="Content Placeholder 7">
            <a:extLst>
              <a:ext uri="{FF2B5EF4-FFF2-40B4-BE49-F238E27FC236}">
                <a16:creationId xmlns:a16="http://schemas.microsoft.com/office/drawing/2014/main" id="{26BA212C-73FC-EE11-AF1B-011E35634AC9}"/>
              </a:ext>
            </a:extLst>
          </p:cNvPr>
          <p:cNvSpPr txBox="1">
            <a:spLocks/>
          </p:cNvSpPr>
          <p:nvPr/>
        </p:nvSpPr>
        <p:spPr>
          <a:xfrm>
            <a:off x="6573796" y="6557505"/>
            <a:ext cx="5246730" cy="296382"/>
          </a:xfrm>
          <a:prstGeom prst="rect">
            <a:avLst/>
          </a:prstGeom>
        </p:spPr>
        <p:txBody>
          <a:bodyPr vert="horz" lIns="91440" tIns="45720" rIns="91440" bIns="45720" rtlCol="0" anchor="t">
            <a:normAutofit/>
          </a:bodyPr>
          <a:lstStyle>
            <a:lvl1pPr marL="0" indent="0" algn="r" defTabSz="914400" rtl="0" eaLnBrk="1" latinLnBrk="0" hangingPunct="1">
              <a:lnSpc>
                <a:spcPct val="100000"/>
              </a:lnSpc>
              <a:spcBef>
                <a:spcPts val="1000"/>
              </a:spcBef>
              <a:buFont typeface="AppleSymbols" charset="0"/>
              <a:buNone/>
              <a:defRPr sz="900" kern="1200">
                <a:solidFill>
                  <a:srgbClr val="434244"/>
                </a:solidFill>
                <a:latin typeface="Gordita" charset="0"/>
                <a:ea typeface="Gordita" charset="0"/>
                <a:cs typeface="Gordita" charset="0"/>
              </a:defRPr>
            </a:lvl1pPr>
            <a:lvl2pPr marL="685800" indent="-228600" algn="l" defTabSz="914400" rtl="0" eaLnBrk="1" latinLnBrk="0" hangingPunct="1">
              <a:lnSpc>
                <a:spcPct val="100000"/>
              </a:lnSpc>
              <a:spcBef>
                <a:spcPts val="500"/>
              </a:spcBef>
              <a:buFont typeface="AppleSymbols" charset="0"/>
              <a:buChar char="⏤"/>
              <a:defRPr sz="1100" kern="1200">
                <a:solidFill>
                  <a:srgbClr val="434244"/>
                </a:solidFill>
                <a:latin typeface="Gordita" charset="0"/>
                <a:ea typeface="Gordita" charset="0"/>
                <a:cs typeface="Gordita" charset="0"/>
              </a:defRPr>
            </a:lvl2pPr>
            <a:lvl3pPr marL="1143000" indent="-228600" algn="l" defTabSz="914400" rtl="0" eaLnBrk="1" latinLnBrk="0" hangingPunct="1">
              <a:lnSpc>
                <a:spcPct val="100000"/>
              </a:lnSpc>
              <a:spcBef>
                <a:spcPts val="500"/>
              </a:spcBef>
              <a:buFont typeface="AppleSymbols" charset="0"/>
              <a:buChar char="⏤"/>
              <a:defRPr sz="1100" kern="1200">
                <a:solidFill>
                  <a:srgbClr val="434244"/>
                </a:solidFill>
                <a:latin typeface="Gordita" charset="0"/>
                <a:ea typeface="Gordita" charset="0"/>
                <a:cs typeface="Gordita" charset="0"/>
              </a:defRPr>
            </a:lvl3pPr>
            <a:lvl4pPr marL="1600200" indent="-228600" algn="l" defTabSz="914400" rtl="0" eaLnBrk="1" latinLnBrk="0" hangingPunct="1">
              <a:lnSpc>
                <a:spcPct val="100000"/>
              </a:lnSpc>
              <a:spcBef>
                <a:spcPts val="500"/>
              </a:spcBef>
              <a:buFont typeface="AppleSymbols" charset="0"/>
              <a:buChar char="⏤"/>
              <a:defRPr sz="1100" kern="1200">
                <a:solidFill>
                  <a:srgbClr val="434244"/>
                </a:solidFill>
                <a:latin typeface="Gordita" charset="0"/>
                <a:ea typeface="Gordita" charset="0"/>
                <a:cs typeface="Gordita" charset="0"/>
              </a:defRPr>
            </a:lvl4pPr>
            <a:lvl5pPr marL="2057400" indent="-228600" algn="l" defTabSz="914400" rtl="0" eaLnBrk="1" latinLnBrk="0" hangingPunct="1">
              <a:lnSpc>
                <a:spcPct val="100000"/>
              </a:lnSpc>
              <a:spcBef>
                <a:spcPts val="500"/>
              </a:spcBef>
              <a:buFont typeface="AppleSymbols" charset="0"/>
              <a:buChar char="⏤"/>
              <a:defRPr sz="1100" kern="1200">
                <a:solidFill>
                  <a:srgbClr val="434244"/>
                </a:solidFill>
                <a:latin typeface="Gordita" charset="0"/>
                <a:ea typeface="Gordita" charset="0"/>
                <a:cs typeface="Gordita" charset="0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1000"/>
              </a:spcBef>
              <a:spcAft>
                <a:spcPts val="0"/>
              </a:spcAft>
              <a:buClrTx/>
              <a:buSzTx/>
              <a:buFont typeface="AppleSymbols" charset="0"/>
              <a:buNone/>
              <a:tabLst/>
              <a:defRPr/>
            </a:pPr>
            <a:r>
              <a:rPr kumimoji="0" lang="lt-LT" sz="900" b="0" i="0" u="none" strike="noStrike" kern="1200" cap="none" spc="0" normalizeH="0" baseline="0" noProof="0" dirty="0">
                <a:ln>
                  <a:noFill/>
                </a:ln>
                <a:solidFill>
                  <a:srgbClr val="434244"/>
                </a:solidFill>
                <a:effectLst/>
                <a:uLnTx/>
                <a:uFillTx/>
                <a:latin typeface="Gordita" charset="0"/>
                <a:cs typeface="Gordita" charset="0"/>
              </a:rPr>
              <a:t>Šaltinis: Užimtumo tarnybos duomenys</a:t>
            </a:r>
          </a:p>
        </p:txBody>
      </p:sp>
      <p:graphicFrame>
        <p:nvGraphicFramePr>
          <p:cNvPr id="2" name="Diagrama 1">
            <a:extLst>
              <a:ext uri="{FF2B5EF4-FFF2-40B4-BE49-F238E27FC236}">
                <a16:creationId xmlns:a16="http://schemas.microsoft.com/office/drawing/2014/main" id="{9E255133-4852-0F83-F8CE-D3F592584312}"/>
              </a:ext>
            </a:extLst>
          </p:cNvPr>
          <p:cNvGraphicFramePr>
            <a:graphicFrameLocks/>
          </p:cNvGraphicFramePr>
          <p:nvPr>
            <p:extLst>
              <p:ext uri="{D42A27DB-BD31-4B8C-83A1-F6EECF244321}">
                <p14:modId xmlns:p14="http://schemas.microsoft.com/office/powerpoint/2010/main" val="1225137468"/>
              </p:ext>
            </p:extLst>
          </p:nvPr>
        </p:nvGraphicFramePr>
        <p:xfrm>
          <a:off x="572756" y="1362140"/>
          <a:ext cx="11465169" cy="5233601"/>
        </p:xfrm>
        <a:graphic>
          <a:graphicData uri="http://schemas.openxmlformats.org/drawingml/2006/chart">
            <c:chart xmlns:c="http://schemas.openxmlformats.org/drawingml/2006/chart" xmlns:r="http://schemas.openxmlformats.org/officeDocument/2006/relationships" r:id="rId9"/>
          </a:graphicData>
        </a:graphic>
      </p:graphicFrame>
      <p:sp>
        <p:nvSpPr>
          <p:cNvPr id="10" name="TextBox 9">
            <a:extLst>
              <a:ext uri="{FF2B5EF4-FFF2-40B4-BE49-F238E27FC236}">
                <a16:creationId xmlns:a16="http://schemas.microsoft.com/office/drawing/2014/main" id="{21323B0C-A832-3A11-5937-39B3E6749F38}"/>
              </a:ext>
            </a:extLst>
          </p:cNvPr>
          <p:cNvSpPr txBox="1"/>
          <p:nvPr/>
        </p:nvSpPr>
        <p:spPr>
          <a:xfrm>
            <a:off x="2948176" y="1063668"/>
            <a:ext cx="6106160" cy="369332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algn="ctr" rtl="0">
              <a:defRPr sz="1400" b="1" i="0" u="none" strike="noStrike" kern="1200" baseline="0">
                <a:solidFill>
                  <a:sysClr val="windowText" lastClr="000000"/>
                </a:solidFill>
                <a:latin typeface="Gordita Light" pitchFamily="50" charset="-70"/>
                <a:ea typeface="+mn-ea"/>
                <a:cs typeface="Gordita Light" pitchFamily="50" charset="-70"/>
              </a:defRPr>
            </a:pPr>
            <a:r>
              <a:rPr lang="lt-LT" sz="1800" b="1" i="0" u="none" strike="noStrike" kern="1200" spc="0" baseline="0" dirty="0">
                <a:latin typeface="Gordita Light" pitchFamily="50" charset="-70"/>
                <a:cs typeface="Gordita Light" pitchFamily="50" charset="-70"/>
              </a:rPr>
              <a:t>P</a:t>
            </a:r>
            <a:r>
              <a:rPr lang="pt-BR" sz="1800" b="1" i="0" u="none" strike="noStrike" kern="1200" spc="0" baseline="0" dirty="0">
                <a:latin typeface="Gordita Light" pitchFamily="50" charset="-70"/>
                <a:cs typeface="Gordita Light" pitchFamily="50" charset="-70"/>
              </a:rPr>
              <a:t>agal darbdavio pagrindin</a:t>
            </a:r>
            <a:r>
              <a:rPr lang="lt-LT" sz="1800" b="1" i="0" u="none" strike="noStrike" kern="1200" spc="0" baseline="0" dirty="0">
                <a:latin typeface="Gordita Light" pitchFamily="50" charset="-70"/>
                <a:cs typeface="Gordita Light" pitchFamily="50" charset="-70"/>
              </a:rPr>
              <a:t>ę</a:t>
            </a:r>
            <a:r>
              <a:rPr lang="pt-BR" sz="1800" b="1" i="0" u="none" strike="noStrike" kern="1200" spc="0" baseline="0" dirty="0">
                <a:latin typeface="Gordita Light" pitchFamily="50" charset="-70"/>
                <a:cs typeface="Gordita Light" pitchFamily="50" charset="-70"/>
              </a:rPr>
              <a:t> veiklos rūšį </a:t>
            </a:r>
          </a:p>
        </p:txBody>
      </p:sp>
    </p:spTree>
    <p:extLst>
      <p:ext uri="{BB962C8B-B14F-4D97-AF65-F5344CB8AC3E}">
        <p14:creationId xmlns:p14="http://schemas.microsoft.com/office/powerpoint/2010/main" val="4026318385"/>
      </p:ext>
    </p:extLst>
  </p:cSld>
  <p:clrMapOvr>
    <a:masterClrMapping/>
  </p:clrMapOvr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Picture 4">
            <a:extLst>
              <a:ext uri="{FF2B5EF4-FFF2-40B4-BE49-F238E27FC236}">
                <a16:creationId xmlns:a16="http://schemas.microsoft.com/office/drawing/2014/main" id="{FE053FA7-1B43-944C-AD45-768B7F402DC3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11534404" y="165361"/>
            <a:ext cx="354366" cy="626047"/>
          </a:xfrm>
          <a:prstGeom prst="rect">
            <a:avLst/>
          </a:prstGeom>
        </p:spPr>
      </p:pic>
      <p:sp>
        <p:nvSpPr>
          <p:cNvPr id="17" name="TextBox 16">
            <a:extLst>
              <a:ext uri="{FF2B5EF4-FFF2-40B4-BE49-F238E27FC236}">
                <a16:creationId xmlns:a16="http://schemas.microsoft.com/office/drawing/2014/main" id="{51BE591F-76FA-5F4A-88A0-8AA1463AC1FD}"/>
              </a:ext>
            </a:extLst>
          </p:cNvPr>
          <p:cNvSpPr txBox="1"/>
          <p:nvPr/>
        </p:nvSpPr>
        <p:spPr>
          <a:xfrm>
            <a:off x="-3076832" y="1890584"/>
            <a:ext cx="184731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endParaRPr lang="en-LT" dirty="0"/>
          </a:p>
        </p:txBody>
      </p:sp>
      <p:sp>
        <p:nvSpPr>
          <p:cNvPr id="26" name="TextBox 25">
            <a:extLst>
              <a:ext uri="{FF2B5EF4-FFF2-40B4-BE49-F238E27FC236}">
                <a16:creationId xmlns:a16="http://schemas.microsoft.com/office/drawing/2014/main" id="{2F169A7F-8000-964B-9096-8F6FB977571F}"/>
              </a:ext>
            </a:extLst>
          </p:cNvPr>
          <p:cNvSpPr txBox="1"/>
          <p:nvPr/>
        </p:nvSpPr>
        <p:spPr>
          <a:xfrm>
            <a:off x="740314" y="154380"/>
            <a:ext cx="11148456" cy="1031051"/>
          </a:xfrm>
          <a:prstGeom prst="rect">
            <a:avLst/>
          </a:prstGeom>
          <a:noFill/>
        </p:spPr>
        <p:txBody>
          <a:bodyPr wrap="square">
            <a:spAutoFit/>
          </a:bodyPr>
          <a:lstStyle>
            <a:defPPr>
              <a:defRPr lang="en-LT"/>
            </a:defPPr>
            <a:lvl1pPr algn="ctr">
              <a:spcAft>
                <a:spcPts val="600"/>
              </a:spcAft>
              <a:defRPr sz="3200">
                <a:solidFill>
                  <a:srgbClr val="49484A"/>
                </a:solidFill>
                <a:latin typeface="Gordita" pitchFamily="50" charset="-70"/>
                <a:cs typeface="Gordita" pitchFamily="50" charset="-70"/>
              </a:defRPr>
            </a:lvl1pPr>
          </a:lstStyle>
          <a:p>
            <a:r>
              <a:rPr lang="lt-LT" sz="2800" dirty="0">
                <a:solidFill>
                  <a:schemeClr val="tx1"/>
                </a:solidFill>
              </a:rPr>
              <a:t>Alytaus regiono klientų integracija į darbo rinką </a:t>
            </a:r>
          </a:p>
          <a:p>
            <a:r>
              <a:rPr lang="lt-LT" sz="2800" dirty="0">
                <a:solidFill>
                  <a:schemeClr val="tx1"/>
                </a:solidFill>
              </a:rPr>
              <a:t>per 2025 m. </a:t>
            </a:r>
            <a:endParaRPr lang="en-LT" sz="2800" dirty="0">
              <a:solidFill>
                <a:schemeClr val="tx1"/>
              </a:solidFill>
            </a:endParaRPr>
          </a:p>
        </p:txBody>
      </p:sp>
      <p:pic>
        <p:nvPicPr>
          <p:cNvPr id="3" name="Picture 2">
            <a:extLst>
              <a:ext uri="{FF2B5EF4-FFF2-40B4-BE49-F238E27FC236}">
                <a16:creationId xmlns:a16="http://schemas.microsoft.com/office/drawing/2014/main" id="{3B243BDD-711B-7D4B-A41F-8886555C61F3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7414896" y="1287492"/>
            <a:ext cx="4121239" cy="4866187"/>
          </a:xfrm>
          <a:prstGeom prst="rect">
            <a:avLst/>
          </a:prstGeom>
        </p:spPr>
      </p:pic>
      <p:pic>
        <p:nvPicPr>
          <p:cNvPr id="4" name="Picture 3">
            <a:extLst>
              <a:ext uri="{FF2B5EF4-FFF2-40B4-BE49-F238E27FC236}">
                <a16:creationId xmlns:a16="http://schemas.microsoft.com/office/drawing/2014/main" id="{1680C910-4D2C-6D4F-9863-B908F6BF2D88}"/>
              </a:ext>
            </a:extLst>
          </p:cNvPr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10801012" y="4158849"/>
            <a:ext cx="1450463" cy="2699151"/>
          </a:xfrm>
          <a:prstGeom prst="rect">
            <a:avLst/>
          </a:prstGeom>
        </p:spPr>
      </p:pic>
      <p:sp>
        <p:nvSpPr>
          <p:cNvPr id="29" name="TextBox 28">
            <a:extLst>
              <a:ext uri="{FF2B5EF4-FFF2-40B4-BE49-F238E27FC236}">
                <a16:creationId xmlns:a16="http://schemas.microsoft.com/office/drawing/2014/main" id="{F2733560-C97D-8844-91CC-E0651DE09C2E}"/>
              </a:ext>
            </a:extLst>
          </p:cNvPr>
          <p:cNvSpPr txBox="1"/>
          <p:nvPr/>
        </p:nvSpPr>
        <p:spPr>
          <a:xfrm>
            <a:off x="7809193" y="4208222"/>
            <a:ext cx="3506507" cy="1169551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marL="0" marR="0" lvl="0" indent="0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lt-LT" sz="1400" b="1" i="0" u="none" strike="noStrike" kern="0" cap="none" spc="0" normalizeH="0" baseline="0" noProof="0" dirty="0">
                <a:ln>
                  <a:noFill/>
                </a:ln>
                <a:effectLst/>
                <a:uLnTx/>
                <a:uFillTx/>
                <a:latin typeface="Gordita Light" pitchFamily="50" charset="-70"/>
                <a:cs typeface="Gordita Light" pitchFamily="50" charset="-70"/>
              </a:rPr>
              <a:t>Pagal neterminuotas darbo sutartis  202</a:t>
            </a:r>
            <a:r>
              <a:rPr lang="lt-LT" sz="1400" b="1" kern="0" dirty="0">
                <a:latin typeface="Gordita Light" pitchFamily="50" charset="-70"/>
                <a:cs typeface="Gordita Light" pitchFamily="50" charset="-70"/>
              </a:rPr>
              <a:t>5</a:t>
            </a:r>
            <a:r>
              <a:rPr kumimoji="0" lang="lt-LT" sz="1400" b="1" i="0" u="none" strike="noStrike" kern="0" cap="none" spc="0" normalizeH="0" baseline="0" noProof="0" dirty="0">
                <a:ln>
                  <a:noFill/>
                </a:ln>
                <a:effectLst/>
                <a:uLnTx/>
                <a:uFillTx/>
                <a:latin typeface="Gordita Light" pitchFamily="50" charset="-70"/>
                <a:cs typeface="Gordita Light" pitchFamily="50" charset="-70"/>
              </a:rPr>
              <a:t> m. dirbti pradėjo 3 578 ieškančių darbo asmenų. (</a:t>
            </a:r>
            <a:r>
              <a:rPr lang="lt-LT" sz="1400" b="1" kern="0" dirty="0">
                <a:latin typeface="Gordita Light" pitchFamily="50" charset="-70"/>
                <a:cs typeface="Gordita Light" pitchFamily="50" charset="-70"/>
              </a:rPr>
              <a:t>6</a:t>
            </a:r>
            <a:r>
              <a:rPr kumimoji="0" lang="lt-LT" sz="1400" b="1" i="0" u="none" strike="noStrike" kern="0" cap="none" spc="0" normalizeH="0" baseline="0" noProof="0" dirty="0">
                <a:ln>
                  <a:noFill/>
                </a:ln>
                <a:effectLst/>
                <a:uLnTx/>
                <a:uFillTx/>
                <a:latin typeface="Gordita Light" pitchFamily="50" charset="-70"/>
                <a:cs typeface="Gordita Light" pitchFamily="50" charset="-70"/>
              </a:rPr>
              <a:t>,6 proc. daugiau lyginant su 2024 m.)</a:t>
            </a:r>
          </a:p>
          <a:p>
            <a:pPr marL="0" marR="0" lvl="0" indent="0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400" i="0" u="none" strike="noStrike" kern="0" cap="none" spc="0" normalizeH="0" baseline="0" noProof="0" dirty="0">
              <a:ln>
                <a:noFill/>
              </a:ln>
              <a:solidFill>
                <a:sysClr val="windowText" lastClr="000000"/>
              </a:solidFill>
              <a:effectLst/>
              <a:uLnTx/>
              <a:uFillTx/>
              <a:latin typeface="Gordita Medium" pitchFamily="50" charset="-70"/>
              <a:cs typeface="Gordita Medium" pitchFamily="50" charset="-70"/>
            </a:endParaRPr>
          </a:p>
        </p:txBody>
      </p:sp>
      <p:sp>
        <p:nvSpPr>
          <p:cNvPr id="30" name="TextBox 29">
            <a:extLst>
              <a:ext uri="{FF2B5EF4-FFF2-40B4-BE49-F238E27FC236}">
                <a16:creationId xmlns:a16="http://schemas.microsoft.com/office/drawing/2014/main" id="{12097512-F8D5-B049-B401-507142EAF9CF}"/>
              </a:ext>
            </a:extLst>
          </p:cNvPr>
          <p:cNvSpPr txBox="1"/>
          <p:nvPr/>
        </p:nvSpPr>
        <p:spPr>
          <a:xfrm>
            <a:off x="7726653" y="2157071"/>
            <a:ext cx="3497724" cy="954107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lt-LT" sz="1400" b="1" dirty="0">
                <a:latin typeface="Gordita Light" pitchFamily="50" charset="-70"/>
                <a:cs typeface="Gordita Light" pitchFamily="50" charset="-70"/>
              </a:rPr>
              <a:t>2025 m. savarankišką veiklą pagal</a:t>
            </a:r>
            <a:r>
              <a:rPr lang="en-US" sz="1400" b="1" dirty="0">
                <a:latin typeface="Gordita Light" pitchFamily="50" charset="-70"/>
                <a:cs typeface="Gordita Light" pitchFamily="50" charset="-70"/>
              </a:rPr>
              <a:t> verslo</a:t>
            </a:r>
            <a:r>
              <a:rPr lang="lt-LT" sz="1400" b="1" dirty="0">
                <a:latin typeface="Gordita Light" pitchFamily="50" charset="-70"/>
                <a:cs typeface="Gordita Light" pitchFamily="50" charset="-70"/>
              </a:rPr>
              <a:t> liudijimą pradėjo 1 992 tūkst. ieškančių darbo asmenų. </a:t>
            </a:r>
            <a:r>
              <a:rPr lang="en-US" sz="1400" b="1" dirty="0">
                <a:latin typeface="Gordita Light" pitchFamily="50" charset="-70"/>
                <a:cs typeface="Gordita Light" pitchFamily="50" charset="-70"/>
              </a:rPr>
              <a:t>(2,3</a:t>
            </a:r>
            <a:r>
              <a:rPr kumimoji="0" lang="lt-LT" sz="1400" b="1" i="0" u="none" strike="noStrike" kern="0" cap="none" spc="0" normalizeH="0" baseline="0" noProof="0" dirty="0">
                <a:ln>
                  <a:noFill/>
                </a:ln>
                <a:effectLst/>
                <a:uLnTx/>
                <a:uFillTx/>
                <a:latin typeface="Gordita Light" pitchFamily="50" charset="-70"/>
                <a:cs typeface="Gordita Light" pitchFamily="50" charset="-70"/>
              </a:rPr>
              <a:t> proc. </a:t>
            </a:r>
            <a:r>
              <a:rPr lang="lt-LT" sz="1400" b="1" kern="0" dirty="0">
                <a:latin typeface="Gordita Light" pitchFamily="50" charset="-70"/>
                <a:cs typeface="Gordita Light" pitchFamily="50" charset="-70"/>
              </a:rPr>
              <a:t>mažiau</a:t>
            </a:r>
            <a:r>
              <a:rPr kumimoji="0" lang="lt-LT" sz="1400" b="1" i="0" u="none" strike="noStrike" kern="0" cap="none" spc="0" normalizeH="0" baseline="0" noProof="0" dirty="0">
                <a:ln>
                  <a:noFill/>
                </a:ln>
                <a:effectLst/>
                <a:uLnTx/>
                <a:uFillTx/>
                <a:latin typeface="Gordita Light" pitchFamily="50" charset="-70"/>
                <a:cs typeface="Gordita Light" pitchFamily="50" charset="-70"/>
              </a:rPr>
              <a:t> lyginant su 2024 m.)</a:t>
            </a:r>
            <a:endParaRPr lang="en-LT" sz="1400" b="1" dirty="0">
              <a:latin typeface="Gordita Light" pitchFamily="50" charset="-70"/>
              <a:cs typeface="Gordita Light" pitchFamily="50" charset="-70"/>
            </a:endParaRPr>
          </a:p>
        </p:txBody>
      </p:sp>
      <p:pic>
        <p:nvPicPr>
          <p:cNvPr id="24" name="Picture 23" descr="A calculator and pencil&#10;&#10;Description automatically generated">
            <a:extLst>
              <a:ext uri="{FF2B5EF4-FFF2-40B4-BE49-F238E27FC236}">
                <a16:creationId xmlns:a16="http://schemas.microsoft.com/office/drawing/2014/main" id="{D6D0E1FC-E71C-7742-874E-61A53A07FC48}"/>
              </a:ext>
            </a:extLst>
          </p:cNvPr>
          <p:cNvPicPr>
            <a:picLocks noChangeAspect="1"/>
          </p:cNvPicPr>
          <p:nvPr/>
        </p:nvPicPr>
        <p:blipFill>
          <a:blip r:embed="rId6"/>
          <a:stretch>
            <a:fillRect/>
          </a:stretch>
        </p:blipFill>
        <p:spPr>
          <a:xfrm>
            <a:off x="-122256" y="2137989"/>
            <a:ext cx="1085120" cy="653915"/>
          </a:xfrm>
          <a:prstGeom prst="rect">
            <a:avLst/>
          </a:prstGeom>
        </p:spPr>
      </p:pic>
      <p:pic>
        <p:nvPicPr>
          <p:cNvPr id="6" name="Picture 5" descr="A row of binders with a black background&#10;&#10;Description automatically generated">
            <a:extLst>
              <a:ext uri="{FF2B5EF4-FFF2-40B4-BE49-F238E27FC236}">
                <a16:creationId xmlns:a16="http://schemas.microsoft.com/office/drawing/2014/main" id="{23AD9436-E573-AC44-BD3F-15B0BA4411C0}"/>
              </a:ext>
            </a:extLst>
          </p:cNvPr>
          <p:cNvPicPr>
            <a:picLocks noChangeAspect="1"/>
          </p:cNvPicPr>
          <p:nvPr/>
        </p:nvPicPr>
        <p:blipFill>
          <a:blip r:embed="rId7"/>
          <a:stretch>
            <a:fillRect/>
          </a:stretch>
        </p:blipFill>
        <p:spPr>
          <a:xfrm>
            <a:off x="22447" y="5225259"/>
            <a:ext cx="882640" cy="785003"/>
          </a:xfrm>
          <a:prstGeom prst="rect">
            <a:avLst/>
          </a:prstGeom>
        </p:spPr>
      </p:pic>
      <p:grpSp>
        <p:nvGrpSpPr>
          <p:cNvPr id="16" name="Group 15">
            <a:extLst>
              <a:ext uri="{FF2B5EF4-FFF2-40B4-BE49-F238E27FC236}">
                <a16:creationId xmlns:a16="http://schemas.microsoft.com/office/drawing/2014/main" id="{361E0447-9B28-6543-ADF1-634F11A107D9}"/>
              </a:ext>
            </a:extLst>
          </p:cNvPr>
          <p:cNvGrpSpPr/>
          <p:nvPr/>
        </p:nvGrpSpPr>
        <p:grpSpPr>
          <a:xfrm>
            <a:off x="-12370" y="1029501"/>
            <a:ext cx="2242952" cy="5864712"/>
            <a:chOff x="-12370" y="1029501"/>
            <a:chExt cx="2242952" cy="5864712"/>
          </a:xfrm>
        </p:grpSpPr>
        <p:pic>
          <p:nvPicPr>
            <p:cNvPr id="23" name="Picture 22">
              <a:extLst>
                <a:ext uri="{FF2B5EF4-FFF2-40B4-BE49-F238E27FC236}">
                  <a16:creationId xmlns:a16="http://schemas.microsoft.com/office/drawing/2014/main" id="{B598BDC8-644D-8446-9CAB-E2CCC947B9C0}"/>
                </a:ext>
              </a:extLst>
            </p:cNvPr>
            <p:cNvPicPr>
              <a:picLocks noChangeAspect="1"/>
            </p:cNvPicPr>
            <p:nvPr/>
          </p:nvPicPr>
          <p:blipFill rotWithShape="1">
            <a:blip r:embed="rId8"/>
            <a:srcRect l="-52845" t="39401" r="50000" b="-28902"/>
            <a:stretch/>
          </p:blipFill>
          <p:spPr>
            <a:xfrm rot="10800000">
              <a:off x="36" y="5641413"/>
              <a:ext cx="2230546" cy="1252800"/>
            </a:xfrm>
            <a:prstGeom prst="rect">
              <a:avLst/>
            </a:prstGeom>
          </p:spPr>
        </p:pic>
        <p:pic>
          <p:nvPicPr>
            <p:cNvPr id="21" name="Picture 20" descr="A person holding a microphone&#10;&#10;Description automatically generated">
              <a:extLst>
                <a:ext uri="{FF2B5EF4-FFF2-40B4-BE49-F238E27FC236}">
                  <a16:creationId xmlns:a16="http://schemas.microsoft.com/office/drawing/2014/main" id="{FC979025-3897-0E47-9481-F104856C7418}"/>
                </a:ext>
              </a:extLst>
            </p:cNvPr>
            <p:cNvPicPr>
              <a:picLocks noChangeAspect="1"/>
            </p:cNvPicPr>
            <p:nvPr/>
          </p:nvPicPr>
          <p:blipFill rotWithShape="1">
            <a:blip r:embed="rId9"/>
            <a:srcRect l="41524"/>
            <a:stretch/>
          </p:blipFill>
          <p:spPr>
            <a:xfrm>
              <a:off x="-12370" y="1029501"/>
              <a:ext cx="1707101" cy="1048681"/>
            </a:xfrm>
            <a:prstGeom prst="rect">
              <a:avLst/>
            </a:prstGeom>
          </p:spPr>
        </p:pic>
      </p:grpSp>
      <p:sp>
        <p:nvSpPr>
          <p:cNvPr id="2" name="Content Placeholder 7">
            <a:extLst>
              <a:ext uri="{FF2B5EF4-FFF2-40B4-BE49-F238E27FC236}">
                <a16:creationId xmlns:a16="http://schemas.microsoft.com/office/drawing/2014/main" id="{9A9FE686-763A-987B-CC20-19F56B37BDDC}"/>
              </a:ext>
            </a:extLst>
          </p:cNvPr>
          <p:cNvSpPr txBox="1">
            <a:spLocks/>
          </p:cNvSpPr>
          <p:nvPr/>
        </p:nvSpPr>
        <p:spPr>
          <a:xfrm>
            <a:off x="5294131" y="6567733"/>
            <a:ext cx="5246730" cy="296382"/>
          </a:xfrm>
          <a:prstGeom prst="rect">
            <a:avLst/>
          </a:prstGeom>
        </p:spPr>
        <p:txBody>
          <a:bodyPr vert="horz" lIns="91440" tIns="45720" rIns="91440" bIns="45720" rtlCol="0" anchor="t">
            <a:normAutofit/>
          </a:bodyPr>
          <a:lstStyle>
            <a:lvl1pPr marL="0" indent="0" algn="r" defTabSz="914400" rtl="0" eaLnBrk="1" latinLnBrk="0" hangingPunct="1">
              <a:lnSpc>
                <a:spcPct val="100000"/>
              </a:lnSpc>
              <a:spcBef>
                <a:spcPts val="1000"/>
              </a:spcBef>
              <a:buFont typeface="AppleSymbols" charset="0"/>
              <a:buNone/>
              <a:defRPr sz="900" kern="1200">
                <a:solidFill>
                  <a:srgbClr val="434244"/>
                </a:solidFill>
                <a:latin typeface="Gordita" charset="0"/>
                <a:ea typeface="Gordita" charset="0"/>
                <a:cs typeface="Gordita" charset="0"/>
              </a:defRPr>
            </a:lvl1pPr>
            <a:lvl2pPr marL="685800" indent="-228600" algn="l" defTabSz="914400" rtl="0" eaLnBrk="1" latinLnBrk="0" hangingPunct="1">
              <a:lnSpc>
                <a:spcPct val="100000"/>
              </a:lnSpc>
              <a:spcBef>
                <a:spcPts val="500"/>
              </a:spcBef>
              <a:buFont typeface="AppleSymbols" charset="0"/>
              <a:buChar char="⏤"/>
              <a:defRPr sz="1100" kern="1200">
                <a:solidFill>
                  <a:srgbClr val="434244"/>
                </a:solidFill>
                <a:latin typeface="Gordita" charset="0"/>
                <a:ea typeface="Gordita" charset="0"/>
                <a:cs typeface="Gordita" charset="0"/>
              </a:defRPr>
            </a:lvl2pPr>
            <a:lvl3pPr marL="1143000" indent="-228600" algn="l" defTabSz="914400" rtl="0" eaLnBrk="1" latinLnBrk="0" hangingPunct="1">
              <a:lnSpc>
                <a:spcPct val="100000"/>
              </a:lnSpc>
              <a:spcBef>
                <a:spcPts val="500"/>
              </a:spcBef>
              <a:buFont typeface="AppleSymbols" charset="0"/>
              <a:buChar char="⏤"/>
              <a:defRPr sz="1100" kern="1200">
                <a:solidFill>
                  <a:srgbClr val="434244"/>
                </a:solidFill>
                <a:latin typeface="Gordita" charset="0"/>
                <a:ea typeface="Gordita" charset="0"/>
                <a:cs typeface="Gordita" charset="0"/>
              </a:defRPr>
            </a:lvl3pPr>
            <a:lvl4pPr marL="1600200" indent="-228600" algn="l" defTabSz="914400" rtl="0" eaLnBrk="1" latinLnBrk="0" hangingPunct="1">
              <a:lnSpc>
                <a:spcPct val="100000"/>
              </a:lnSpc>
              <a:spcBef>
                <a:spcPts val="500"/>
              </a:spcBef>
              <a:buFont typeface="AppleSymbols" charset="0"/>
              <a:buChar char="⏤"/>
              <a:defRPr sz="1100" kern="1200">
                <a:solidFill>
                  <a:srgbClr val="434244"/>
                </a:solidFill>
                <a:latin typeface="Gordita" charset="0"/>
                <a:ea typeface="Gordita" charset="0"/>
                <a:cs typeface="Gordita" charset="0"/>
              </a:defRPr>
            </a:lvl4pPr>
            <a:lvl5pPr marL="2057400" indent="-228600" algn="l" defTabSz="914400" rtl="0" eaLnBrk="1" latinLnBrk="0" hangingPunct="1">
              <a:lnSpc>
                <a:spcPct val="100000"/>
              </a:lnSpc>
              <a:spcBef>
                <a:spcPts val="500"/>
              </a:spcBef>
              <a:buFont typeface="AppleSymbols" charset="0"/>
              <a:buChar char="⏤"/>
              <a:defRPr sz="1100" kern="1200">
                <a:solidFill>
                  <a:srgbClr val="434244"/>
                </a:solidFill>
                <a:latin typeface="Gordita" charset="0"/>
                <a:ea typeface="Gordita" charset="0"/>
                <a:cs typeface="Gordita" charset="0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lvl="0">
              <a:defRPr/>
            </a:pPr>
            <a:r>
              <a:rPr lang="lt-LT" dirty="0"/>
              <a:t>Šaltinis: Užimtumo tarnybos duomenys (</a:t>
            </a:r>
            <a:r>
              <a:rPr lang="lt-LT" dirty="0">
                <a:hlinkClick r:id="rId10"/>
              </a:rPr>
              <a:t>„Microsoft Power BI“</a:t>
            </a:r>
            <a:r>
              <a:rPr lang="lt-LT" dirty="0"/>
              <a:t>)</a:t>
            </a:r>
          </a:p>
        </p:txBody>
      </p:sp>
      <p:sp>
        <p:nvSpPr>
          <p:cNvPr id="11" name="TextBox 10">
            <a:extLst>
              <a:ext uri="{FF2B5EF4-FFF2-40B4-BE49-F238E27FC236}">
                <a16:creationId xmlns:a16="http://schemas.microsoft.com/office/drawing/2014/main" id="{DB8BBED3-5CC7-14C9-ED62-09FF40049C62}"/>
              </a:ext>
            </a:extLst>
          </p:cNvPr>
          <p:cNvSpPr txBox="1"/>
          <p:nvPr/>
        </p:nvSpPr>
        <p:spPr>
          <a:xfrm>
            <a:off x="7759140" y="3290368"/>
            <a:ext cx="3506507" cy="738664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lt-LT" sz="1400" b="1" dirty="0">
                <a:latin typeface="Gordita Light" pitchFamily="50" charset="-70"/>
                <a:cs typeface="Gordita Light" pitchFamily="50" charset="-70"/>
              </a:rPr>
              <a:t>2025 m. įsidarbino terminuotai 520 ieškančių darbo asmenų. </a:t>
            </a:r>
            <a:r>
              <a:rPr lang="en-US" sz="1400" b="1" dirty="0">
                <a:latin typeface="Gordita Light" pitchFamily="50" charset="-70"/>
                <a:cs typeface="Gordita Light" pitchFamily="50" charset="-70"/>
              </a:rPr>
              <a:t>(</a:t>
            </a:r>
            <a:r>
              <a:rPr lang="lt-LT" sz="1400" b="1" dirty="0">
                <a:latin typeface="Gordita Light" pitchFamily="50" charset="-70"/>
                <a:cs typeface="Gordita Light" pitchFamily="50" charset="-70"/>
              </a:rPr>
              <a:t>15,8 </a:t>
            </a:r>
            <a:r>
              <a:rPr kumimoji="0" lang="lt-LT" sz="1400" b="1" i="0" u="none" strike="noStrike" kern="0" cap="none" spc="0" normalizeH="0" baseline="0" noProof="0" dirty="0">
                <a:ln>
                  <a:noFill/>
                </a:ln>
                <a:effectLst/>
                <a:uLnTx/>
                <a:uFillTx/>
                <a:latin typeface="Gordita Light" pitchFamily="50" charset="-70"/>
                <a:cs typeface="Gordita Light" pitchFamily="50" charset="-70"/>
              </a:rPr>
              <a:t>proc. </a:t>
            </a:r>
            <a:r>
              <a:rPr lang="lt-LT" sz="1400" b="1" kern="0" dirty="0">
                <a:latin typeface="Gordita Light" pitchFamily="50" charset="-70"/>
                <a:cs typeface="Gordita Light" pitchFamily="50" charset="-70"/>
              </a:rPr>
              <a:t>mažiau</a:t>
            </a:r>
            <a:r>
              <a:rPr kumimoji="0" lang="lt-LT" sz="1400" b="1" i="0" u="none" strike="noStrike" kern="0" cap="none" spc="0" normalizeH="0" baseline="0" noProof="0" dirty="0">
                <a:ln>
                  <a:noFill/>
                </a:ln>
                <a:effectLst/>
                <a:uLnTx/>
                <a:uFillTx/>
                <a:latin typeface="Gordita Light" pitchFamily="50" charset="-70"/>
                <a:cs typeface="Gordita Light" pitchFamily="50" charset="-70"/>
              </a:rPr>
              <a:t> lyginant su 2024 m.)</a:t>
            </a:r>
            <a:endParaRPr lang="en-LT" sz="1400" b="1" dirty="0">
              <a:latin typeface="Gordita Light" pitchFamily="50" charset="-70"/>
              <a:cs typeface="Gordita Light" pitchFamily="50" charset="-70"/>
            </a:endParaRPr>
          </a:p>
        </p:txBody>
      </p:sp>
      <p:graphicFrame>
        <p:nvGraphicFramePr>
          <p:cNvPr id="7" name="Diagrama 6">
            <a:extLst>
              <a:ext uri="{FF2B5EF4-FFF2-40B4-BE49-F238E27FC236}">
                <a16:creationId xmlns:a16="http://schemas.microsoft.com/office/drawing/2014/main" id="{23A45CDB-635E-5409-C1D8-741F668F1BA0}"/>
              </a:ext>
            </a:extLst>
          </p:cNvPr>
          <p:cNvGraphicFramePr>
            <a:graphicFrameLocks/>
          </p:cNvGraphicFramePr>
          <p:nvPr>
            <p:extLst>
              <p:ext uri="{D42A27DB-BD31-4B8C-83A1-F6EECF244321}">
                <p14:modId xmlns:p14="http://schemas.microsoft.com/office/powerpoint/2010/main" val="458914188"/>
              </p:ext>
            </p:extLst>
          </p:nvPr>
        </p:nvGraphicFramePr>
        <p:xfrm>
          <a:off x="1115309" y="1185431"/>
          <a:ext cx="6685100" cy="4968248"/>
        </p:xfrm>
        <a:graphic>
          <a:graphicData uri="http://schemas.openxmlformats.org/drawingml/2006/chart">
            <c:chart xmlns:c="http://schemas.openxmlformats.org/drawingml/2006/chart" xmlns:r="http://schemas.openxmlformats.org/officeDocument/2006/relationships" r:id="rId11"/>
          </a:graphicData>
        </a:graphic>
      </p:graphicFrame>
    </p:spTree>
    <p:extLst>
      <p:ext uri="{BB962C8B-B14F-4D97-AF65-F5344CB8AC3E}">
        <p14:creationId xmlns:p14="http://schemas.microsoft.com/office/powerpoint/2010/main" val="3468378511"/>
      </p:ext>
    </p:extLst>
  </p:cSld>
  <p:clrMapOvr>
    <a:masterClrMapping/>
  </p:clrMapOvr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TextBox 4">
            <a:extLst>
              <a:ext uri="{FF2B5EF4-FFF2-40B4-BE49-F238E27FC236}">
                <a16:creationId xmlns:a16="http://schemas.microsoft.com/office/drawing/2014/main" id="{1E3440B4-0AA4-1847-9CF4-1BE65B391002}"/>
              </a:ext>
            </a:extLst>
          </p:cNvPr>
          <p:cNvSpPr txBox="1"/>
          <p:nvPr/>
        </p:nvSpPr>
        <p:spPr>
          <a:xfrm>
            <a:off x="2461801" y="684766"/>
            <a:ext cx="7898081" cy="1323439"/>
          </a:xfrm>
          <a:prstGeom prst="rect">
            <a:avLst/>
          </a:prstGeom>
          <a:noFill/>
        </p:spPr>
        <p:txBody>
          <a:bodyPr wrap="square">
            <a:spAutoFit/>
          </a:bodyPr>
          <a:lstStyle>
            <a:defPPr>
              <a:defRPr lang="en-LT"/>
            </a:defPPr>
            <a:lvl1pPr algn="ctr">
              <a:spcAft>
                <a:spcPts val="600"/>
              </a:spcAft>
              <a:defRPr sz="3200">
                <a:solidFill>
                  <a:srgbClr val="49484A"/>
                </a:solidFill>
                <a:latin typeface="Gordita" pitchFamily="50" charset="-70"/>
                <a:cs typeface="Gordita" pitchFamily="50" charset="-70"/>
              </a:defRPr>
            </a:lvl1pPr>
          </a:lstStyle>
          <a:p>
            <a:r>
              <a:rPr lang="lt-LT" sz="4000" dirty="0">
                <a:solidFill>
                  <a:schemeClr val="tx1"/>
                </a:solidFill>
              </a:rPr>
              <a:t>Aktyvios darbo rinkos politikos priemonės 2025 m.</a:t>
            </a:r>
            <a:endParaRPr lang="en-GB" sz="4000" dirty="0">
              <a:solidFill>
                <a:schemeClr val="tx1"/>
              </a:solidFill>
            </a:endParaRPr>
          </a:p>
        </p:txBody>
      </p:sp>
      <p:sp>
        <p:nvSpPr>
          <p:cNvPr id="11" name="TextBox 10">
            <a:extLst>
              <a:ext uri="{FF2B5EF4-FFF2-40B4-BE49-F238E27FC236}">
                <a16:creationId xmlns:a16="http://schemas.microsoft.com/office/drawing/2014/main" id="{12107D09-113D-A740-9EEC-624FABD039E4}"/>
              </a:ext>
            </a:extLst>
          </p:cNvPr>
          <p:cNvSpPr txBox="1"/>
          <p:nvPr/>
        </p:nvSpPr>
        <p:spPr>
          <a:xfrm>
            <a:off x="488515" y="6250488"/>
            <a:ext cx="184731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endParaRPr lang="en-LT" dirty="0"/>
          </a:p>
        </p:txBody>
      </p:sp>
      <p:pic>
        <p:nvPicPr>
          <p:cNvPr id="2" name="Picture 1">
            <a:extLst>
              <a:ext uri="{FF2B5EF4-FFF2-40B4-BE49-F238E27FC236}">
                <a16:creationId xmlns:a16="http://schemas.microsoft.com/office/drawing/2014/main" id="{5569BD9D-4D8F-894A-A32A-53A8242461BD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396588" y="326677"/>
            <a:ext cx="2157670" cy="852413"/>
          </a:xfrm>
          <a:prstGeom prst="rect">
            <a:avLst/>
          </a:prstGeom>
        </p:spPr>
      </p:pic>
      <p:pic>
        <p:nvPicPr>
          <p:cNvPr id="4" name="Picture 3" descr="A person standing on a ladder on a ladder next to a person on a ladder&#10;&#10;Description automatically generated">
            <a:extLst>
              <a:ext uri="{FF2B5EF4-FFF2-40B4-BE49-F238E27FC236}">
                <a16:creationId xmlns:a16="http://schemas.microsoft.com/office/drawing/2014/main" id="{13A7FEAC-90F2-BC40-8158-7355B74E1398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1063164" y="2544417"/>
            <a:ext cx="10065672" cy="3083546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436710962"/>
      </p:ext>
    </p:extLst>
  </p:cSld>
  <p:clrMapOvr>
    <a:masterClrMapping/>
  </p:clrMapOvr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2DB83998-C6FE-69A7-9EA2-9A90C1ABE555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TextBox 4">
            <a:extLst>
              <a:ext uri="{FF2B5EF4-FFF2-40B4-BE49-F238E27FC236}">
                <a16:creationId xmlns:a16="http://schemas.microsoft.com/office/drawing/2014/main" id="{2229A85B-D999-BA9D-3417-4A6C3A1F96CD}"/>
              </a:ext>
            </a:extLst>
          </p:cNvPr>
          <p:cNvSpPr txBox="1"/>
          <p:nvPr/>
        </p:nvSpPr>
        <p:spPr>
          <a:xfrm>
            <a:off x="1954944" y="530526"/>
            <a:ext cx="7898081" cy="461665"/>
          </a:xfrm>
          <a:prstGeom prst="rect">
            <a:avLst/>
          </a:prstGeom>
          <a:noFill/>
        </p:spPr>
        <p:txBody>
          <a:bodyPr wrap="square">
            <a:spAutoFit/>
          </a:bodyPr>
          <a:lstStyle>
            <a:defPPr>
              <a:defRPr lang="en-LT"/>
            </a:defPPr>
            <a:lvl1pPr algn="ctr">
              <a:spcAft>
                <a:spcPts val="600"/>
              </a:spcAft>
              <a:defRPr sz="3200">
                <a:solidFill>
                  <a:srgbClr val="49484A"/>
                </a:solidFill>
                <a:latin typeface="Gordita" pitchFamily="50" charset="-70"/>
                <a:cs typeface="Gordita" pitchFamily="50" charset="-70"/>
              </a:defRPr>
            </a:lvl1pPr>
          </a:lstStyle>
          <a:p>
            <a:r>
              <a:rPr lang="lt-LT" sz="2400" dirty="0">
                <a:solidFill>
                  <a:schemeClr val="tx1"/>
                </a:solidFill>
                <a:latin typeface="Gordita Medium" pitchFamily="50" charset="-70"/>
                <a:cs typeface="Gordita Medium" pitchFamily="50" charset="-70"/>
              </a:rPr>
              <a:t>Aktyvios darbo rinkos politikos priemonės 2025 m.</a:t>
            </a:r>
            <a:endParaRPr lang="en-GB" sz="2400" dirty="0">
              <a:solidFill>
                <a:schemeClr val="tx1"/>
              </a:solidFill>
              <a:latin typeface="Gordita Medium" pitchFamily="50" charset="-70"/>
              <a:cs typeface="Gordita Medium" pitchFamily="50" charset="-70"/>
            </a:endParaRPr>
          </a:p>
        </p:txBody>
      </p:sp>
      <p:sp>
        <p:nvSpPr>
          <p:cNvPr id="11" name="TextBox 10">
            <a:extLst>
              <a:ext uri="{FF2B5EF4-FFF2-40B4-BE49-F238E27FC236}">
                <a16:creationId xmlns:a16="http://schemas.microsoft.com/office/drawing/2014/main" id="{7F90CC90-1126-1622-F5B2-639386964050}"/>
              </a:ext>
            </a:extLst>
          </p:cNvPr>
          <p:cNvSpPr txBox="1"/>
          <p:nvPr/>
        </p:nvSpPr>
        <p:spPr>
          <a:xfrm>
            <a:off x="488515" y="6250488"/>
            <a:ext cx="184731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endParaRPr lang="en-LT" dirty="0"/>
          </a:p>
        </p:txBody>
      </p:sp>
      <p:graphicFrame>
        <p:nvGraphicFramePr>
          <p:cNvPr id="43" name="Lentelė 42">
            <a:extLst>
              <a:ext uri="{FF2B5EF4-FFF2-40B4-BE49-F238E27FC236}">
                <a16:creationId xmlns:a16="http://schemas.microsoft.com/office/drawing/2014/main" id="{AC229740-9E73-B9EA-2070-EE4F1A04C4F7}"/>
              </a:ext>
            </a:extLst>
          </p:cNvPr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4046345868"/>
              </p:ext>
            </p:extLst>
          </p:nvPr>
        </p:nvGraphicFramePr>
        <p:xfrm>
          <a:off x="3508311" y="1537179"/>
          <a:ext cx="3090302" cy="4745595"/>
        </p:xfrm>
        <a:graphic>
          <a:graphicData uri="http://schemas.openxmlformats.org/drawingml/2006/table">
            <a:tbl>
              <a:tblPr firstRow="1" bandRow="1">
                <a:tableStyleId>{3B4B98B0-60AC-42C2-AFA5-B58CD77FA1E5}</a:tableStyleId>
              </a:tblPr>
              <a:tblGrid>
                <a:gridCol w="3090302">
                  <a:extLst>
                    <a:ext uri="{9D8B030D-6E8A-4147-A177-3AD203B41FA5}">
                      <a16:colId xmlns:a16="http://schemas.microsoft.com/office/drawing/2014/main" val="2547971097"/>
                    </a:ext>
                  </a:extLst>
                </a:gridCol>
              </a:tblGrid>
              <a:tr h="823466">
                <a:tc>
                  <a:txBody>
                    <a:bodyPr/>
                    <a:lstStyle/>
                    <a:p>
                      <a:pPr algn="ctr"/>
                      <a:endParaRPr lang="lt-LT" sz="1600" dirty="0">
                        <a:latin typeface="Gordita Medium" pitchFamily="50" charset="-70"/>
                        <a:cs typeface="Gordita Medium" pitchFamily="50" charset="-70"/>
                      </a:endParaRPr>
                    </a:p>
                    <a:p>
                      <a:pPr algn="ctr"/>
                      <a:r>
                        <a:rPr lang="lt-LT" sz="1600" dirty="0">
                          <a:latin typeface="Gordita Medium" pitchFamily="50" charset="-70"/>
                          <a:cs typeface="Gordita Medium" pitchFamily="50" charset="-70"/>
                        </a:rPr>
                        <a:t>Parama mokymuisi</a:t>
                      </a: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863270979"/>
                  </a:ext>
                </a:extLst>
              </a:tr>
              <a:tr h="638546">
                <a:tc>
                  <a:txBody>
                    <a:bodyPr/>
                    <a:lstStyle/>
                    <a:p>
                      <a:pPr algn="l"/>
                      <a:r>
                        <a:rPr lang="lt-LT" sz="1600" dirty="0">
                          <a:latin typeface="Gordita Medium" pitchFamily="50" charset="-70"/>
                          <a:cs typeface="Gordita Medium" pitchFamily="50" charset="-70"/>
                        </a:rPr>
                        <a:t>Profesinis mokymas</a:t>
                      </a: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420835574"/>
                  </a:ext>
                </a:extLst>
              </a:tr>
              <a:tr h="525861">
                <a:tc>
                  <a:txBody>
                    <a:bodyPr/>
                    <a:lstStyle/>
                    <a:p>
                      <a:pPr algn="l"/>
                      <a:r>
                        <a:rPr lang="lt-LT" sz="1600" dirty="0">
                          <a:latin typeface="Gordita Medium" pitchFamily="50" charset="-70"/>
                          <a:cs typeface="Gordita Medium" pitchFamily="50" charset="-70"/>
                        </a:rPr>
                        <a:t>Stažuotė</a:t>
                      </a: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373649868"/>
                  </a:ext>
                </a:extLst>
              </a:tr>
              <a:tr h="619766">
                <a:tc>
                  <a:txBody>
                    <a:bodyPr/>
                    <a:lstStyle/>
                    <a:p>
                      <a:pPr algn="l"/>
                      <a:r>
                        <a:rPr lang="lt-LT" sz="1600" dirty="0">
                          <a:latin typeface="Gordita Medium" pitchFamily="50" charset="-70"/>
                          <a:cs typeface="Gordita Medium" pitchFamily="50" charset="-70"/>
                        </a:rPr>
                        <a:t>Pameistrystė</a:t>
                      </a: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1431828408"/>
                  </a:ext>
                </a:extLst>
              </a:tr>
              <a:tr h="582204">
                <a:tc>
                  <a:txBody>
                    <a:bodyPr/>
                    <a:lstStyle/>
                    <a:p>
                      <a:pPr algn="l"/>
                      <a:r>
                        <a:rPr lang="lt-LT" sz="1600" dirty="0">
                          <a:latin typeface="Gordita Medium" pitchFamily="50" charset="-70"/>
                          <a:cs typeface="Gordita Medium" pitchFamily="50" charset="-70"/>
                        </a:rPr>
                        <a:t>Kompetencijų pripažinimas</a:t>
                      </a: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1401780271"/>
                  </a:ext>
                </a:extLst>
              </a:tr>
              <a:tr h="597785">
                <a:tc>
                  <a:txBody>
                    <a:bodyPr/>
                    <a:lstStyle/>
                    <a:p>
                      <a:pPr algn="l"/>
                      <a:r>
                        <a:rPr lang="lt-LT" sz="1600" dirty="0">
                          <a:latin typeface="Gordita Medium" pitchFamily="50" charset="-70"/>
                          <a:cs typeface="Gordita Medium" pitchFamily="50" charset="-70"/>
                        </a:rPr>
                        <a:t>Neformalus suaugusiųjų švietimas</a:t>
                      </a: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1013604918"/>
                  </a:ext>
                </a:extLst>
              </a:tr>
              <a:tr h="957967">
                <a:tc>
                  <a:txBody>
                    <a:bodyPr/>
                    <a:lstStyle/>
                    <a:p>
                      <a:pPr algn="l"/>
                      <a:r>
                        <a:rPr lang="lt-LT" sz="1600" dirty="0">
                          <a:latin typeface="Gordita Medium" pitchFamily="50" charset="-70"/>
                          <a:cs typeface="Gordita Medium" pitchFamily="50" charset="-70"/>
                        </a:rPr>
                        <a:t>Aukštą pridėtinę vertę kuriančių kvalifikacijų ir kompetencijų įgijimas</a:t>
                      </a: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4082052616"/>
                  </a:ext>
                </a:extLst>
              </a:tr>
            </a:tbl>
          </a:graphicData>
        </a:graphic>
      </p:graphicFrame>
      <p:graphicFrame>
        <p:nvGraphicFramePr>
          <p:cNvPr id="44" name="Lentelė 43">
            <a:extLst>
              <a:ext uri="{FF2B5EF4-FFF2-40B4-BE49-F238E27FC236}">
                <a16:creationId xmlns:a16="http://schemas.microsoft.com/office/drawing/2014/main" id="{68128E4D-5656-9AFD-0D85-EED12BE7C2A3}"/>
              </a:ext>
            </a:extLst>
          </p:cNvPr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1990149917"/>
              </p:ext>
            </p:extLst>
          </p:nvPr>
        </p:nvGraphicFramePr>
        <p:xfrm>
          <a:off x="6598612" y="1537179"/>
          <a:ext cx="2812026" cy="2950359"/>
        </p:xfrm>
        <a:graphic>
          <a:graphicData uri="http://schemas.openxmlformats.org/drawingml/2006/table">
            <a:tbl>
              <a:tblPr firstRow="1" bandRow="1">
                <a:tableStyleId>{0E3FDE45-AF77-4B5C-9715-49D594BDF05E}</a:tableStyleId>
              </a:tblPr>
              <a:tblGrid>
                <a:gridCol w="2812026">
                  <a:extLst>
                    <a:ext uri="{9D8B030D-6E8A-4147-A177-3AD203B41FA5}">
                      <a16:colId xmlns:a16="http://schemas.microsoft.com/office/drawing/2014/main" val="1893234353"/>
                    </a:ext>
                  </a:extLst>
                </a:gridCol>
              </a:tblGrid>
              <a:tr h="786143">
                <a:tc>
                  <a:txBody>
                    <a:bodyPr/>
                    <a:lstStyle/>
                    <a:p>
                      <a:pPr algn="ctr"/>
                      <a:endParaRPr lang="lt-LT" sz="1600" dirty="0">
                        <a:latin typeface="Gordita Medium" pitchFamily="50" charset="-70"/>
                        <a:cs typeface="Gordita Medium" pitchFamily="50" charset="-70"/>
                      </a:endParaRPr>
                    </a:p>
                    <a:p>
                      <a:pPr algn="ctr"/>
                      <a:r>
                        <a:rPr lang="lt-LT" sz="1600" dirty="0">
                          <a:latin typeface="Gordita Medium" pitchFamily="50" charset="-70"/>
                          <a:cs typeface="Gordita Medium" pitchFamily="50" charset="-70"/>
                        </a:rPr>
                        <a:t>Parama darbo vietoms steigti ir pritaikyti</a:t>
                      </a: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3399734026"/>
                  </a:ext>
                </a:extLst>
              </a:tr>
              <a:tr h="653143">
                <a:tc>
                  <a:txBody>
                    <a:bodyPr/>
                    <a:lstStyle/>
                    <a:p>
                      <a:pPr algn="l"/>
                      <a:r>
                        <a:rPr lang="lt-LT" sz="1600" dirty="0">
                          <a:latin typeface="Gordita Medium" pitchFamily="50" charset="-70"/>
                          <a:cs typeface="Gordita Medium" pitchFamily="50" charset="-70"/>
                        </a:rPr>
                        <a:t>Darbo vietų pritaikymo subsidijavimas</a:t>
                      </a: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876467803"/>
                  </a:ext>
                </a:extLst>
              </a:tr>
              <a:tr h="709127">
                <a:tc>
                  <a:txBody>
                    <a:bodyPr/>
                    <a:lstStyle/>
                    <a:p>
                      <a:pPr algn="l"/>
                      <a:r>
                        <a:rPr lang="lt-LT" sz="1600" dirty="0">
                          <a:latin typeface="Gordita Medium" pitchFamily="50" charset="-70"/>
                          <a:cs typeface="Gordita Medium" pitchFamily="50" charset="-70"/>
                        </a:rPr>
                        <a:t>Vietinių užimtumo Iniciatyvų projektai</a:t>
                      </a: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957560074"/>
                  </a:ext>
                </a:extLst>
              </a:tr>
              <a:tr h="765129">
                <a:tc>
                  <a:txBody>
                    <a:bodyPr/>
                    <a:lstStyle/>
                    <a:p>
                      <a:pPr algn="l"/>
                      <a:r>
                        <a:rPr lang="lt-LT" sz="1600" dirty="0">
                          <a:latin typeface="Gordita Medium" pitchFamily="50" charset="-70"/>
                          <a:cs typeface="Gordita Medium" pitchFamily="50" charset="-70"/>
                        </a:rPr>
                        <a:t>Parama verslui kurti</a:t>
                      </a: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3738508558"/>
                  </a:ext>
                </a:extLst>
              </a:tr>
            </a:tbl>
          </a:graphicData>
        </a:graphic>
      </p:graphicFrame>
      <p:graphicFrame>
        <p:nvGraphicFramePr>
          <p:cNvPr id="45" name="Lentelė 44">
            <a:extLst>
              <a:ext uri="{FF2B5EF4-FFF2-40B4-BE49-F238E27FC236}">
                <a16:creationId xmlns:a16="http://schemas.microsoft.com/office/drawing/2014/main" id="{E5AD48DE-A2E7-A1FF-8199-FCC196D7C2A6}"/>
              </a:ext>
            </a:extLst>
          </p:cNvPr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2066266896"/>
              </p:ext>
            </p:extLst>
          </p:nvPr>
        </p:nvGraphicFramePr>
        <p:xfrm>
          <a:off x="9415426" y="1537179"/>
          <a:ext cx="2109156" cy="2298968"/>
        </p:xfrm>
        <a:graphic>
          <a:graphicData uri="http://schemas.openxmlformats.org/drawingml/2006/table">
            <a:tbl>
              <a:tblPr firstRow="1" bandRow="1">
                <a:tableStyleId>{D27102A9-8310-4765-A935-A1911B00CA55}</a:tableStyleId>
              </a:tblPr>
              <a:tblGrid>
                <a:gridCol w="2109156">
                  <a:extLst>
                    <a:ext uri="{9D8B030D-6E8A-4147-A177-3AD203B41FA5}">
                      <a16:colId xmlns:a16="http://schemas.microsoft.com/office/drawing/2014/main" val="3642701611"/>
                    </a:ext>
                  </a:extLst>
                </a:gridCol>
              </a:tblGrid>
              <a:tr h="786143">
                <a:tc>
                  <a:txBody>
                    <a:bodyPr/>
                    <a:lstStyle/>
                    <a:p>
                      <a:pPr algn="ctr"/>
                      <a:endParaRPr lang="lt-LT" sz="1600" dirty="0">
                        <a:latin typeface="Gordita Medium" pitchFamily="50" charset="-70"/>
                        <a:cs typeface="Gordita Medium" pitchFamily="50" charset="-70"/>
                      </a:endParaRPr>
                    </a:p>
                    <a:p>
                      <a:pPr algn="ctr"/>
                      <a:r>
                        <a:rPr lang="lt-LT" sz="1600" dirty="0">
                          <a:latin typeface="Gordita Medium" pitchFamily="50" charset="-70"/>
                          <a:cs typeface="Gordita Medium" pitchFamily="50" charset="-70"/>
                        </a:rPr>
                        <a:t>Remiamasis įdarbinimas</a:t>
                      </a: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2973632260"/>
                  </a:ext>
                </a:extLst>
              </a:tr>
              <a:tr h="653143">
                <a:tc>
                  <a:txBody>
                    <a:bodyPr/>
                    <a:lstStyle/>
                    <a:p>
                      <a:pPr algn="l"/>
                      <a:r>
                        <a:rPr lang="lt-LT" sz="1600" dirty="0">
                          <a:latin typeface="Gordita Medium" pitchFamily="50" charset="-70"/>
                          <a:cs typeface="Gordita Medium" pitchFamily="50" charset="-70"/>
                        </a:rPr>
                        <a:t>Įdarbinimas subsidijuojant</a:t>
                      </a: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2052225925"/>
                  </a:ext>
                </a:extLst>
              </a:tr>
              <a:tr h="822865">
                <a:tc>
                  <a:txBody>
                    <a:bodyPr/>
                    <a:lstStyle/>
                    <a:p>
                      <a:pPr algn="l"/>
                      <a:r>
                        <a:rPr lang="lt-LT" sz="1600" dirty="0">
                          <a:latin typeface="Gordita Medium" pitchFamily="50" charset="-70"/>
                          <a:cs typeface="Gordita Medium" pitchFamily="50" charset="-70"/>
                        </a:rPr>
                        <a:t>Subsidija darbo asistento išlaidoms</a:t>
                      </a: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2938995242"/>
                  </a:ext>
                </a:extLst>
              </a:tr>
            </a:tbl>
          </a:graphicData>
        </a:graphic>
      </p:graphicFrame>
      <p:graphicFrame>
        <p:nvGraphicFramePr>
          <p:cNvPr id="47" name="Lentelė 46">
            <a:extLst>
              <a:ext uri="{FF2B5EF4-FFF2-40B4-BE49-F238E27FC236}">
                <a16:creationId xmlns:a16="http://schemas.microsoft.com/office/drawing/2014/main" id="{04D4AEBC-3DBD-1A0B-B72B-963022944B1E}"/>
              </a:ext>
            </a:extLst>
          </p:cNvPr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1149902259"/>
              </p:ext>
            </p:extLst>
          </p:nvPr>
        </p:nvGraphicFramePr>
        <p:xfrm>
          <a:off x="156670" y="1537178"/>
          <a:ext cx="3351640" cy="4742948"/>
        </p:xfrm>
        <a:graphic>
          <a:graphicData uri="http://schemas.openxmlformats.org/drawingml/2006/table">
            <a:tbl>
              <a:tblPr firstRow="1" bandRow="1">
                <a:tableStyleId>{68D230F3-CF80-4859-8CE7-A43EE81993B5}</a:tableStyleId>
              </a:tblPr>
              <a:tblGrid>
                <a:gridCol w="3351640">
                  <a:extLst>
                    <a:ext uri="{9D8B030D-6E8A-4147-A177-3AD203B41FA5}">
                      <a16:colId xmlns:a16="http://schemas.microsoft.com/office/drawing/2014/main" val="2242098611"/>
                    </a:ext>
                  </a:extLst>
                </a:gridCol>
              </a:tblGrid>
              <a:tr h="823467">
                <a:tc>
                  <a:txBody>
                    <a:bodyPr/>
                    <a:lstStyle/>
                    <a:p>
                      <a:pPr algn="ctr"/>
                      <a:endParaRPr lang="lt-LT" sz="1600" dirty="0">
                        <a:latin typeface="Gordita Medium" pitchFamily="50" charset="-70"/>
                        <a:cs typeface="Gordita Medium" pitchFamily="50" charset="-70"/>
                      </a:endParaRPr>
                    </a:p>
                    <a:p>
                      <a:pPr algn="ctr"/>
                      <a:r>
                        <a:rPr lang="lt-LT" sz="1600" dirty="0">
                          <a:latin typeface="Gordita Medium" pitchFamily="50" charset="-70"/>
                          <a:cs typeface="Gordita Medium" pitchFamily="50" charset="-70"/>
                        </a:rPr>
                        <a:t>Parama judumui</a:t>
                      </a: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4032482432"/>
                  </a:ext>
                </a:extLst>
              </a:tr>
              <a:tr h="612419">
                <a:tc>
                  <a:txBody>
                    <a:bodyPr/>
                    <a:lstStyle/>
                    <a:p>
                      <a:pPr algn="l"/>
                      <a:r>
                        <a:rPr lang="lt-LT" sz="1600" dirty="0">
                          <a:latin typeface="Gordita Medium" pitchFamily="50" charset="-70"/>
                          <a:cs typeface="Gordita Medium" pitchFamily="50" charset="-70"/>
                        </a:rPr>
                        <a:t>Bedarbiui įsidarbinus</a:t>
                      </a: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172734825"/>
                  </a:ext>
                </a:extLst>
              </a:tr>
              <a:tr h="951605">
                <a:tc>
                  <a:txBody>
                    <a:bodyPr/>
                    <a:lstStyle/>
                    <a:p>
                      <a:pPr algn="l"/>
                      <a:r>
                        <a:rPr lang="lt-LT" sz="1600" dirty="0">
                          <a:latin typeface="Gordita Medium" pitchFamily="50" charset="-70"/>
                          <a:cs typeface="Gordita Medium" pitchFamily="50" charset="-70"/>
                        </a:rPr>
                        <a:t>Bedarbiui dalyvaujant remiamojo įdarbinimo priemonėse arba stažuotėje</a:t>
                      </a: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2356601858"/>
                  </a:ext>
                </a:extLst>
              </a:tr>
              <a:tr h="767040">
                <a:tc>
                  <a:txBody>
                    <a:bodyPr/>
                    <a:lstStyle/>
                    <a:p>
                      <a:pPr algn="l"/>
                      <a:r>
                        <a:rPr lang="lt-LT" sz="1600" dirty="0">
                          <a:latin typeface="Gordita Medium" pitchFamily="50" charset="-70"/>
                          <a:cs typeface="Gordita Medium" pitchFamily="50" charset="-70"/>
                        </a:rPr>
                        <a:t>Bedarbiui dalyvaujant konsultaciniuose užsiėmimuose</a:t>
                      </a: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726342307"/>
                  </a:ext>
                </a:extLst>
              </a:tr>
              <a:tr h="767040">
                <a:tc>
                  <a:txBody>
                    <a:bodyPr/>
                    <a:lstStyle/>
                    <a:p>
                      <a:pPr algn="l"/>
                      <a:r>
                        <a:rPr lang="lt-LT" sz="1600" dirty="0">
                          <a:latin typeface="Gordita Medium" pitchFamily="50" charset="-70"/>
                          <a:cs typeface="Gordita Medium" pitchFamily="50" charset="-70"/>
                        </a:rPr>
                        <a:t>Bedarbiui vykstant į pokalbį su darbdaviu</a:t>
                      </a: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3535381691"/>
                  </a:ext>
                </a:extLst>
              </a:tr>
              <a:tr h="821377">
                <a:tc>
                  <a:txBody>
                    <a:bodyPr/>
                    <a:lstStyle/>
                    <a:p>
                      <a:pPr algn="l"/>
                      <a:r>
                        <a:rPr lang="lt-LT" sz="1600" dirty="0">
                          <a:latin typeface="Gordita Medium" pitchFamily="50" charset="-70"/>
                          <a:cs typeface="Gordita Medium" pitchFamily="50" charset="-70"/>
                        </a:rPr>
                        <a:t>Darbdaviui patiriant bedarbio vežimo į darbo vietą išlaidas</a:t>
                      </a: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4104917352"/>
                  </a:ext>
                </a:extLst>
              </a:tr>
            </a:tbl>
          </a:graphicData>
        </a:graphic>
      </p:graphicFrame>
      <p:pic>
        <p:nvPicPr>
          <p:cNvPr id="48" name="Picture 2" descr="A person holding a pen next to a clipboard&#10;&#10;Description automatically generated">
            <a:extLst>
              <a:ext uri="{FF2B5EF4-FFF2-40B4-BE49-F238E27FC236}">
                <a16:creationId xmlns:a16="http://schemas.microsoft.com/office/drawing/2014/main" id="{1A66E43F-FF11-A8C9-F7F1-F023564A8191}"/>
              </a:ext>
            </a:extLst>
          </p:cNvPr>
          <p:cNvPicPr>
            <a:picLocks noChangeAspect="1"/>
          </p:cNvPicPr>
          <p:nvPr/>
        </p:nvPicPr>
        <p:blipFill rotWithShape="1">
          <a:blip r:embed="rId3"/>
          <a:srcRect r="23564" b="11975"/>
          <a:stretch/>
        </p:blipFill>
        <p:spPr>
          <a:xfrm>
            <a:off x="9103945" y="4487538"/>
            <a:ext cx="3087560" cy="2370462"/>
          </a:xfrm>
          <a:prstGeom prst="rect">
            <a:avLst/>
          </a:prstGeom>
        </p:spPr>
      </p:pic>
      <p:grpSp>
        <p:nvGrpSpPr>
          <p:cNvPr id="58" name="Group 10">
            <a:extLst>
              <a:ext uri="{FF2B5EF4-FFF2-40B4-BE49-F238E27FC236}">
                <a16:creationId xmlns:a16="http://schemas.microsoft.com/office/drawing/2014/main" id="{32A8E488-E025-6955-D827-B51EA728A8FF}"/>
              </a:ext>
            </a:extLst>
          </p:cNvPr>
          <p:cNvGrpSpPr/>
          <p:nvPr/>
        </p:nvGrpSpPr>
        <p:grpSpPr>
          <a:xfrm>
            <a:off x="0" y="0"/>
            <a:ext cx="1279744" cy="6729152"/>
            <a:chOff x="-12370" y="1029501"/>
            <a:chExt cx="2242952" cy="5864711"/>
          </a:xfrm>
        </p:grpSpPr>
        <p:pic>
          <p:nvPicPr>
            <p:cNvPr id="59" name="Picture 17">
              <a:extLst>
                <a:ext uri="{FF2B5EF4-FFF2-40B4-BE49-F238E27FC236}">
                  <a16:creationId xmlns:a16="http://schemas.microsoft.com/office/drawing/2014/main" id="{E16259BB-E38E-0AD5-BE24-5AF387E74968}"/>
                </a:ext>
              </a:extLst>
            </p:cNvPr>
            <p:cNvPicPr>
              <a:picLocks noChangeAspect="1"/>
            </p:cNvPicPr>
            <p:nvPr/>
          </p:nvPicPr>
          <p:blipFill rotWithShape="1">
            <a:blip r:embed="rId4">
              <a:alphaModFix amt="85000"/>
            </a:blip>
            <a:srcRect l="-52845" t="39401" r="50000" b="-28902"/>
            <a:stretch/>
          </p:blipFill>
          <p:spPr>
            <a:xfrm rot="10800000">
              <a:off x="35" y="6213857"/>
              <a:ext cx="2230547" cy="680355"/>
            </a:xfrm>
            <a:prstGeom prst="rect">
              <a:avLst/>
            </a:prstGeom>
          </p:spPr>
        </p:pic>
        <p:pic>
          <p:nvPicPr>
            <p:cNvPr id="60" name="Picture 15" descr="A person holding a microphone&#10;&#10;Description automatically generated">
              <a:extLst>
                <a:ext uri="{FF2B5EF4-FFF2-40B4-BE49-F238E27FC236}">
                  <a16:creationId xmlns:a16="http://schemas.microsoft.com/office/drawing/2014/main" id="{0823BFB3-9720-4BD4-5EFF-692010E2020D}"/>
                </a:ext>
              </a:extLst>
            </p:cNvPr>
            <p:cNvPicPr>
              <a:picLocks noChangeAspect="1"/>
            </p:cNvPicPr>
            <p:nvPr/>
          </p:nvPicPr>
          <p:blipFill rotWithShape="1">
            <a:blip r:embed="rId5"/>
            <a:srcRect l="41524"/>
            <a:stretch/>
          </p:blipFill>
          <p:spPr>
            <a:xfrm>
              <a:off x="-12370" y="1029501"/>
              <a:ext cx="1707101" cy="1048681"/>
            </a:xfrm>
            <a:prstGeom prst="rect">
              <a:avLst/>
            </a:prstGeom>
          </p:spPr>
        </p:pic>
      </p:grpSp>
      <p:pic>
        <p:nvPicPr>
          <p:cNvPr id="61" name="Picture 28">
            <a:extLst>
              <a:ext uri="{FF2B5EF4-FFF2-40B4-BE49-F238E27FC236}">
                <a16:creationId xmlns:a16="http://schemas.microsoft.com/office/drawing/2014/main" id="{968EA712-2472-1026-6DF2-5EA78F3159FC}"/>
              </a:ext>
            </a:extLst>
          </p:cNvPr>
          <p:cNvPicPr>
            <a:picLocks noChangeAspect="1"/>
          </p:cNvPicPr>
          <p:nvPr/>
        </p:nvPicPr>
        <p:blipFill rotWithShape="1">
          <a:blip r:embed="rId6"/>
          <a:srcRect l="479" t="-9072" r="43752" b="9072"/>
          <a:stretch/>
        </p:blipFill>
        <p:spPr>
          <a:xfrm>
            <a:off x="10295412" y="-1302952"/>
            <a:ext cx="1896093" cy="3493795"/>
          </a:xfrm>
          <a:prstGeom prst="rect">
            <a:avLst/>
          </a:prstGeom>
        </p:spPr>
      </p:pic>
      <p:pic>
        <p:nvPicPr>
          <p:cNvPr id="62" name="Picture 4">
            <a:extLst>
              <a:ext uri="{FF2B5EF4-FFF2-40B4-BE49-F238E27FC236}">
                <a16:creationId xmlns:a16="http://schemas.microsoft.com/office/drawing/2014/main" id="{305A192B-497D-8DC1-605B-3A149294EC99}"/>
              </a:ext>
            </a:extLst>
          </p:cNvPr>
          <p:cNvPicPr>
            <a:picLocks noChangeAspect="1"/>
          </p:cNvPicPr>
          <p:nvPr/>
        </p:nvPicPr>
        <p:blipFill>
          <a:blip r:embed="rId7"/>
          <a:stretch>
            <a:fillRect/>
          </a:stretch>
        </p:blipFill>
        <p:spPr>
          <a:xfrm>
            <a:off x="10389758" y="407477"/>
            <a:ext cx="354366" cy="626047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738358449"/>
      </p:ext>
    </p:extLst>
  </p:cSld>
  <p:clrMapOvr>
    <a:masterClrMapping/>
  </p:clrMapOvr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A picture containing text, shelf, indoor&#10;&#10;Description automatically generated">
            <a:extLst>
              <a:ext uri="{FF2B5EF4-FFF2-40B4-BE49-F238E27FC236}">
                <a16:creationId xmlns:a16="http://schemas.microsoft.com/office/drawing/2014/main" id="{C8E84030-A364-C542-BB80-1337F710CCDB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9332" y="-27362"/>
            <a:ext cx="7072603" cy="6885362"/>
          </a:xfrm>
          <a:prstGeom prst="rect">
            <a:avLst/>
          </a:prstGeom>
        </p:spPr>
      </p:pic>
      <p:sp>
        <p:nvSpPr>
          <p:cNvPr id="12" name="Rectangle 8">
            <a:extLst>
              <a:ext uri="{FF2B5EF4-FFF2-40B4-BE49-F238E27FC236}">
                <a16:creationId xmlns:a16="http://schemas.microsoft.com/office/drawing/2014/main" id="{C0AE2A29-C84B-425F-81DF-7484A66DFBC5}"/>
              </a:ext>
            </a:extLst>
          </p:cNvPr>
          <p:cNvSpPr/>
          <p:nvPr/>
        </p:nvSpPr>
        <p:spPr>
          <a:xfrm>
            <a:off x="4926291" y="179586"/>
            <a:ext cx="6096000" cy="584775"/>
          </a:xfrm>
          <a:prstGeom prst="rect">
            <a:avLst/>
          </a:prstGeom>
        </p:spPr>
        <p:txBody>
          <a:bodyPr>
            <a:spAutoFit/>
          </a:bodyPr>
          <a:lstStyle/>
          <a:p>
            <a:pPr algn="ctr" defTabSz="1219170">
              <a:buClr>
                <a:srgbClr val="000000"/>
              </a:buClr>
              <a:defRPr/>
            </a:pPr>
            <a:r>
              <a:rPr lang="lt-LT" sz="3200" kern="0" dirty="0">
                <a:latin typeface="Gordita" pitchFamily="50" charset="-70"/>
                <a:cs typeface="Gordita" pitchFamily="50" charset="-70"/>
                <a:sym typeface="Arial"/>
              </a:rPr>
              <a:t>Įgyvendinami projektai</a:t>
            </a:r>
            <a:endParaRPr lang="en-LT" sz="3200" kern="0" dirty="0">
              <a:latin typeface="Gordita" pitchFamily="50" charset="-70"/>
              <a:cs typeface="Gordita" pitchFamily="50" charset="-70"/>
              <a:sym typeface="Arial"/>
            </a:endParaRPr>
          </a:p>
        </p:txBody>
      </p:sp>
      <p:sp>
        <p:nvSpPr>
          <p:cNvPr id="13" name="Rectangle 9">
            <a:extLst>
              <a:ext uri="{FF2B5EF4-FFF2-40B4-BE49-F238E27FC236}">
                <a16:creationId xmlns:a16="http://schemas.microsoft.com/office/drawing/2014/main" id="{4141B0CE-DB90-4C3F-93A6-362005AC1E1E}"/>
              </a:ext>
            </a:extLst>
          </p:cNvPr>
          <p:cNvSpPr/>
          <p:nvPr/>
        </p:nvSpPr>
        <p:spPr>
          <a:xfrm>
            <a:off x="4384872" y="1156583"/>
            <a:ext cx="7576456" cy="5221942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>
              <a:spcAft>
                <a:spcPts val="800"/>
              </a:spcAft>
            </a:pPr>
            <a:r>
              <a:rPr lang="lt-LT" sz="2000" dirty="0">
                <a:solidFill>
                  <a:schemeClr val="accent1"/>
                </a:solidFill>
                <a:latin typeface="Gordita" pitchFamily="50" charset="-70"/>
                <a:cs typeface="Gordita" pitchFamily="50" charset="-70"/>
              </a:rPr>
              <a:t>ESF „</a:t>
            </a:r>
            <a:r>
              <a:rPr lang="lt-LT" sz="2000" dirty="0" err="1">
                <a:solidFill>
                  <a:schemeClr val="accent1"/>
                </a:solidFill>
                <a:latin typeface="Gordita" pitchFamily="50" charset="-70"/>
                <a:cs typeface="Gordita" pitchFamily="50" charset="-70"/>
              </a:rPr>
              <a:t>KarjerON</a:t>
            </a:r>
            <a:r>
              <a:rPr lang="lt-LT" sz="2000" dirty="0">
                <a:solidFill>
                  <a:schemeClr val="accent1"/>
                </a:solidFill>
                <a:latin typeface="Gordita" pitchFamily="50" charset="-70"/>
                <a:cs typeface="Gordita" pitchFamily="50" charset="-70"/>
              </a:rPr>
              <a:t>“ </a:t>
            </a:r>
            <a:r>
              <a:rPr lang="pl-PL" sz="2000" dirty="0">
                <a:solidFill>
                  <a:schemeClr val="accent1"/>
                </a:solidFill>
                <a:latin typeface="Gordita" pitchFamily="50" charset="-70"/>
                <a:cs typeface="Gordita" pitchFamily="50" charset="-70"/>
              </a:rPr>
              <a:t>(</a:t>
            </a:r>
            <a:r>
              <a:rPr lang="lt-LT" sz="2000" dirty="0">
                <a:solidFill>
                  <a:schemeClr val="accent1"/>
                </a:solidFill>
                <a:latin typeface="Gordita" pitchFamily="50" charset="-70"/>
                <a:cs typeface="Gordita" pitchFamily="50" charset="-70"/>
              </a:rPr>
              <a:t>iki </a:t>
            </a:r>
            <a:r>
              <a:rPr lang="it-IT" sz="2000" dirty="0">
                <a:solidFill>
                  <a:schemeClr val="accent1"/>
                </a:solidFill>
                <a:latin typeface="Gordita" pitchFamily="50" charset="-70"/>
                <a:cs typeface="Gordita" pitchFamily="50" charset="-70"/>
              </a:rPr>
              <a:t>202</a:t>
            </a:r>
            <a:r>
              <a:rPr lang="lt-LT" sz="2000" dirty="0">
                <a:solidFill>
                  <a:schemeClr val="accent1"/>
                </a:solidFill>
                <a:latin typeface="Gordita" pitchFamily="50" charset="-70"/>
                <a:cs typeface="Gordita" pitchFamily="50" charset="-70"/>
              </a:rPr>
              <a:t>6</a:t>
            </a:r>
            <a:r>
              <a:rPr lang="it-IT" sz="2000" dirty="0">
                <a:solidFill>
                  <a:schemeClr val="accent1"/>
                </a:solidFill>
                <a:latin typeface="Gordita" pitchFamily="50" charset="-70"/>
                <a:cs typeface="Gordita" pitchFamily="50" charset="-70"/>
              </a:rPr>
              <a:t>-</a:t>
            </a:r>
            <a:r>
              <a:rPr lang="lt-LT" sz="2000" dirty="0">
                <a:solidFill>
                  <a:schemeClr val="accent1"/>
                </a:solidFill>
                <a:latin typeface="Gordita" pitchFamily="50" charset="-70"/>
                <a:cs typeface="Gordita" pitchFamily="50" charset="-70"/>
              </a:rPr>
              <a:t>06</a:t>
            </a:r>
            <a:r>
              <a:rPr lang="it-IT" sz="2000" dirty="0">
                <a:solidFill>
                  <a:schemeClr val="accent1"/>
                </a:solidFill>
                <a:latin typeface="Gordita" pitchFamily="50" charset="-70"/>
                <a:cs typeface="Gordita" pitchFamily="50" charset="-70"/>
              </a:rPr>
              <a:t>-</a:t>
            </a:r>
            <a:r>
              <a:rPr lang="lt-LT" sz="2000" dirty="0">
                <a:solidFill>
                  <a:schemeClr val="accent1"/>
                </a:solidFill>
                <a:latin typeface="Gordita" pitchFamily="50" charset="-70"/>
                <a:cs typeface="Gordita" pitchFamily="50" charset="-70"/>
              </a:rPr>
              <a:t>30</a:t>
            </a:r>
            <a:r>
              <a:rPr lang="pl-PL" sz="2000" dirty="0">
                <a:solidFill>
                  <a:schemeClr val="accent1"/>
                </a:solidFill>
                <a:latin typeface="Gordita" pitchFamily="50" charset="-70"/>
                <a:cs typeface="Gordita" pitchFamily="50" charset="-70"/>
              </a:rPr>
              <a:t>)</a:t>
            </a:r>
            <a:r>
              <a:rPr lang="lt-LT" sz="2000" dirty="0">
                <a:solidFill>
                  <a:schemeClr val="accent1"/>
                </a:solidFill>
                <a:latin typeface="Gordita" pitchFamily="50" charset="-70"/>
                <a:cs typeface="Gordita" pitchFamily="50" charset="-70"/>
              </a:rPr>
              <a:t>                     </a:t>
            </a:r>
          </a:p>
          <a:p>
            <a:pPr>
              <a:spcAft>
                <a:spcPts val="1600"/>
              </a:spcAft>
            </a:pPr>
            <a:r>
              <a:rPr lang="lt-LT" sz="2000" dirty="0">
                <a:latin typeface="Gordita" pitchFamily="50" charset="-70"/>
                <a:cs typeface="Gordita" pitchFamily="50" charset="-70"/>
              </a:rPr>
              <a:t>Tikslinė grupė – 18-29 m. bedarbiai, registruoti Užimtumo tarnyboje</a:t>
            </a:r>
          </a:p>
          <a:p>
            <a:pPr>
              <a:spcAft>
                <a:spcPts val="1600"/>
              </a:spcAft>
            </a:pPr>
            <a:endParaRPr lang="lt-LT" sz="2000" dirty="0">
              <a:latin typeface="Gordita" pitchFamily="50" charset="-70"/>
              <a:cs typeface="Gordita" pitchFamily="50" charset="-70"/>
            </a:endParaRPr>
          </a:p>
          <a:p>
            <a:pPr>
              <a:spcAft>
                <a:spcPts val="800"/>
              </a:spcAft>
            </a:pPr>
            <a:r>
              <a:rPr lang="lt-LT" sz="2000" dirty="0">
                <a:solidFill>
                  <a:schemeClr val="accent1"/>
                </a:solidFill>
                <a:latin typeface="Gordita" pitchFamily="50" charset="-70"/>
                <a:cs typeface="Gordita" pitchFamily="50" charset="-70"/>
              </a:rPr>
              <a:t>ESF „Kita stotelė - darbas“ (iki </a:t>
            </a:r>
            <a:r>
              <a:rPr lang="it-IT" sz="2000" dirty="0">
                <a:solidFill>
                  <a:schemeClr val="accent1"/>
                </a:solidFill>
                <a:latin typeface="Gordita" pitchFamily="50" charset="-70"/>
                <a:cs typeface="Gordita" pitchFamily="50" charset="-70"/>
              </a:rPr>
              <a:t>2026-06-30</a:t>
            </a:r>
            <a:r>
              <a:rPr lang="lt-LT" sz="2000" dirty="0">
                <a:solidFill>
                  <a:schemeClr val="accent1"/>
                </a:solidFill>
                <a:latin typeface="Gordita" pitchFamily="50" charset="-70"/>
                <a:cs typeface="Gordita" pitchFamily="50" charset="-70"/>
              </a:rPr>
              <a:t>)</a:t>
            </a:r>
          </a:p>
          <a:p>
            <a:pPr>
              <a:spcAft>
                <a:spcPts val="1600"/>
              </a:spcAft>
            </a:pPr>
            <a:r>
              <a:rPr lang="lt-LT" sz="2000" dirty="0">
                <a:latin typeface="Gordita" pitchFamily="50" charset="-70"/>
                <a:cs typeface="Gordita" pitchFamily="50" charset="-70"/>
              </a:rPr>
              <a:t>Tikslinė grupė – bedarbiai, registruoti Užimtumo tarnyboje. Prioritetas teikiamas ribotas ir vidutines įsidarbinimo galimybes turintiems bedarbiams, ypač nekvalifikuotiems, ilgalaikiams, vyresnio amžiaus bedarbiams, niekur nedirbančiam ir nesimokančiam jaunimui, migrantams</a:t>
            </a:r>
          </a:p>
          <a:p>
            <a:pPr>
              <a:spcAft>
                <a:spcPts val="1600"/>
              </a:spcAft>
            </a:pPr>
            <a:endParaRPr lang="lt-LT" sz="2000" dirty="0">
              <a:latin typeface="Gordita" pitchFamily="50" charset="-70"/>
              <a:cs typeface="Gordita" pitchFamily="50" charset="-70"/>
            </a:endParaRPr>
          </a:p>
          <a:p>
            <a:pPr>
              <a:spcAft>
                <a:spcPts val="800"/>
              </a:spcAft>
            </a:pPr>
            <a:r>
              <a:rPr lang="lt-LT" sz="2000" dirty="0">
                <a:solidFill>
                  <a:schemeClr val="accent1"/>
                </a:solidFill>
                <a:latin typeface="Gordita" pitchFamily="50" charset="-70"/>
                <a:cs typeface="Gordita" pitchFamily="50" charset="-70"/>
              </a:rPr>
              <a:t>RRF „Kryptis-ateitis“ (iki 2026-04-30)</a:t>
            </a:r>
          </a:p>
          <a:p>
            <a:pPr>
              <a:spcAft>
                <a:spcPts val="1600"/>
              </a:spcAft>
            </a:pPr>
            <a:r>
              <a:rPr lang="lt-LT" sz="2000" dirty="0">
                <a:latin typeface="Gordita" pitchFamily="50" charset="-70"/>
                <a:cs typeface="Gordita" pitchFamily="50" charset="-70"/>
              </a:rPr>
              <a:t>Tikslinė grupė - bedarbiai ir užimti asmenys                                              </a:t>
            </a:r>
            <a:endParaRPr lang="en-US" sz="2000" kern="0" dirty="0">
              <a:latin typeface="Gordita" pitchFamily="50" charset="-70"/>
              <a:cs typeface="Gordita" pitchFamily="50" charset="-70"/>
              <a:sym typeface="Arial"/>
            </a:endParaRPr>
          </a:p>
        </p:txBody>
      </p:sp>
    </p:spTree>
    <p:extLst>
      <p:ext uri="{BB962C8B-B14F-4D97-AF65-F5344CB8AC3E}">
        <p14:creationId xmlns:p14="http://schemas.microsoft.com/office/powerpoint/2010/main" val="3787245148"/>
      </p:ext>
    </p:extLst>
  </p:cSld>
  <p:clrMapOvr>
    <a:masterClrMapping/>
  </p:clrMapOvr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5" name="Rectangle 14">
            <a:extLst>
              <a:ext uri="{FF2B5EF4-FFF2-40B4-BE49-F238E27FC236}">
                <a16:creationId xmlns:a16="http://schemas.microsoft.com/office/drawing/2014/main" id="{E0804648-354D-9147-8FBD-6C188D1691C2}"/>
              </a:ext>
            </a:extLst>
          </p:cNvPr>
          <p:cNvSpPr/>
          <p:nvPr/>
        </p:nvSpPr>
        <p:spPr>
          <a:xfrm>
            <a:off x="14149" y="53533"/>
            <a:ext cx="12191505" cy="6894213"/>
          </a:xfrm>
          <a:prstGeom prst="rect">
            <a:avLst/>
          </a:prstGeom>
          <a:solidFill>
            <a:schemeClr val="bg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LT" dirty="0"/>
          </a:p>
        </p:txBody>
      </p:sp>
      <p:pic>
        <p:nvPicPr>
          <p:cNvPr id="5" name="Picture 4">
            <a:extLst>
              <a:ext uri="{FF2B5EF4-FFF2-40B4-BE49-F238E27FC236}">
                <a16:creationId xmlns:a16="http://schemas.microsoft.com/office/drawing/2014/main" id="{FE053FA7-1B43-944C-AD45-768B7F402DC3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11534404" y="165361"/>
            <a:ext cx="354366" cy="626047"/>
          </a:xfrm>
          <a:prstGeom prst="rect">
            <a:avLst/>
          </a:prstGeom>
        </p:spPr>
      </p:pic>
      <p:sp>
        <p:nvSpPr>
          <p:cNvPr id="17" name="TextBox 16">
            <a:extLst>
              <a:ext uri="{FF2B5EF4-FFF2-40B4-BE49-F238E27FC236}">
                <a16:creationId xmlns:a16="http://schemas.microsoft.com/office/drawing/2014/main" id="{51BE591F-76FA-5F4A-88A0-8AA1463AC1FD}"/>
              </a:ext>
            </a:extLst>
          </p:cNvPr>
          <p:cNvSpPr txBox="1"/>
          <p:nvPr/>
        </p:nvSpPr>
        <p:spPr>
          <a:xfrm>
            <a:off x="-3076832" y="1890584"/>
            <a:ext cx="184731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endParaRPr lang="en-LT" dirty="0"/>
          </a:p>
        </p:txBody>
      </p:sp>
      <p:grpSp>
        <p:nvGrpSpPr>
          <p:cNvPr id="25" name="Group 24">
            <a:extLst>
              <a:ext uri="{FF2B5EF4-FFF2-40B4-BE49-F238E27FC236}">
                <a16:creationId xmlns:a16="http://schemas.microsoft.com/office/drawing/2014/main" id="{6284CF97-06CF-5F4E-9B03-C15CD1CA5943}"/>
              </a:ext>
            </a:extLst>
          </p:cNvPr>
          <p:cNvGrpSpPr/>
          <p:nvPr/>
        </p:nvGrpSpPr>
        <p:grpSpPr>
          <a:xfrm>
            <a:off x="-12370" y="816146"/>
            <a:ext cx="12216245" cy="6476387"/>
            <a:chOff x="-12370" y="816146"/>
            <a:chExt cx="12216245" cy="6476387"/>
          </a:xfrm>
        </p:grpSpPr>
        <p:grpSp>
          <p:nvGrpSpPr>
            <p:cNvPr id="27" name="Group 26">
              <a:extLst>
                <a:ext uri="{FF2B5EF4-FFF2-40B4-BE49-F238E27FC236}">
                  <a16:creationId xmlns:a16="http://schemas.microsoft.com/office/drawing/2014/main" id="{FB3B491A-B076-604B-A501-2822E9AB0E3B}"/>
                </a:ext>
              </a:extLst>
            </p:cNvPr>
            <p:cNvGrpSpPr/>
            <p:nvPr/>
          </p:nvGrpSpPr>
          <p:grpSpPr>
            <a:xfrm>
              <a:off x="36" y="816146"/>
              <a:ext cx="12203839" cy="6476387"/>
              <a:chOff x="36" y="816146"/>
              <a:chExt cx="12203839" cy="6476387"/>
            </a:xfrm>
          </p:grpSpPr>
          <p:pic>
            <p:nvPicPr>
              <p:cNvPr id="29" name="Picture 28">
                <a:extLst>
                  <a:ext uri="{FF2B5EF4-FFF2-40B4-BE49-F238E27FC236}">
                    <a16:creationId xmlns:a16="http://schemas.microsoft.com/office/drawing/2014/main" id="{C0F36217-ABD8-FC4B-BA20-734CFB70396D}"/>
                  </a:ext>
                </a:extLst>
              </p:cNvPr>
              <p:cNvPicPr>
                <a:picLocks noChangeAspect="1"/>
              </p:cNvPicPr>
              <p:nvPr/>
            </p:nvPicPr>
            <p:blipFill rotWithShape="1">
              <a:blip r:embed="rId4"/>
              <a:srcRect l="479" t="-9072" r="43752" b="9072"/>
              <a:stretch/>
            </p:blipFill>
            <p:spPr>
              <a:xfrm>
                <a:off x="10307782" y="816146"/>
                <a:ext cx="1896093" cy="3493795"/>
              </a:xfrm>
              <a:prstGeom prst="rect">
                <a:avLst/>
              </a:prstGeom>
            </p:spPr>
          </p:pic>
          <p:pic>
            <p:nvPicPr>
              <p:cNvPr id="30" name="Picture 29">
                <a:extLst>
                  <a:ext uri="{FF2B5EF4-FFF2-40B4-BE49-F238E27FC236}">
                    <a16:creationId xmlns:a16="http://schemas.microsoft.com/office/drawing/2014/main" id="{40911859-E00A-2743-B177-3060E5828C04}"/>
                  </a:ext>
                </a:extLst>
              </p:cNvPr>
              <p:cNvPicPr>
                <a:picLocks noChangeAspect="1"/>
              </p:cNvPicPr>
              <p:nvPr/>
            </p:nvPicPr>
            <p:blipFill rotWithShape="1">
              <a:blip r:embed="rId5"/>
              <a:srcRect l="-52845" t="39401" r="50000" b="-28902"/>
              <a:stretch/>
            </p:blipFill>
            <p:spPr>
              <a:xfrm rot="10800000">
                <a:off x="36" y="5641413"/>
                <a:ext cx="2230546" cy="1252800"/>
              </a:xfrm>
              <a:prstGeom prst="rect">
                <a:avLst/>
              </a:prstGeom>
            </p:spPr>
          </p:pic>
          <p:pic>
            <p:nvPicPr>
              <p:cNvPr id="31" name="Picture 30">
                <a:extLst>
                  <a:ext uri="{FF2B5EF4-FFF2-40B4-BE49-F238E27FC236}">
                    <a16:creationId xmlns:a16="http://schemas.microsoft.com/office/drawing/2014/main" id="{F410332E-C9D0-6A41-9002-4BA55BF6D660}"/>
                  </a:ext>
                </a:extLst>
              </p:cNvPr>
              <p:cNvPicPr>
                <a:picLocks noChangeAspect="1"/>
              </p:cNvPicPr>
              <p:nvPr/>
            </p:nvPicPr>
            <p:blipFill rotWithShape="1">
              <a:blip r:embed="rId6"/>
              <a:srcRect l="42961"/>
              <a:stretch/>
            </p:blipFill>
            <p:spPr>
              <a:xfrm rot="10800000">
                <a:off x="10675748" y="4562015"/>
                <a:ext cx="1515588" cy="2730518"/>
              </a:xfrm>
              <a:prstGeom prst="rect">
                <a:avLst/>
              </a:prstGeom>
            </p:spPr>
          </p:pic>
        </p:grpSp>
        <p:pic>
          <p:nvPicPr>
            <p:cNvPr id="28" name="Picture 27" descr="A person holding a microphone&#10;&#10;Description automatically generated">
              <a:extLst>
                <a:ext uri="{FF2B5EF4-FFF2-40B4-BE49-F238E27FC236}">
                  <a16:creationId xmlns:a16="http://schemas.microsoft.com/office/drawing/2014/main" id="{CF75C1ED-EBFB-6342-A71E-12A7D6016031}"/>
                </a:ext>
              </a:extLst>
            </p:cNvPr>
            <p:cNvPicPr>
              <a:picLocks noChangeAspect="1"/>
            </p:cNvPicPr>
            <p:nvPr/>
          </p:nvPicPr>
          <p:blipFill rotWithShape="1">
            <a:blip r:embed="rId7"/>
            <a:srcRect l="41524"/>
            <a:stretch/>
          </p:blipFill>
          <p:spPr>
            <a:xfrm>
              <a:off x="-12370" y="1029501"/>
              <a:ext cx="1707101" cy="1048681"/>
            </a:xfrm>
            <a:prstGeom prst="rect">
              <a:avLst/>
            </a:prstGeom>
          </p:spPr>
        </p:pic>
      </p:grpSp>
      <p:sp>
        <p:nvSpPr>
          <p:cNvPr id="2" name="TextBox 1">
            <a:extLst>
              <a:ext uri="{FF2B5EF4-FFF2-40B4-BE49-F238E27FC236}">
                <a16:creationId xmlns:a16="http://schemas.microsoft.com/office/drawing/2014/main" id="{E08BD1CF-1F58-3943-5946-C756627891DB}"/>
              </a:ext>
            </a:extLst>
          </p:cNvPr>
          <p:cNvSpPr txBox="1"/>
          <p:nvPr/>
        </p:nvSpPr>
        <p:spPr>
          <a:xfrm>
            <a:off x="347895" y="-9472"/>
            <a:ext cx="11759257" cy="461665"/>
          </a:xfrm>
          <a:prstGeom prst="rect">
            <a:avLst/>
          </a:prstGeom>
          <a:noFill/>
        </p:spPr>
        <p:txBody>
          <a:bodyPr wrap="square">
            <a:spAutoFit/>
          </a:bodyPr>
          <a:lstStyle>
            <a:defPPr>
              <a:defRPr lang="en-LT"/>
            </a:defPPr>
            <a:lvl1pPr algn="ctr">
              <a:spcAft>
                <a:spcPts val="600"/>
              </a:spcAft>
              <a:defRPr sz="3200">
                <a:solidFill>
                  <a:srgbClr val="49484A"/>
                </a:solidFill>
                <a:latin typeface="Gordita" pitchFamily="50" charset="-70"/>
                <a:cs typeface="Gordita" pitchFamily="50" charset="-70"/>
              </a:defRPr>
            </a:lvl1pPr>
          </a:lstStyle>
          <a:p>
            <a:r>
              <a:rPr lang="lt-LT" sz="2400" dirty="0"/>
              <a:t>Aktyvios darbo rinkos politikos priemonės 2024 m., asmenys (1)</a:t>
            </a:r>
            <a:endParaRPr lang="en-GB" sz="2400" dirty="0"/>
          </a:p>
        </p:txBody>
      </p:sp>
      <p:graphicFrame>
        <p:nvGraphicFramePr>
          <p:cNvPr id="4" name="Lentelė 3">
            <a:extLst>
              <a:ext uri="{FF2B5EF4-FFF2-40B4-BE49-F238E27FC236}">
                <a16:creationId xmlns:a16="http://schemas.microsoft.com/office/drawing/2014/main" id="{2C46DA45-8873-7955-AA5F-49564EA2365B}"/>
              </a:ext>
            </a:extLst>
          </p:cNvPr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2761808510"/>
              </p:ext>
            </p:extLst>
          </p:nvPr>
        </p:nvGraphicFramePr>
        <p:xfrm>
          <a:off x="444332" y="452193"/>
          <a:ext cx="11238309" cy="6352274"/>
        </p:xfrm>
        <a:graphic>
          <a:graphicData uri="http://schemas.openxmlformats.org/drawingml/2006/table">
            <a:tbl>
              <a:tblPr/>
              <a:tblGrid>
                <a:gridCol w="3873733">
                  <a:extLst>
                    <a:ext uri="{9D8B030D-6E8A-4147-A177-3AD203B41FA5}">
                      <a16:colId xmlns:a16="http://schemas.microsoft.com/office/drawing/2014/main" val="166187296"/>
                    </a:ext>
                  </a:extLst>
                </a:gridCol>
                <a:gridCol w="2892360">
                  <a:extLst>
                    <a:ext uri="{9D8B030D-6E8A-4147-A177-3AD203B41FA5}">
                      <a16:colId xmlns:a16="http://schemas.microsoft.com/office/drawing/2014/main" val="1400998215"/>
                    </a:ext>
                  </a:extLst>
                </a:gridCol>
                <a:gridCol w="752475">
                  <a:extLst>
                    <a:ext uri="{9D8B030D-6E8A-4147-A177-3AD203B41FA5}">
                      <a16:colId xmlns:a16="http://schemas.microsoft.com/office/drawing/2014/main" val="2962202484"/>
                    </a:ext>
                  </a:extLst>
                </a:gridCol>
                <a:gridCol w="1266825">
                  <a:extLst>
                    <a:ext uri="{9D8B030D-6E8A-4147-A177-3AD203B41FA5}">
                      <a16:colId xmlns:a16="http://schemas.microsoft.com/office/drawing/2014/main" val="3797725979"/>
                    </a:ext>
                  </a:extLst>
                </a:gridCol>
                <a:gridCol w="885825">
                  <a:extLst>
                    <a:ext uri="{9D8B030D-6E8A-4147-A177-3AD203B41FA5}">
                      <a16:colId xmlns:a16="http://schemas.microsoft.com/office/drawing/2014/main" val="2085630489"/>
                    </a:ext>
                  </a:extLst>
                </a:gridCol>
                <a:gridCol w="704850">
                  <a:extLst>
                    <a:ext uri="{9D8B030D-6E8A-4147-A177-3AD203B41FA5}">
                      <a16:colId xmlns:a16="http://schemas.microsoft.com/office/drawing/2014/main" val="2712701055"/>
                    </a:ext>
                  </a:extLst>
                </a:gridCol>
                <a:gridCol w="862241">
                  <a:extLst>
                    <a:ext uri="{9D8B030D-6E8A-4147-A177-3AD203B41FA5}">
                      <a16:colId xmlns:a16="http://schemas.microsoft.com/office/drawing/2014/main" val="407575698"/>
                    </a:ext>
                  </a:extLst>
                </a:gridCol>
              </a:tblGrid>
              <a:tr h="223481">
                <a:tc rowSpan="2">
                  <a:txBody>
                    <a:bodyPr/>
                    <a:lstStyle/>
                    <a:p>
                      <a:pPr algn="ctr" fontAlgn="ctr"/>
                      <a:r>
                        <a:rPr lang="lt-LT" sz="1400" b="1" i="0" u="none" strike="noStrike" dirty="0">
                          <a:solidFill>
                            <a:srgbClr val="000000"/>
                          </a:solidFill>
                          <a:effectLst/>
                          <a:latin typeface="Gordita Medium" pitchFamily="50" charset="-70"/>
                          <a:cs typeface="Gordita Medium" pitchFamily="50" charset="-70"/>
                        </a:rPr>
                        <a:t>Finansavimo šaltinis</a:t>
                      </a:r>
                    </a:p>
                  </a:txBody>
                  <a:tcPr marL="5156" marR="5156" marT="5156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noFill/>
                  </a:tcPr>
                </a:tc>
                <a:tc rowSpan="2">
                  <a:txBody>
                    <a:bodyPr/>
                    <a:lstStyle/>
                    <a:p>
                      <a:pPr algn="ctr" fontAlgn="ctr"/>
                      <a:r>
                        <a:rPr lang="lt-LT" sz="1400" b="1" i="0" u="none" strike="noStrike" dirty="0">
                          <a:solidFill>
                            <a:srgbClr val="000000"/>
                          </a:solidFill>
                          <a:effectLst/>
                          <a:latin typeface="Gordita Medium" pitchFamily="50" charset="-70"/>
                          <a:cs typeface="Gordita Medium" pitchFamily="50" charset="-70"/>
                        </a:rPr>
                        <a:t>Priemonė</a:t>
                      </a:r>
                    </a:p>
                  </a:txBody>
                  <a:tcPr marL="5156" marR="5156" marT="5156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noFill/>
                  </a:tcPr>
                </a:tc>
                <a:tc gridSpan="4">
                  <a:txBody>
                    <a:bodyPr/>
                    <a:lstStyle/>
                    <a:p>
                      <a:pPr algn="ctr" fontAlgn="ctr"/>
                      <a:r>
                        <a:rPr lang="lt-LT" sz="1400" b="1" i="0" u="none" strike="noStrike" dirty="0">
                          <a:solidFill>
                            <a:srgbClr val="000000"/>
                          </a:solidFill>
                          <a:effectLst/>
                          <a:latin typeface="Gordita Medium" pitchFamily="50" charset="-70"/>
                          <a:cs typeface="Gordita Medium" pitchFamily="50" charset="-70"/>
                        </a:rPr>
                        <a:t>2024 m. faktas</a:t>
                      </a:r>
                    </a:p>
                  </a:txBody>
                  <a:tcPr marL="5156" marR="5156" marT="5156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noFill/>
                  </a:tcPr>
                </a:tc>
                <a:tc hMerge="1">
                  <a:txBody>
                    <a:bodyPr/>
                    <a:lstStyle/>
                    <a:p>
                      <a:endParaRPr lang="lt-LT"/>
                    </a:p>
                  </a:txBody>
                  <a:tcPr/>
                </a:tc>
                <a:tc hMerge="1">
                  <a:txBody>
                    <a:bodyPr/>
                    <a:lstStyle/>
                    <a:p>
                      <a:endParaRPr lang="lt-LT"/>
                    </a:p>
                  </a:txBody>
                  <a:tcPr/>
                </a:tc>
                <a:tc hMerge="1">
                  <a:txBody>
                    <a:bodyPr/>
                    <a:lstStyle/>
                    <a:p>
                      <a:endParaRPr lang="lt-LT"/>
                    </a:p>
                  </a:txBody>
                  <a:tcPr/>
                </a:tc>
                <a:tc rowSpan="2">
                  <a:txBody>
                    <a:bodyPr/>
                    <a:lstStyle/>
                    <a:p>
                      <a:pPr algn="ctr" fontAlgn="ctr"/>
                      <a:r>
                        <a:rPr lang="lt-LT" sz="1400" b="1" i="0" u="none" strike="noStrike" dirty="0">
                          <a:solidFill>
                            <a:srgbClr val="000000"/>
                          </a:solidFill>
                          <a:effectLst/>
                          <a:latin typeface="Gordita Medium" pitchFamily="50" charset="-70"/>
                          <a:cs typeface="Gordita Medium" pitchFamily="50" charset="-70"/>
                        </a:rPr>
                        <a:t>Viso </a:t>
                      </a:r>
                    </a:p>
                  </a:txBody>
                  <a:tcPr marL="5156" marR="5156" marT="5156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401226416"/>
                  </a:ext>
                </a:extLst>
              </a:tr>
              <a:tr h="307511">
                <a:tc vMerge="1">
                  <a:txBody>
                    <a:bodyPr/>
                    <a:lstStyle/>
                    <a:p>
                      <a:endParaRPr lang="lt-LT"/>
                    </a:p>
                  </a:txBody>
                  <a:tcPr/>
                </a:tc>
                <a:tc vMerge="1">
                  <a:txBody>
                    <a:bodyPr/>
                    <a:lstStyle/>
                    <a:p>
                      <a:endParaRPr lang="lt-LT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lt-LT" sz="1400" b="1" i="0" u="none" strike="noStrike" dirty="0">
                          <a:solidFill>
                            <a:srgbClr val="000000"/>
                          </a:solidFill>
                          <a:effectLst/>
                          <a:latin typeface="Gordita Medium" pitchFamily="50" charset="-70"/>
                          <a:cs typeface="Gordita Medium" pitchFamily="50" charset="-70"/>
                        </a:rPr>
                        <a:t>Alytus</a:t>
                      </a:r>
                    </a:p>
                  </a:txBody>
                  <a:tcPr marL="5156" marR="5156" marT="5156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noFill/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lt-LT" sz="1400" b="1" i="0" u="none" strike="noStrike" dirty="0">
                          <a:solidFill>
                            <a:srgbClr val="000000"/>
                          </a:solidFill>
                          <a:effectLst/>
                          <a:latin typeface="Gordita Medium" pitchFamily="50" charset="-70"/>
                          <a:cs typeface="Gordita Medium" pitchFamily="50" charset="-70"/>
                        </a:rPr>
                        <a:t>Druskininkai</a:t>
                      </a:r>
                    </a:p>
                  </a:txBody>
                  <a:tcPr marL="5156" marR="5156" marT="5156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noFill/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lt-LT" sz="1400" b="1" i="0" u="none" strike="noStrike" dirty="0">
                          <a:solidFill>
                            <a:srgbClr val="000000"/>
                          </a:solidFill>
                          <a:effectLst/>
                          <a:latin typeface="Gordita Medium" pitchFamily="50" charset="-70"/>
                          <a:cs typeface="Gordita Medium" pitchFamily="50" charset="-70"/>
                        </a:rPr>
                        <a:t>Lazdijai</a:t>
                      </a:r>
                    </a:p>
                  </a:txBody>
                  <a:tcPr marL="5156" marR="5156" marT="5156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noFill/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lt-LT" sz="1400" b="1" i="0" u="none" strike="noStrike" dirty="0">
                          <a:solidFill>
                            <a:srgbClr val="000000"/>
                          </a:solidFill>
                          <a:effectLst/>
                          <a:latin typeface="Gordita Medium" pitchFamily="50" charset="-70"/>
                          <a:cs typeface="Gordita Medium" pitchFamily="50" charset="-70"/>
                        </a:rPr>
                        <a:t>Varėna</a:t>
                      </a:r>
                    </a:p>
                  </a:txBody>
                  <a:tcPr marL="5156" marR="5156" marT="5156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noFill/>
                  </a:tcPr>
                </a:tc>
                <a:tc vMerge="1">
                  <a:txBody>
                    <a:bodyPr/>
                    <a:lstStyle/>
                    <a:p>
                      <a:endParaRPr lang="lt-LT"/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2821399905"/>
                  </a:ext>
                </a:extLst>
              </a:tr>
              <a:tr h="176722">
                <a:tc rowSpan="7">
                  <a:txBody>
                    <a:bodyPr/>
                    <a:lstStyle/>
                    <a:p>
                      <a:pPr algn="l" fontAlgn="ctr"/>
                      <a:r>
                        <a:rPr lang="lt-LT" sz="1100" b="1" i="0" u="none" strike="noStrike" dirty="0">
                          <a:solidFill>
                            <a:srgbClr val="000000"/>
                          </a:solidFill>
                          <a:effectLst/>
                          <a:latin typeface="Gordita Medium" pitchFamily="50" charset="-70"/>
                          <a:cs typeface="Gordita Medium" pitchFamily="50" charset="-70"/>
                        </a:rPr>
                        <a:t>ESF projektas </a:t>
                      </a:r>
                      <a:r>
                        <a:rPr lang="lt-LT" sz="1100" b="1" i="0" u="none" strike="noStrike" dirty="0" err="1">
                          <a:solidFill>
                            <a:srgbClr val="000000"/>
                          </a:solidFill>
                          <a:effectLst/>
                          <a:latin typeface="Gordita Medium" pitchFamily="50" charset="-70"/>
                          <a:cs typeface="Gordita Medium" pitchFamily="50" charset="-70"/>
                        </a:rPr>
                        <a:t>KarjerON</a:t>
                      </a:r>
                      <a:endParaRPr lang="lt-LT" sz="1100" b="1" i="0" u="none" strike="noStrike" dirty="0">
                        <a:solidFill>
                          <a:srgbClr val="000000"/>
                        </a:solidFill>
                        <a:effectLst/>
                        <a:latin typeface="Gordita Medium" pitchFamily="50" charset="-70"/>
                        <a:cs typeface="Gordita Medium" pitchFamily="50" charset="-70"/>
                      </a:endParaRPr>
                    </a:p>
                  </a:txBody>
                  <a:tcPr marL="5156" marR="5156" marT="5156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BE2D5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ctr"/>
                      <a:r>
                        <a:rPr lang="lt-LT" sz="1100" b="0" i="0" u="none" strike="noStrike" dirty="0">
                          <a:solidFill>
                            <a:srgbClr val="000000"/>
                          </a:solidFill>
                          <a:effectLst/>
                          <a:latin typeface="Gordita Medium" pitchFamily="50" charset="-70"/>
                          <a:cs typeface="Gordita Medium" pitchFamily="50" charset="-70"/>
                        </a:rPr>
                        <a:t>Profesinis mokymas</a:t>
                      </a:r>
                    </a:p>
                  </a:txBody>
                  <a:tcPr marL="5156" marR="5156" marT="5156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BE2D5"/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lt-LT" sz="1100" b="0" i="0" u="none" strike="noStrike">
                          <a:solidFill>
                            <a:srgbClr val="000000"/>
                          </a:solidFill>
                          <a:effectLst/>
                          <a:latin typeface="Gordita Medium" pitchFamily="50" charset="-70"/>
                          <a:cs typeface="Gordita Medium" pitchFamily="50" charset="-70"/>
                        </a:rPr>
                        <a:t>40</a:t>
                      </a:r>
                    </a:p>
                  </a:txBody>
                  <a:tcPr marL="5156" marR="5156" marT="5156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BE2D5"/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lt-LT" sz="1100" b="0" i="0" u="none" strike="noStrike">
                          <a:solidFill>
                            <a:srgbClr val="000000"/>
                          </a:solidFill>
                          <a:effectLst/>
                          <a:latin typeface="Gordita Medium" pitchFamily="50" charset="-70"/>
                          <a:cs typeface="Gordita Medium" pitchFamily="50" charset="-70"/>
                        </a:rPr>
                        <a:t>21</a:t>
                      </a:r>
                    </a:p>
                  </a:txBody>
                  <a:tcPr marL="5156" marR="5156" marT="5156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BE2D5"/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lt-LT" sz="1100" b="0" i="0" u="none" strike="noStrike">
                          <a:solidFill>
                            <a:srgbClr val="000000"/>
                          </a:solidFill>
                          <a:effectLst/>
                          <a:latin typeface="Gordita Medium" pitchFamily="50" charset="-70"/>
                          <a:cs typeface="Gordita Medium" pitchFamily="50" charset="-70"/>
                        </a:rPr>
                        <a:t>15</a:t>
                      </a:r>
                    </a:p>
                  </a:txBody>
                  <a:tcPr marL="5156" marR="5156" marT="5156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BE2D5"/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lt-LT" sz="1100" b="0" i="0" u="none" strike="noStrike">
                          <a:solidFill>
                            <a:srgbClr val="000000"/>
                          </a:solidFill>
                          <a:effectLst/>
                          <a:latin typeface="Gordita Medium" pitchFamily="50" charset="-70"/>
                          <a:cs typeface="Gordita Medium" pitchFamily="50" charset="-70"/>
                        </a:rPr>
                        <a:t>8</a:t>
                      </a:r>
                    </a:p>
                  </a:txBody>
                  <a:tcPr marL="5156" marR="5156" marT="5156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BE2D5"/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lt-LT" sz="1100" b="1" i="0" u="none" strike="noStrike" dirty="0">
                          <a:solidFill>
                            <a:srgbClr val="000000"/>
                          </a:solidFill>
                          <a:effectLst/>
                          <a:latin typeface="Gordita Medium" pitchFamily="50" charset="-70"/>
                          <a:cs typeface="Gordita Medium" pitchFamily="50" charset="-70"/>
                        </a:rPr>
                        <a:t>84</a:t>
                      </a:r>
                    </a:p>
                  </a:txBody>
                  <a:tcPr marL="5156" marR="5156" marT="5156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3528480248"/>
                  </a:ext>
                </a:extLst>
              </a:tr>
              <a:tr h="176722">
                <a:tc vMerge="1">
                  <a:txBody>
                    <a:bodyPr/>
                    <a:lstStyle/>
                    <a:p>
                      <a:endParaRPr lang="lt-LT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l" fontAlgn="ctr"/>
                      <a:r>
                        <a:rPr lang="lt-LT" sz="1100" b="0" i="0" u="none" strike="noStrike" dirty="0">
                          <a:solidFill>
                            <a:srgbClr val="000000"/>
                          </a:solidFill>
                          <a:effectLst/>
                          <a:latin typeface="Gordita Medium" pitchFamily="50" charset="-70"/>
                          <a:cs typeface="Gordita Medium" pitchFamily="50" charset="-70"/>
                        </a:rPr>
                        <a:t>Įdarbinimas pagal pameistrystės sutartį</a:t>
                      </a:r>
                    </a:p>
                  </a:txBody>
                  <a:tcPr marL="5156" marR="5156" marT="5156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BE2D5"/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lt-LT" sz="1100" b="0" i="0" u="none" strike="noStrike">
                          <a:solidFill>
                            <a:srgbClr val="000000"/>
                          </a:solidFill>
                          <a:effectLst/>
                          <a:latin typeface="Gordita Medium" pitchFamily="50" charset="-70"/>
                          <a:cs typeface="Gordita Medium" pitchFamily="50" charset="-70"/>
                        </a:rPr>
                        <a:t>1</a:t>
                      </a:r>
                    </a:p>
                  </a:txBody>
                  <a:tcPr marL="5156" marR="5156" marT="5156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BE2D5"/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lt-LT" sz="1100" b="0" i="0" u="none" strike="noStrike">
                          <a:solidFill>
                            <a:srgbClr val="000000"/>
                          </a:solidFill>
                          <a:effectLst/>
                          <a:latin typeface="Gordita Medium" pitchFamily="50" charset="-70"/>
                          <a:cs typeface="Gordita Medium" pitchFamily="50" charset="-70"/>
                        </a:rPr>
                        <a:t>2</a:t>
                      </a:r>
                    </a:p>
                  </a:txBody>
                  <a:tcPr marL="5156" marR="5156" marT="5156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BE2D5"/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lt-LT" sz="1100" b="0" i="0" u="none" strike="noStrike">
                          <a:solidFill>
                            <a:srgbClr val="000000"/>
                          </a:solidFill>
                          <a:effectLst/>
                          <a:latin typeface="Gordita Medium" pitchFamily="50" charset="-70"/>
                          <a:cs typeface="Gordita Medium" pitchFamily="50" charset="-70"/>
                        </a:rPr>
                        <a:t>0</a:t>
                      </a:r>
                    </a:p>
                  </a:txBody>
                  <a:tcPr marL="5156" marR="5156" marT="5156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BE2D5"/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lt-LT" sz="1100" b="0" i="0" u="none" strike="noStrike">
                          <a:solidFill>
                            <a:srgbClr val="000000"/>
                          </a:solidFill>
                          <a:effectLst/>
                          <a:latin typeface="Gordita Medium" pitchFamily="50" charset="-70"/>
                          <a:cs typeface="Gordita Medium" pitchFamily="50" charset="-70"/>
                        </a:rPr>
                        <a:t>1</a:t>
                      </a:r>
                    </a:p>
                  </a:txBody>
                  <a:tcPr marL="5156" marR="5156" marT="5156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BE2D5"/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lt-LT" sz="1100" b="1" i="0" u="none" strike="noStrike" dirty="0">
                          <a:solidFill>
                            <a:srgbClr val="000000"/>
                          </a:solidFill>
                          <a:effectLst/>
                          <a:latin typeface="Gordita Medium" pitchFamily="50" charset="-70"/>
                          <a:cs typeface="Gordita Medium" pitchFamily="50" charset="-70"/>
                        </a:rPr>
                        <a:t>4</a:t>
                      </a:r>
                    </a:p>
                  </a:txBody>
                  <a:tcPr marL="5156" marR="5156" marT="5156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1139896495"/>
                  </a:ext>
                </a:extLst>
              </a:tr>
              <a:tr h="176722">
                <a:tc vMerge="1">
                  <a:txBody>
                    <a:bodyPr/>
                    <a:lstStyle/>
                    <a:p>
                      <a:endParaRPr lang="lt-LT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l" fontAlgn="ctr"/>
                      <a:r>
                        <a:rPr lang="lt-LT" sz="1100" b="0" i="0" u="none" strike="noStrike" dirty="0">
                          <a:solidFill>
                            <a:srgbClr val="000000"/>
                          </a:solidFill>
                          <a:effectLst/>
                          <a:latin typeface="Gordita Medium" pitchFamily="50" charset="-70"/>
                          <a:cs typeface="Gordita Medium" pitchFamily="50" charset="-70"/>
                        </a:rPr>
                        <a:t>Stažuotė</a:t>
                      </a:r>
                    </a:p>
                  </a:txBody>
                  <a:tcPr marL="5156" marR="5156" marT="5156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BE2D5"/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lt-LT" sz="1100" b="0" i="0" u="none" strike="noStrike">
                          <a:solidFill>
                            <a:srgbClr val="000000"/>
                          </a:solidFill>
                          <a:effectLst/>
                          <a:latin typeface="Gordita Medium" pitchFamily="50" charset="-70"/>
                          <a:cs typeface="Gordita Medium" pitchFamily="50" charset="-70"/>
                        </a:rPr>
                        <a:t>6</a:t>
                      </a:r>
                    </a:p>
                  </a:txBody>
                  <a:tcPr marL="5156" marR="5156" marT="5156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BE2D5"/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lt-LT" sz="1100" b="0" i="0" u="none" strike="noStrike">
                          <a:solidFill>
                            <a:srgbClr val="000000"/>
                          </a:solidFill>
                          <a:effectLst/>
                          <a:latin typeface="Gordita Medium" pitchFamily="50" charset="-70"/>
                          <a:cs typeface="Gordita Medium" pitchFamily="50" charset="-70"/>
                        </a:rPr>
                        <a:t>1</a:t>
                      </a:r>
                    </a:p>
                  </a:txBody>
                  <a:tcPr marL="5156" marR="5156" marT="5156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BE2D5"/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lt-LT" sz="1100" b="0" i="0" u="none" strike="noStrike">
                          <a:solidFill>
                            <a:srgbClr val="000000"/>
                          </a:solidFill>
                          <a:effectLst/>
                          <a:latin typeface="Gordita Medium" pitchFamily="50" charset="-70"/>
                          <a:cs typeface="Gordita Medium" pitchFamily="50" charset="-70"/>
                        </a:rPr>
                        <a:t>1</a:t>
                      </a:r>
                    </a:p>
                  </a:txBody>
                  <a:tcPr marL="5156" marR="5156" marT="5156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BE2D5"/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lt-LT" sz="1100" b="0" i="0" u="none" strike="noStrike">
                          <a:solidFill>
                            <a:srgbClr val="000000"/>
                          </a:solidFill>
                          <a:effectLst/>
                          <a:latin typeface="Gordita Medium" pitchFamily="50" charset="-70"/>
                          <a:cs typeface="Gordita Medium" pitchFamily="50" charset="-70"/>
                        </a:rPr>
                        <a:t>0</a:t>
                      </a:r>
                    </a:p>
                  </a:txBody>
                  <a:tcPr marL="5156" marR="5156" marT="5156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BE2D5"/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lt-LT" sz="1100" b="1" i="0" u="none" strike="noStrike" dirty="0">
                          <a:solidFill>
                            <a:srgbClr val="000000"/>
                          </a:solidFill>
                          <a:effectLst/>
                          <a:latin typeface="Gordita Medium" pitchFamily="50" charset="-70"/>
                          <a:cs typeface="Gordita Medium" pitchFamily="50" charset="-70"/>
                        </a:rPr>
                        <a:t>8</a:t>
                      </a:r>
                    </a:p>
                  </a:txBody>
                  <a:tcPr marL="5156" marR="5156" marT="5156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2228087022"/>
                  </a:ext>
                </a:extLst>
              </a:tr>
              <a:tr h="176722">
                <a:tc vMerge="1">
                  <a:txBody>
                    <a:bodyPr/>
                    <a:lstStyle/>
                    <a:p>
                      <a:endParaRPr lang="lt-LT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l" fontAlgn="ctr"/>
                      <a:r>
                        <a:rPr lang="lt-LT" sz="1100" b="0" i="0" u="none" strike="noStrike" dirty="0">
                          <a:solidFill>
                            <a:srgbClr val="000000"/>
                          </a:solidFill>
                          <a:effectLst/>
                          <a:latin typeface="Gordita Medium" pitchFamily="50" charset="-70"/>
                          <a:cs typeface="Gordita Medium" pitchFamily="50" charset="-70"/>
                        </a:rPr>
                        <a:t>Kompetencijų pripažinimas</a:t>
                      </a:r>
                    </a:p>
                  </a:txBody>
                  <a:tcPr marL="5156" marR="5156" marT="5156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BE2D5"/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lt-LT" sz="1100" b="0" i="0" u="none" strike="noStrike">
                          <a:solidFill>
                            <a:srgbClr val="000000"/>
                          </a:solidFill>
                          <a:effectLst/>
                          <a:latin typeface="Gordita Medium" pitchFamily="50" charset="-70"/>
                          <a:cs typeface="Gordita Medium" pitchFamily="50" charset="-70"/>
                        </a:rPr>
                        <a:t>0</a:t>
                      </a:r>
                    </a:p>
                  </a:txBody>
                  <a:tcPr marL="5156" marR="5156" marT="5156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BE2D5"/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lt-LT" sz="1100" b="0" i="0" u="none" strike="noStrike">
                          <a:solidFill>
                            <a:srgbClr val="000000"/>
                          </a:solidFill>
                          <a:effectLst/>
                          <a:latin typeface="Gordita Medium" pitchFamily="50" charset="-70"/>
                          <a:cs typeface="Gordita Medium" pitchFamily="50" charset="-70"/>
                        </a:rPr>
                        <a:t>0</a:t>
                      </a:r>
                    </a:p>
                  </a:txBody>
                  <a:tcPr marL="5156" marR="5156" marT="5156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BE2D5"/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lt-LT" sz="1100" b="0" i="0" u="none" strike="noStrike">
                          <a:solidFill>
                            <a:srgbClr val="000000"/>
                          </a:solidFill>
                          <a:effectLst/>
                          <a:latin typeface="Gordita Medium" pitchFamily="50" charset="-70"/>
                          <a:cs typeface="Gordita Medium" pitchFamily="50" charset="-70"/>
                        </a:rPr>
                        <a:t>0</a:t>
                      </a:r>
                    </a:p>
                  </a:txBody>
                  <a:tcPr marL="5156" marR="5156" marT="5156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BE2D5"/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lt-LT" sz="1100" b="0" i="0" u="none" strike="noStrike">
                          <a:solidFill>
                            <a:srgbClr val="000000"/>
                          </a:solidFill>
                          <a:effectLst/>
                          <a:latin typeface="Gordita Medium" pitchFamily="50" charset="-70"/>
                          <a:cs typeface="Gordita Medium" pitchFamily="50" charset="-70"/>
                        </a:rPr>
                        <a:t>0</a:t>
                      </a:r>
                    </a:p>
                  </a:txBody>
                  <a:tcPr marL="5156" marR="5156" marT="5156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BE2D5"/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lt-LT" sz="1100" b="1" i="0" u="none" strike="noStrike" dirty="0">
                          <a:solidFill>
                            <a:srgbClr val="000000"/>
                          </a:solidFill>
                          <a:effectLst/>
                          <a:latin typeface="Gordita Medium" pitchFamily="50" charset="-70"/>
                          <a:cs typeface="Gordita Medium" pitchFamily="50" charset="-70"/>
                        </a:rPr>
                        <a:t>0</a:t>
                      </a:r>
                    </a:p>
                  </a:txBody>
                  <a:tcPr marL="5156" marR="5156" marT="5156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1654832154"/>
                  </a:ext>
                </a:extLst>
              </a:tr>
              <a:tr h="176722">
                <a:tc vMerge="1">
                  <a:txBody>
                    <a:bodyPr/>
                    <a:lstStyle/>
                    <a:p>
                      <a:endParaRPr lang="lt-LT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l" fontAlgn="ctr"/>
                      <a:r>
                        <a:rPr lang="lt-LT" sz="1100" b="0" i="0" u="none" strike="noStrike" dirty="0">
                          <a:solidFill>
                            <a:srgbClr val="000000"/>
                          </a:solidFill>
                          <a:effectLst/>
                          <a:latin typeface="Gordita Medium" pitchFamily="50" charset="-70"/>
                          <a:cs typeface="Gordita Medium" pitchFamily="50" charset="-70"/>
                        </a:rPr>
                        <a:t>Įdarbinimas subsidijuojant </a:t>
                      </a:r>
                    </a:p>
                  </a:txBody>
                  <a:tcPr marL="5156" marR="5156" marT="5156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BE2D5"/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lt-LT" sz="1100" b="0" i="0" u="none" strike="noStrike">
                          <a:solidFill>
                            <a:srgbClr val="000000"/>
                          </a:solidFill>
                          <a:effectLst/>
                          <a:latin typeface="Gordita Medium" pitchFamily="50" charset="-70"/>
                          <a:cs typeface="Gordita Medium" pitchFamily="50" charset="-70"/>
                        </a:rPr>
                        <a:t>152</a:t>
                      </a:r>
                    </a:p>
                  </a:txBody>
                  <a:tcPr marL="5156" marR="5156" marT="5156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BE2D5"/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lt-LT" sz="1100" b="0" i="0" u="none" strike="noStrike">
                          <a:solidFill>
                            <a:srgbClr val="000000"/>
                          </a:solidFill>
                          <a:effectLst/>
                          <a:latin typeface="Gordita Medium" pitchFamily="50" charset="-70"/>
                          <a:cs typeface="Gordita Medium" pitchFamily="50" charset="-70"/>
                        </a:rPr>
                        <a:t>38</a:t>
                      </a:r>
                    </a:p>
                  </a:txBody>
                  <a:tcPr marL="5156" marR="5156" marT="5156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BE2D5"/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lt-LT" sz="1100" b="0" i="0" u="none" strike="noStrike">
                          <a:solidFill>
                            <a:srgbClr val="000000"/>
                          </a:solidFill>
                          <a:effectLst/>
                          <a:latin typeface="Gordita Medium" pitchFamily="50" charset="-70"/>
                          <a:cs typeface="Gordita Medium" pitchFamily="50" charset="-70"/>
                        </a:rPr>
                        <a:t>21</a:t>
                      </a:r>
                    </a:p>
                  </a:txBody>
                  <a:tcPr marL="5156" marR="5156" marT="5156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BE2D5"/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lt-LT" sz="1100" b="0" i="0" u="none" strike="noStrike">
                          <a:solidFill>
                            <a:srgbClr val="000000"/>
                          </a:solidFill>
                          <a:effectLst/>
                          <a:latin typeface="Gordita Medium" pitchFamily="50" charset="-70"/>
                          <a:cs typeface="Gordita Medium" pitchFamily="50" charset="-70"/>
                        </a:rPr>
                        <a:t>19</a:t>
                      </a:r>
                    </a:p>
                  </a:txBody>
                  <a:tcPr marL="5156" marR="5156" marT="5156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BE2D5"/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lt-LT" sz="1100" b="1" i="0" u="none" strike="noStrike" dirty="0">
                          <a:solidFill>
                            <a:srgbClr val="000000"/>
                          </a:solidFill>
                          <a:effectLst/>
                          <a:latin typeface="Gordita Medium" pitchFamily="50" charset="-70"/>
                          <a:cs typeface="Gordita Medium" pitchFamily="50" charset="-70"/>
                        </a:rPr>
                        <a:t>230</a:t>
                      </a:r>
                    </a:p>
                  </a:txBody>
                  <a:tcPr marL="5156" marR="5156" marT="5156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3124656407"/>
                  </a:ext>
                </a:extLst>
              </a:tr>
              <a:tr h="176722">
                <a:tc vMerge="1">
                  <a:txBody>
                    <a:bodyPr/>
                    <a:lstStyle/>
                    <a:p>
                      <a:endParaRPr lang="lt-LT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l" fontAlgn="ctr"/>
                      <a:r>
                        <a:rPr lang="lt-LT" sz="1100" b="0" i="0" u="none" strike="noStrike">
                          <a:solidFill>
                            <a:srgbClr val="000000"/>
                          </a:solidFill>
                          <a:effectLst/>
                          <a:latin typeface="Gordita Medium" pitchFamily="50" charset="-70"/>
                          <a:cs typeface="Gordita Medium" pitchFamily="50" charset="-70"/>
                        </a:rPr>
                        <a:t>Neformalus suaugusiųjų švietimas</a:t>
                      </a:r>
                    </a:p>
                  </a:txBody>
                  <a:tcPr marL="5156" marR="5156" marT="5156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BE2D5"/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lt-LT" sz="1100" b="0" i="0" u="none" strike="noStrike">
                          <a:solidFill>
                            <a:srgbClr val="000000"/>
                          </a:solidFill>
                          <a:effectLst/>
                          <a:latin typeface="Gordita Medium" pitchFamily="50" charset="-70"/>
                          <a:cs typeface="Gordita Medium" pitchFamily="50" charset="-70"/>
                        </a:rPr>
                        <a:t>3</a:t>
                      </a:r>
                    </a:p>
                  </a:txBody>
                  <a:tcPr marL="5156" marR="5156" marT="5156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BE2D5"/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lt-LT" sz="1100" b="0" i="0" u="none" strike="noStrike">
                          <a:solidFill>
                            <a:srgbClr val="000000"/>
                          </a:solidFill>
                          <a:effectLst/>
                          <a:latin typeface="Gordita Medium" pitchFamily="50" charset="-70"/>
                          <a:cs typeface="Gordita Medium" pitchFamily="50" charset="-70"/>
                        </a:rPr>
                        <a:t>2</a:t>
                      </a:r>
                    </a:p>
                  </a:txBody>
                  <a:tcPr marL="5156" marR="5156" marT="5156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BE2D5"/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lt-LT" sz="1100" b="0" i="0" u="none" strike="noStrike">
                          <a:solidFill>
                            <a:srgbClr val="000000"/>
                          </a:solidFill>
                          <a:effectLst/>
                          <a:latin typeface="Gordita Medium" pitchFamily="50" charset="-70"/>
                          <a:cs typeface="Gordita Medium" pitchFamily="50" charset="-70"/>
                        </a:rPr>
                        <a:t>0</a:t>
                      </a:r>
                    </a:p>
                  </a:txBody>
                  <a:tcPr marL="5156" marR="5156" marT="5156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BE2D5"/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lt-LT" sz="1100" b="0" i="0" u="none" strike="noStrike">
                          <a:solidFill>
                            <a:srgbClr val="000000"/>
                          </a:solidFill>
                          <a:effectLst/>
                          <a:latin typeface="Gordita Medium" pitchFamily="50" charset="-70"/>
                          <a:cs typeface="Gordita Medium" pitchFamily="50" charset="-70"/>
                        </a:rPr>
                        <a:t>1</a:t>
                      </a:r>
                    </a:p>
                  </a:txBody>
                  <a:tcPr marL="5156" marR="5156" marT="5156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BE2D5"/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lt-LT" sz="1100" b="1" i="0" u="none" strike="noStrike" dirty="0">
                          <a:solidFill>
                            <a:srgbClr val="000000"/>
                          </a:solidFill>
                          <a:effectLst/>
                          <a:latin typeface="Gordita Medium" pitchFamily="50" charset="-70"/>
                          <a:cs typeface="Gordita Medium" pitchFamily="50" charset="-70"/>
                        </a:rPr>
                        <a:t>6</a:t>
                      </a:r>
                    </a:p>
                  </a:txBody>
                  <a:tcPr marL="5156" marR="5156" marT="5156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878053751"/>
                  </a:ext>
                </a:extLst>
              </a:tr>
              <a:tr h="176722">
                <a:tc vMerge="1">
                  <a:txBody>
                    <a:bodyPr/>
                    <a:lstStyle/>
                    <a:p>
                      <a:endParaRPr lang="lt-LT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l" fontAlgn="ctr"/>
                      <a:r>
                        <a:rPr lang="lt-LT" sz="1100" b="0" i="0" u="none" strike="noStrike">
                          <a:solidFill>
                            <a:srgbClr val="000000"/>
                          </a:solidFill>
                          <a:effectLst/>
                          <a:latin typeface="Gordita Medium" pitchFamily="50" charset="-70"/>
                          <a:cs typeface="Gordita Medium" pitchFamily="50" charset="-70"/>
                        </a:rPr>
                        <a:t>Parama judumui</a:t>
                      </a:r>
                    </a:p>
                  </a:txBody>
                  <a:tcPr marL="5156" marR="5156" marT="5156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BE2D5"/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lt-LT" sz="1100" b="0" i="0" u="none" strike="noStrike">
                          <a:solidFill>
                            <a:srgbClr val="000000"/>
                          </a:solidFill>
                          <a:effectLst/>
                          <a:latin typeface="Gordita Medium" pitchFamily="50" charset="-70"/>
                          <a:cs typeface="Gordita Medium" pitchFamily="50" charset="-70"/>
                        </a:rPr>
                        <a:t>11</a:t>
                      </a:r>
                    </a:p>
                  </a:txBody>
                  <a:tcPr marL="5156" marR="5156" marT="5156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BE2D5"/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lt-LT" sz="1100" b="0" i="0" u="none" strike="noStrike">
                          <a:solidFill>
                            <a:srgbClr val="000000"/>
                          </a:solidFill>
                          <a:effectLst/>
                          <a:latin typeface="Gordita Medium" pitchFamily="50" charset="-70"/>
                          <a:cs typeface="Gordita Medium" pitchFamily="50" charset="-70"/>
                        </a:rPr>
                        <a:t>3</a:t>
                      </a:r>
                    </a:p>
                  </a:txBody>
                  <a:tcPr marL="5156" marR="5156" marT="5156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BE2D5"/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lt-LT" sz="1100" b="0" i="0" u="none" strike="noStrike">
                          <a:solidFill>
                            <a:srgbClr val="000000"/>
                          </a:solidFill>
                          <a:effectLst/>
                          <a:latin typeface="Gordita Medium" pitchFamily="50" charset="-70"/>
                          <a:cs typeface="Gordita Medium" pitchFamily="50" charset="-70"/>
                        </a:rPr>
                        <a:t>0</a:t>
                      </a:r>
                    </a:p>
                  </a:txBody>
                  <a:tcPr marL="5156" marR="5156" marT="5156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BE2D5"/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lt-LT" sz="1100" b="0" i="0" u="none" strike="noStrike">
                          <a:solidFill>
                            <a:srgbClr val="000000"/>
                          </a:solidFill>
                          <a:effectLst/>
                          <a:latin typeface="Gordita Medium" pitchFamily="50" charset="-70"/>
                          <a:cs typeface="Gordita Medium" pitchFamily="50" charset="-70"/>
                        </a:rPr>
                        <a:t>1</a:t>
                      </a:r>
                    </a:p>
                  </a:txBody>
                  <a:tcPr marL="5156" marR="5156" marT="5156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BE2D5"/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lt-LT" sz="1100" b="1" i="0" u="none" strike="noStrike">
                          <a:solidFill>
                            <a:srgbClr val="000000"/>
                          </a:solidFill>
                          <a:effectLst/>
                          <a:latin typeface="Gordita Medium" pitchFamily="50" charset="-70"/>
                          <a:cs typeface="Gordita Medium" pitchFamily="50" charset="-70"/>
                        </a:rPr>
                        <a:t>15</a:t>
                      </a:r>
                    </a:p>
                  </a:txBody>
                  <a:tcPr marL="5156" marR="5156" marT="5156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2167865799"/>
                  </a:ext>
                </a:extLst>
              </a:tr>
              <a:tr h="176722">
                <a:tc rowSpan="7">
                  <a:txBody>
                    <a:bodyPr/>
                    <a:lstStyle/>
                    <a:p>
                      <a:pPr algn="l" fontAlgn="ctr"/>
                      <a:r>
                        <a:rPr lang="lt-LT" sz="1100" b="1" i="0" u="none" strike="noStrike" dirty="0">
                          <a:solidFill>
                            <a:srgbClr val="000000"/>
                          </a:solidFill>
                          <a:effectLst/>
                          <a:latin typeface="Gordita Medium" pitchFamily="50" charset="-70"/>
                          <a:cs typeface="Gordita Medium" pitchFamily="50" charset="-70"/>
                        </a:rPr>
                        <a:t>ESF projektas Kita stotelė - darbas</a:t>
                      </a:r>
                    </a:p>
                  </a:txBody>
                  <a:tcPr marL="5156" marR="5156" marT="5156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BE2D5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ctr"/>
                      <a:r>
                        <a:rPr lang="lt-LT" sz="1100" b="0" i="0" u="none" strike="noStrike" dirty="0">
                          <a:solidFill>
                            <a:srgbClr val="000000"/>
                          </a:solidFill>
                          <a:effectLst/>
                          <a:latin typeface="Gordita Medium" pitchFamily="50" charset="-70"/>
                          <a:cs typeface="Gordita Medium" pitchFamily="50" charset="-70"/>
                        </a:rPr>
                        <a:t>Profesinis mokymas</a:t>
                      </a:r>
                    </a:p>
                  </a:txBody>
                  <a:tcPr marL="5156" marR="5156" marT="5156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BE2D5"/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lt-LT" sz="1100" b="0" i="0" u="none" strike="noStrike">
                          <a:solidFill>
                            <a:srgbClr val="000000"/>
                          </a:solidFill>
                          <a:effectLst/>
                          <a:latin typeface="Gordita Medium" pitchFamily="50" charset="-70"/>
                          <a:cs typeface="Gordita Medium" pitchFamily="50" charset="-70"/>
                        </a:rPr>
                        <a:t>172</a:t>
                      </a:r>
                    </a:p>
                  </a:txBody>
                  <a:tcPr marL="5156" marR="5156" marT="5156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BE2D5"/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lt-LT" sz="1100" b="0" i="0" u="none" strike="noStrike">
                          <a:solidFill>
                            <a:srgbClr val="000000"/>
                          </a:solidFill>
                          <a:effectLst/>
                          <a:latin typeface="Gordita Medium" pitchFamily="50" charset="-70"/>
                          <a:cs typeface="Gordita Medium" pitchFamily="50" charset="-70"/>
                        </a:rPr>
                        <a:t>69</a:t>
                      </a:r>
                    </a:p>
                  </a:txBody>
                  <a:tcPr marL="5156" marR="5156" marT="5156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BE2D5"/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lt-LT" sz="1100" b="0" i="0" u="none" strike="noStrike">
                          <a:solidFill>
                            <a:srgbClr val="000000"/>
                          </a:solidFill>
                          <a:effectLst/>
                          <a:latin typeface="Gordita Medium" pitchFamily="50" charset="-70"/>
                          <a:cs typeface="Gordita Medium" pitchFamily="50" charset="-70"/>
                        </a:rPr>
                        <a:t>48</a:t>
                      </a:r>
                    </a:p>
                  </a:txBody>
                  <a:tcPr marL="5156" marR="5156" marT="5156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BE2D5"/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lt-LT" sz="1100" b="0" i="0" u="none" strike="noStrike">
                          <a:solidFill>
                            <a:srgbClr val="000000"/>
                          </a:solidFill>
                          <a:effectLst/>
                          <a:latin typeface="Gordita Medium" pitchFamily="50" charset="-70"/>
                          <a:cs typeface="Gordita Medium" pitchFamily="50" charset="-70"/>
                        </a:rPr>
                        <a:t>25</a:t>
                      </a:r>
                    </a:p>
                  </a:txBody>
                  <a:tcPr marL="5156" marR="5156" marT="5156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BE2D5"/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lt-LT" sz="1100" b="1" i="0" u="none" strike="noStrike" dirty="0">
                          <a:solidFill>
                            <a:srgbClr val="000000"/>
                          </a:solidFill>
                          <a:effectLst/>
                          <a:latin typeface="Gordita Medium" pitchFamily="50" charset="-70"/>
                          <a:cs typeface="Gordita Medium" pitchFamily="50" charset="-70"/>
                        </a:rPr>
                        <a:t>314</a:t>
                      </a:r>
                    </a:p>
                  </a:txBody>
                  <a:tcPr marL="5156" marR="5156" marT="5156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3726348590"/>
                  </a:ext>
                </a:extLst>
              </a:tr>
              <a:tr h="176722">
                <a:tc vMerge="1">
                  <a:txBody>
                    <a:bodyPr/>
                    <a:lstStyle/>
                    <a:p>
                      <a:endParaRPr lang="lt-LT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l" fontAlgn="ctr"/>
                      <a:r>
                        <a:rPr lang="lt-LT" sz="1100" b="0" i="0" u="none" strike="noStrike">
                          <a:solidFill>
                            <a:srgbClr val="000000"/>
                          </a:solidFill>
                          <a:effectLst/>
                          <a:latin typeface="Gordita Medium" pitchFamily="50" charset="-70"/>
                          <a:cs typeface="Gordita Medium" pitchFamily="50" charset="-70"/>
                        </a:rPr>
                        <a:t>Įdarbinimas pagal pameistrystės sutartį</a:t>
                      </a:r>
                    </a:p>
                  </a:txBody>
                  <a:tcPr marL="5156" marR="5156" marT="5156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BE2D5"/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lt-LT" sz="1100" b="0" i="0" u="none" strike="noStrike">
                          <a:solidFill>
                            <a:srgbClr val="000000"/>
                          </a:solidFill>
                          <a:effectLst/>
                          <a:latin typeface="Gordita Medium" pitchFamily="50" charset="-70"/>
                          <a:cs typeface="Gordita Medium" pitchFamily="50" charset="-70"/>
                        </a:rPr>
                        <a:t>15</a:t>
                      </a:r>
                    </a:p>
                  </a:txBody>
                  <a:tcPr marL="5156" marR="5156" marT="5156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BE2D5"/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lt-LT" sz="1100" b="0" i="0" u="none" strike="noStrike">
                          <a:solidFill>
                            <a:srgbClr val="000000"/>
                          </a:solidFill>
                          <a:effectLst/>
                          <a:latin typeface="Gordita Medium" pitchFamily="50" charset="-70"/>
                          <a:cs typeface="Gordita Medium" pitchFamily="50" charset="-70"/>
                        </a:rPr>
                        <a:t>0</a:t>
                      </a:r>
                    </a:p>
                  </a:txBody>
                  <a:tcPr marL="5156" marR="5156" marT="5156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BE2D5"/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lt-LT" sz="1100" b="0" i="0" u="none" strike="noStrike">
                          <a:solidFill>
                            <a:srgbClr val="000000"/>
                          </a:solidFill>
                          <a:effectLst/>
                          <a:latin typeface="Gordita Medium" pitchFamily="50" charset="-70"/>
                          <a:cs typeface="Gordita Medium" pitchFamily="50" charset="-70"/>
                        </a:rPr>
                        <a:t>3</a:t>
                      </a:r>
                    </a:p>
                  </a:txBody>
                  <a:tcPr marL="5156" marR="5156" marT="5156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BE2D5"/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lt-LT" sz="1100" b="0" i="0" u="none" strike="noStrike">
                          <a:solidFill>
                            <a:srgbClr val="000000"/>
                          </a:solidFill>
                          <a:effectLst/>
                          <a:latin typeface="Gordita Medium" pitchFamily="50" charset="-70"/>
                          <a:cs typeface="Gordita Medium" pitchFamily="50" charset="-70"/>
                        </a:rPr>
                        <a:t>1</a:t>
                      </a:r>
                    </a:p>
                  </a:txBody>
                  <a:tcPr marL="5156" marR="5156" marT="5156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BE2D5"/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lt-LT" sz="1100" b="1" i="0" u="none" strike="noStrike" dirty="0">
                          <a:solidFill>
                            <a:srgbClr val="000000"/>
                          </a:solidFill>
                          <a:effectLst/>
                          <a:latin typeface="Gordita Medium" pitchFamily="50" charset="-70"/>
                          <a:cs typeface="Gordita Medium" pitchFamily="50" charset="-70"/>
                        </a:rPr>
                        <a:t>19</a:t>
                      </a:r>
                    </a:p>
                  </a:txBody>
                  <a:tcPr marL="5156" marR="5156" marT="5156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4054629664"/>
                  </a:ext>
                </a:extLst>
              </a:tr>
              <a:tr h="176722">
                <a:tc vMerge="1">
                  <a:txBody>
                    <a:bodyPr/>
                    <a:lstStyle/>
                    <a:p>
                      <a:endParaRPr lang="lt-LT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l" fontAlgn="ctr"/>
                      <a:r>
                        <a:rPr lang="lt-LT" sz="1100" b="0" i="0" u="none" strike="noStrike" dirty="0">
                          <a:solidFill>
                            <a:srgbClr val="000000"/>
                          </a:solidFill>
                          <a:effectLst/>
                          <a:latin typeface="Gordita Medium" pitchFamily="50" charset="-70"/>
                          <a:cs typeface="Gordita Medium" pitchFamily="50" charset="-70"/>
                        </a:rPr>
                        <a:t>Stažuotė</a:t>
                      </a:r>
                    </a:p>
                  </a:txBody>
                  <a:tcPr marL="5156" marR="5156" marT="5156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BE2D5"/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lt-LT" sz="1100" b="0" i="0" u="none" strike="noStrike">
                          <a:solidFill>
                            <a:srgbClr val="000000"/>
                          </a:solidFill>
                          <a:effectLst/>
                          <a:latin typeface="Gordita Medium" pitchFamily="50" charset="-70"/>
                          <a:cs typeface="Gordita Medium" pitchFamily="50" charset="-70"/>
                        </a:rPr>
                        <a:t>11</a:t>
                      </a:r>
                    </a:p>
                  </a:txBody>
                  <a:tcPr marL="5156" marR="5156" marT="5156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BE2D5"/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lt-LT" sz="1100" b="0" i="0" u="none" strike="noStrike">
                          <a:solidFill>
                            <a:srgbClr val="000000"/>
                          </a:solidFill>
                          <a:effectLst/>
                          <a:latin typeface="Gordita Medium" pitchFamily="50" charset="-70"/>
                          <a:cs typeface="Gordita Medium" pitchFamily="50" charset="-70"/>
                        </a:rPr>
                        <a:t>2</a:t>
                      </a:r>
                    </a:p>
                  </a:txBody>
                  <a:tcPr marL="5156" marR="5156" marT="5156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BE2D5"/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lt-LT" sz="1100" b="0" i="0" u="none" strike="noStrike">
                          <a:solidFill>
                            <a:srgbClr val="000000"/>
                          </a:solidFill>
                          <a:effectLst/>
                          <a:latin typeface="Gordita Medium" pitchFamily="50" charset="-70"/>
                          <a:cs typeface="Gordita Medium" pitchFamily="50" charset="-70"/>
                        </a:rPr>
                        <a:t>4</a:t>
                      </a:r>
                    </a:p>
                  </a:txBody>
                  <a:tcPr marL="5156" marR="5156" marT="5156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BE2D5"/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lt-LT" sz="1100" b="0" i="0" u="none" strike="noStrike">
                          <a:solidFill>
                            <a:srgbClr val="000000"/>
                          </a:solidFill>
                          <a:effectLst/>
                          <a:latin typeface="Gordita Medium" pitchFamily="50" charset="-70"/>
                          <a:cs typeface="Gordita Medium" pitchFamily="50" charset="-70"/>
                        </a:rPr>
                        <a:t>0</a:t>
                      </a:r>
                    </a:p>
                  </a:txBody>
                  <a:tcPr marL="5156" marR="5156" marT="5156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BE2D5"/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lt-LT" sz="1100" b="1" i="0" u="none" strike="noStrike">
                          <a:solidFill>
                            <a:srgbClr val="000000"/>
                          </a:solidFill>
                          <a:effectLst/>
                          <a:latin typeface="Gordita Medium" pitchFamily="50" charset="-70"/>
                          <a:cs typeface="Gordita Medium" pitchFamily="50" charset="-70"/>
                        </a:rPr>
                        <a:t>17</a:t>
                      </a:r>
                    </a:p>
                  </a:txBody>
                  <a:tcPr marL="5156" marR="5156" marT="5156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91777688"/>
                  </a:ext>
                </a:extLst>
              </a:tr>
              <a:tr h="176722">
                <a:tc vMerge="1">
                  <a:txBody>
                    <a:bodyPr/>
                    <a:lstStyle/>
                    <a:p>
                      <a:endParaRPr lang="lt-LT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l" fontAlgn="ctr"/>
                      <a:r>
                        <a:rPr lang="lt-LT" sz="1100" b="0" i="0" u="none" strike="noStrike">
                          <a:solidFill>
                            <a:srgbClr val="000000"/>
                          </a:solidFill>
                          <a:effectLst/>
                          <a:latin typeface="Gordita Medium" pitchFamily="50" charset="-70"/>
                          <a:cs typeface="Gordita Medium" pitchFamily="50" charset="-70"/>
                        </a:rPr>
                        <a:t>Kompetencijų pripažinimas</a:t>
                      </a:r>
                    </a:p>
                  </a:txBody>
                  <a:tcPr marL="5156" marR="5156" marT="5156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BE2D5"/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lt-LT" sz="1100" b="0" i="0" u="none" strike="noStrike">
                          <a:solidFill>
                            <a:srgbClr val="000000"/>
                          </a:solidFill>
                          <a:effectLst/>
                          <a:latin typeface="Gordita Medium" pitchFamily="50" charset="-70"/>
                          <a:cs typeface="Gordita Medium" pitchFamily="50" charset="-70"/>
                        </a:rPr>
                        <a:t>4</a:t>
                      </a:r>
                    </a:p>
                  </a:txBody>
                  <a:tcPr marL="5156" marR="5156" marT="5156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BE2D5"/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lt-LT" sz="1100" b="0" i="0" u="none" strike="noStrike">
                          <a:solidFill>
                            <a:srgbClr val="000000"/>
                          </a:solidFill>
                          <a:effectLst/>
                          <a:latin typeface="Gordita Medium" pitchFamily="50" charset="-70"/>
                          <a:cs typeface="Gordita Medium" pitchFamily="50" charset="-70"/>
                        </a:rPr>
                        <a:t>0</a:t>
                      </a:r>
                    </a:p>
                  </a:txBody>
                  <a:tcPr marL="5156" marR="5156" marT="5156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BE2D5"/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lt-LT" sz="1100" b="0" i="0" u="none" strike="noStrike">
                          <a:solidFill>
                            <a:srgbClr val="000000"/>
                          </a:solidFill>
                          <a:effectLst/>
                          <a:latin typeface="Gordita Medium" pitchFamily="50" charset="-70"/>
                          <a:cs typeface="Gordita Medium" pitchFamily="50" charset="-70"/>
                        </a:rPr>
                        <a:t>0</a:t>
                      </a:r>
                    </a:p>
                  </a:txBody>
                  <a:tcPr marL="5156" marR="5156" marT="5156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BE2D5"/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lt-LT" sz="1100" b="0" i="0" u="none" strike="noStrike">
                          <a:solidFill>
                            <a:srgbClr val="000000"/>
                          </a:solidFill>
                          <a:effectLst/>
                          <a:latin typeface="Gordita Medium" pitchFamily="50" charset="-70"/>
                          <a:cs typeface="Gordita Medium" pitchFamily="50" charset="-70"/>
                        </a:rPr>
                        <a:t>0</a:t>
                      </a:r>
                    </a:p>
                  </a:txBody>
                  <a:tcPr marL="5156" marR="5156" marT="5156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BE2D5"/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lt-LT" sz="1100" b="1" i="0" u="none" strike="noStrike" dirty="0">
                          <a:solidFill>
                            <a:srgbClr val="000000"/>
                          </a:solidFill>
                          <a:effectLst/>
                          <a:latin typeface="Gordita Medium" pitchFamily="50" charset="-70"/>
                          <a:cs typeface="Gordita Medium" pitchFamily="50" charset="-70"/>
                        </a:rPr>
                        <a:t>4</a:t>
                      </a:r>
                    </a:p>
                  </a:txBody>
                  <a:tcPr marL="5156" marR="5156" marT="5156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1742911184"/>
                  </a:ext>
                </a:extLst>
              </a:tr>
              <a:tr h="176722">
                <a:tc vMerge="1">
                  <a:txBody>
                    <a:bodyPr/>
                    <a:lstStyle/>
                    <a:p>
                      <a:endParaRPr lang="lt-LT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l" fontAlgn="ctr"/>
                      <a:r>
                        <a:rPr lang="lt-LT" sz="1100" b="0" i="0" u="none" strike="noStrike">
                          <a:solidFill>
                            <a:srgbClr val="000000"/>
                          </a:solidFill>
                          <a:effectLst/>
                          <a:latin typeface="Gordita Medium" pitchFamily="50" charset="-70"/>
                          <a:cs typeface="Gordita Medium" pitchFamily="50" charset="-70"/>
                        </a:rPr>
                        <a:t>Įdarbinimas subsidijuojant </a:t>
                      </a:r>
                    </a:p>
                  </a:txBody>
                  <a:tcPr marL="5156" marR="5156" marT="5156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BE2D5"/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lt-LT" sz="1100" b="0" i="0" u="none" strike="noStrike">
                          <a:solidFill>
                            <a:srgbClr val="000000"/>
                          </a:solidFill>
                          <a:effectLst/>
                          <a:latin typeface="Gordita Medium" pitchFamily="50" charset="-70"/>
                          <a:cs typeface="Gordita Medium" pitchFamily="50" charset="-70"/>
                        </a:rPr>
                        <a:t>327</a:t>
                      </a:r>
                    </a:p>
                  </a:txBody>
                  <a:tcPr marL="5156" marR="5156" marT="5156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BE2D5"/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lt-LT" sz="1100" b="0" i="0" u="none" strike="noStrike">
                          <a:solidFill>
                            <a:srgbClr val="000000"/>
                          </a:solidFill>
                          <a:effectLst/>
                          <a:latin typeface="Gordita Medium" pitchFamily="50" charset="-70"/>
                          <a:cs typeface="Gordita Medium" pitchFamily="50" charset="-70"/>
                        </a:rPr>
                        <a:t>70</a:t>
                      </a:r>
                    </a:p>
                  </a:txBody>
                  <a:tcPr marL="5156" marR="5156" marT="5156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BE2D5"/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lt-LT" sz="1100" b="0" i="0" u="none" strike="noStrike">
                          <a:solidFill>
                            <a:srgbClr val="000000"/>
                          </a:solidFill>
                          <a:effectLst/>
                          <a:latin typeface="Gordita Medium" pitchFamily="50" charset="-70"/>
                          <a:cs typeface="Gordita Medium" pitchFamily="50" charset="-70"/>
                        </a:rPr>
                        <a:t>63</a:t>
                      </a:r>
                    </a:p>
                  </a:txBody>
                  <a:tcPr marL="5156" marR="5156" marT="5156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BE2D5"/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lt-LT" sz="1100" b="0" i="0" u="none" strike="noStrike">
                          <a:solidFill>
                            <a:srgbClr val="000000"/>
                          </a:solidFill>
                          <a:effectLst/>
                          <a:latin typeface="Gordita Medium" pitchFamily="50" charset="-70"/>
                          <a:cs typeface="Gordita Medium" pitchFamily="50" charset="-70"/>
                        </a:rPr>
                        <a:t>58</a:t>
                      </a:r>
                    </a:p>
                  </a:txBody>
                  <a:tcPr marL="5156" marR="5156" marT="5156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BE2D5"/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lt-LT" sz="1100" b="1" i="0" u="none" strike="noStrike" dirty="0">
                          <a:solidFill>
                            <a:srgbClr val="000000"/>
                          </a:solidFill>
                          <a:effectLst/>
                          <a:latin typeface="Gordita Medium" pitchFamily="50" charset="-70"/>
                          <a:cs typeface="Gordita Medium" pitchFamily="50" charset="-70"/>
                        </a:rPr>
                        <a:t>518</a:t>
                      </a:r>
                    </a:p>
                  </a:txBody>
                  <a:tcPr marL="5156" marR="5156" marT="5156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3675383362"/>
                  </a:ext>
                </a:extLst>
              </a:tr>
              <a:tr h="176722">
                <a:tc vMerge="1">
                  <a:txBody>
                    <a:bodyPr/>
                    <a:lstStyle/>
                    <a:p>
                      <a:endParaRPr lang="lt-LT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l" fontAlgn="ctr"/>
                      <a:r>
                        <a:rPr lang="lt-LT" sz="1100" b="0" i="0" u="none" strike="noStrike" dirty="0">
                          <a:solidFill>
                            <a:srgbClr val="000000"/>
                          </a:solidFill>
                          <a:effectLst/>
                          <a:latin typeface="Gordita Medium" pitchFamily="50" charset="-70"/>
                          <a:cs typeface="Gordita Medium" pitchFamily="50" charset="-70"/>
                        </a:rPr>
                        <a:t>Neformalus suaugusiųjų švietimas</a:t>
                      </a:r>
                    </a:p>
                  </a:txBody>
                  <a:tcPr marL="5156" marR="5156" marT="5156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BE2D5"/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lt-LT" sz="1100" b="0" i="0" u="none" strike="noStrike">
                          <a:solidFill>
                            <a:srgbClr val="000000"/>
                          </a:solidFill>
                          <a:effectLst/>
                          <a:latin typeface="Gordita Medium" pitchFamily="50" charset="-70"/>
                          <a:cs typeface="Gordita Medium" pitchFamily="50" charset="-70"/>
                        </a:rPr>
                        <a:t>6</a:t>
                      </a:r>
                    </a:p>
                  </a:txBody>
                  <a:tcPr marL="5156" marR="5156" marT="5156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BE2D5"/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lt-LT" sz="1100" b="0" i="0" u="none" strike="noStrike">
                          <a:solidFill>
                            <a:srgbClr val="000000"/>
                          </a:solidFill>
                          <a:effectLst/>
                          <a:latin typeface="Gordita Medium" pitchFamily="50" charset="-70"/>
                          <a:cs typeface="Gordita Medium" pitchFamily="50" charset="-70"/>
                        </a:rPr>
                        <a:t>6</a:t>
                      </a:r>
                    </a:p>
                  </a:txBody>
                  <a:tcPr marL="5156" marR="5156" marT="5156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BE2D5"/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lt-LT" sz="1100" b="0" i="0" u="none" strike="noStrike">
                          <a:solidFill>
                            <a:srgbClr val="000000"/>
                          </a:solidFill>
                          <a:effectLst/>
                          <a:latin typeface="Gordita Medium" pitchFamily="50" charset="-70"/>
                          <a:cs typeface="Gordita Medium" pitchFamily="50" charset="-70"/>
                        </a:rPr>
                        <a:t>1</a:t>
                      </a:r>
                    </a:p>
                  </a:txBody>
                  <a:tcPr marL="5156" marR="5156" marT="5156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BE2D5"/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lt-LT" sz="1100" b="0" i="0" u="none" strike="noStrike">
                          <a:solidFill>
                            <a:srgbClr val="000000"/>
                          </a:solidFill>
                          <a:effectLst/>
                          <a:latin typeface="Gordita Medium" pitchFamily="50" charset="-70"/>
                          <a:cs typeface="Gordita Medium" pitchFamily="50" charset="-70"/>
                        </a:rPr>
                        <a:t>2</a:t>
                      </a:r>
                    </a:p>
                  </a:txBody>
                  <a:tcPr marL="5156" marR="5156" marT="5156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BE2D5"/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lt-LT" sz="1100" b="1" i="0" u="none" strike="noStrike">
                          <a:solidFill>
                            <a:srgbClr val="000000"/>
                          </a:solidFill>
                          <a:effectLst/>
                          <a:latin typeface="Gordita Medium" pitchFamily="50" charset="-70"/>
                          <a:cs typeface="Gordita Medium" pitchFamily="50" charset="-70"/>
                        </a:rPr>
                        <a:t>15</a:t>
                      </a:r>
                    </a:p>
                  </a:txBody>
                  <a:tcPr marL="5156" marR="5156" marT="5156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2051000482"/>
                  </a:ext>
                </a:extLst>
              </a:tr>
              <a:tr h="176722">
                <a:tc vMerge="1">
                  <a:txBody>
                    <a:bodyPr/>
                    <a:lstStyle/>
                    <a:p>
                      <a:endParaRPr lang="lt-LT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l" fontAlgn="ctr"/>
                      <a:r>
                        <a:rPr lang="lt-LT" sz="1100" b="0" i="0" u="none" strike="noStrike">
                          <a:solidFill>
                            <a:srgbClr val="000000"/>
                          </a:solidFill>
                          <a:effectLst/>
                          <a:latin typeface="Gordita Medium" pitchFamily="50" charset="-70"/>
                          <a:cs typeface="Gordita Medium" pitchFamily="50" charset="-70"/>
                        </a:rPr>
                        <a:t>Parama judumui</a:t>
                      </a:r>
                    </a:p>
                  </a:txBody>
                  <a:tcPr marL="5156" marR="5156" marT="5156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BE2D5"/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lt-LT" sz="1100" b="0" i="0" u="none" strike="noStrike">
                          <a:solidFill>
                            <a:srgbClr val="000000"/>
                          </a:solidFill>
                          <a:effectLst/>
                          <a:latin typeface="Gordita Medium" pitchFamily="50" charset="-70"/>
                          <a:cs typeface="Gordita Medium" pitchFamily="50" charset="-70"/>
                        </a:rPr>
                        <a:t>37</a:t>
                      </a:r>
                    </a:p>
                  </a:txBody>
                  <a:tcPr marL="5156" marR="5156" marT="5156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BE2D5"/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lt-LT" sz="1100" b="0" i="0" u="none" strike="noStrike">
                          <a:solidFill>
                            <a:srgbClr val="000000"/>
                          </a:solidFill>
                          <a:effectLst/>
                          <a:latin typeface="Gordita Medium" pitchFamily="50" charset="-70"/>
                          <a:cs typeface="Gordita Medium" pitchFamily="50" charset="-70"/>
                        </a:rPr>
                        <a:t>7</a:t>
                      </a:r>
                    </a:p>
                  </a:txBody>
                  <a:tcPr marL="5156" marR="5156" marT="5156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BE2D5"/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lt-LT" sz="1100" b="0" i="0" u="none" strike="noStrike">
                          <a:solidFill>
                            <a:srgbClr val="000000"/>
                          </a:solidFill>
                          <a:effectLst/>
                          <a:latin typeface="Gordita Medium" pitchFamily="50" charset="-70"/>
                          <a:cs typeface="Gordita Medium" pitchFamily="50" charset="-70"/>
                        </a:rPr>
                        <a:t>12</a:t>
                      </a:r>
                    </a:p>
                  </a:txBody>
                  <a:tcPr marL="5156" marR="5156" marT="5156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BE2D5"/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lt-LT" sz="1100" b="0" i="0" u="none" strike="noStrike">
                          <a:solidFill>
                            <a:srgbClr val="000000"/>
                          </a:solidFill>
                          <a:effectLst/>
                          <a:latin typeface="Gordita Medium" pitchFamily="50" charset="-70"/>
                          <a:cs typeface="Gordita Medium" pitchFamily="50" charset="-70"/>
                        </a:rPr>
                        <a:t>8</a:t>
                      </a:r>
                    </a:p>
                  </a:txBody>
                  <a:tcPr marL="5156" marR="5156" marT="5156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BE2D5"/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lt-LT" sz="1100" b="1" i="0" u="none" strike="noStrike" dirty="0">
                          <a:solidFill>
                            <a:srgbClr val="000000"/>
                          </a:solidFill>
                          <a:effectLst/>
                          <a:latin typeface="Gordita Medium" pitchFamily="50" charset="-70"/>
                          <a:cs typeface="Gordita Medium" pitchFamily="50" charset="-70"/>
                        </a:rPr>
                        <a:t>64</a:t>
                      </a:r>
                    </a:p>
                  </a:txBody>
                  <a:tcPr marL="5156" marR="5156" marT="5156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3896611574"/>
                  </a:ext>
                </a:extLst>
              </a:tr>
              <a:tr h="348172">
                <a:tc rowSpan="3">
                  <a:txBody>
                    <a:bodyPr/>
                    <a:lstStyle/>
                    <a:p>
                      <a:pPr algn="l" fontAlgn="ctr"/>
                      <a:r>
                        <a:rPr lang="lt-LT" sz="1100" b="1" i="0" u="none" strike="noStrike" dirty="0">
                          <a:solidFill>
                            <a:srgbClr val="000000"/>
                          </a:solidFill>
                          <a:effectLst/>
                          <a:latin typeface="Gordita Medium" pitchFamily="50" charset="-70"/>
                          <a:cs typeface="Gordita Medium" pitchFamily="50" charset="-70"/>
                        </a:rPr>
                        <a:t>RRF projektas Kryptis-Ateitis</a:t>
                      </a:r>
                    </a:p>
                  </a:txBody>
                  <a:tcPr marL="5156" marR="5156" marT="5156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DAE9F8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ctr"/>
                      <a:r>
                        <a:rPr lang="lt-LT" sz="1100" b="0" i="0" u="none" strike="noStrike">
                          <a:solidFill>
                            <a:srgbClr val="000000"/>
                          </a:solidFill>
                          <a:effectLst/>
                          <a:latin typeface="Gordita Medium" pitchFamily="50" charset="-70"/>
                          <a:cs typeface="Gordita Medium" pitchFamily="50" charset="-70"/>
                        </a:rPr>
                        <a:t>Aukštą pridėtinę vertę kuriančių kompetencijų įgyjimas</a:t>
                      </a:r>
                    </a:p>
                  </a:txBody>
                  <a:tcPr marL="5156" marR="5156" marT="5156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DAE9F8"/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lt-LT" sz="1100" b="0" i="0" u="none" strike="noStrike">
                          <a:solidFill>
                            <a:srgbClr val="000000"/>
                          </a:solidFill>
                          <a:effectLst/>
                          <a:latin typeface="Gordita Medium" pitchFamily="50" charset="-70"/>
                          <a:cs typeface="Gordita Medium" pitchFamily="50" charset="-70"/>
                        </a:rPr>
                        <a:t>97</a:t>
                      </a:r>
                    </a:p>
                  </a:txBody>
                  <a:tcPr marL="5156" marR="5156" marT="5156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DAE9F8"/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lt-LT" sz="1100" b="0" i="0" u="none" strike="noStrike">
                          <a:solidFill>
                            <a:srgbClr val="000000"/>
                          </a:solidFill>
                          <a:effectLst/>
                          <a:latin typeface="Gordita Medium" pitchFamily="50" charset="-70"/>
                          <a:cs typeface="Gordita Medium" pitchFamily="50" charset="-70"/>
                        </a:rPr>
                        <a:t>41</a:t>
                      </a:r>
                    </a:p>
                  </a:txBody>
                  <a:tcPr marL="5156" marR="5156" marT="5156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DAE9F8"/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lt-LT" sz="1100" b="0" i="0" u="none" strike="noStrike">
                          <a:solidFill>
                            <a:srgbClr val="000000"/>
                          </a:solidFill>
                          <a:effectLst/>
                          <a:latin typeface="Gordita Medium" pitchFamily="50" charset="-70"/>
                          <a:cs typeface="Gordita Medium" pitchFamily="50" charset="-70"/>
                        </a:rPr>
                        <a:t>13</a:t>
                      </a:r>
                    </a:p>
                  </a:txBody>
                  <a:tcPr marL="5156" marR="5156" marT="5156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DAE9F8"/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lt-LT" sz="1100" b="0" i="0" u="none" strike="noStrike" dirty="0">
                          <a:solidFill>
                            <a:srgbClr val="000000"/>
                          </a:solidFill>
                          <a:effectLst/>
                          <a:latin typeface="Gordita Medium" pitchFamily="50" charset="-70"/>
                          <a:cs typeface="Gordita Medium" pitchFamily="50" charset="-70"/>
                        </a:rPr>
                        <a:t>12</a:t>
                      </a:r>
                    </a:p>
                  </a:txBody>
                  <a:tcPr marL="5156" marR="5156" marT="5156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DAE9F8"/>
                    </a:solidFill>
                  </a:tcPr>
                </a:tc>
                <a:tc>
                  <a:txBody>
                    <a:bodyPr/>
                    <a:lstStyle/>
                    <a:p>
                      <a:pPr marL="0" algn="ctr" defTabSz="914400" rtl="0" eaLnBrk="1" fontAlgn="ctr" latinLnBrk="0" hangingPunct="1"/>
                      <a:r>
                        <a:rPr lang="lt-LT" sz="1100" b="0" i="0" u="none" strike="noStrike" kern="1200" dirty="0">
                          <a:solidFill>
                            <a:srgbClr val="000000"/>
                          </a:solidFill>
                          <a:effectLst/>
                          <a:latin typeface="Gordita Medium" pitchFamily="50" charset="-70"/>
                          <a:ea typeface="+mn-ea"/>
                          <a:cs typeface="Gordita Medium" pitchFamily="50" charset="-70"/>
                        </a:rPr>
                        <a:t>163</a:t>
                      </a:r>
                    </a:p>
                  </a:txBody>
                  <a:tcPr marL="5156" marR="5156" marT="5156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301851409"/>
                  </a:ext>
                </a:extLst>
              </a:tr>
              <a:tr h="176722">
                <a:tc vMerge="1">
                  <a:txBody>
                    <a:bodyPr/>
                    <a:lstStyle/>
                    <a:p>
                      <a:endParaRPr lang="lt-LT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l" fontAlgn="ctr"/>
                      <a:r>
                        <a:rPr lang="lt-LT" sz="1100" b="0" i="0" u="none" strike="noStrike" dirty="0">
                          <a:solidFill>
                            <a:srgbClr val="000000"/>
                          </a:solidFill>
                          <a:effectLst/>
                          <a:latin typeface="Gordita Medium" pitchFamily="50" charset="-70"/>
                          <a:cs typeface="Gordita Medium" pitchFamily="50" charset="-70"/>
                        </a:rPr>
                        <a:t>Kompetencijų pripažinimas</a:t>
                      </a:r>
                    </a:p>
                  </a:txBody>
                  <a:tcPr marL="5156" marR="5156" marT="5156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DAE9F8"/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lt-LT" sz="1100" b="0" i="0" u="none" strike="noStrike">
                          <a:solidFill>
                            <a:srgbClr val="000000"/>
                          </a:solidFill>
                          <a:effectLst/>
                          <a:latin typeface="Gordita Medium" pitchFamily="50" charset="-70"/>
                          <a:cs typeface="Gordita Medium" pitchFamily="50" charset="-70"/>
                        </a:rPr>
                        <a:t>0</a:t>
                      </a:r>
                    </a:p>
                  </a:txBody>
                  <a:tcPr marL="5156" marR="5156" marT="5156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DAE9F8"/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lt-LT" sz="1100" b="0" i="0" u="none" strike="noStrike">
                          <a:solidFill>
                            <a:srgbClr val="000000"/>
                          </a:solidFill>
                          <a:effectLst/>
                          <a:latin typeface="Gordita Medium" pitchFamily="50" charset="-70"/>
                          <a:cs typeface="Gordita Medium" pitchFamily="50" charset="-70"/>
                        </a:rPr>
                        <a:t>0</a:t>
                      </a:r>
                    </a:p>
                  </a:txBody>
                  <a:tcPr marL="5156" marR="5156" marT="5156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DAE9F8"/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lt-LT" sz="1100" b="0" i="0" u="none" strike="noStrike">
                          <a:solidFill>
                            <a:srgbClr val="000000"/>
                          </a:solidFill>
                          <a:effectLst/>
                          <a:latin typeface="Gordita Medium" pitchFamily="50" charset="-70"/>
                          <a:cs typeface="Gordita Medium" pitchFamily="50" charset="-70"/>
                        </a:rPr>
                        <a:t>0</a:t>
                      </a:r>
                    </a:p>
                  </a:txBody>
                  <a:tcPr marL="5156" marR="5156" marT="5156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DAE9F8"/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lt-LT" sz="1100" b="0" i="0" u="none" strike="noStrike" dirty="0">
                          <a:solidFill>
                            <a:srgbClr val="000000"/>
                          </a:solidFill>
                          <a:effectLst/>
                          <a:latin typeface="Gordita Medium" pitchFamily="50" charset="-70"/>
                          <a:cs typeface="Gordita Medium" pitchFamily="50" charset="-70"/>
                        </a:rPr>
                        <a:t>0</a:t>
                      </a:r>
                    </a:p>
                  </a:txBody>
                  <a:tcPr marL="5156" marR="5156" marT="5156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DAE9F8"/>
                    </a:solidFill>
                  </a:tcPr>
                </a:tc>
                <a:tc>
                  <a:txBody>
                    <a:bodyPr/>
                    <a:lstStyle/>
                    <a:p>
                      <a:pPr marL="0" algn="ctr" defTabSz="914400" rtl="0" eaLnBrk="1" fontAlgn="ctr" latinLnBrk="0" hangingPunct="1"/>
                      <a:r>
                        <a:rPr lang="lt-LT" sz="1100" b="0" i="0" u="none" strike="noStrike" kern="1200" dirty="0">
                          <a:solidFill>
                            <a:srgbClr val="000000"/>
                          </a:solidFill>
                          <a:effectLst/>
                          <a:latin typeface="Gordita Medium" pitchFamily="50" charset="-70"/>
                          <a:ea typeface="+mn-ea"/>
                          <a:cs typeface="Gordita Medium" pitchFamily="50" charset="-70"/>
                        </a:rPr>
                        <a:t>0</a:t>
                      </a:r>
                    </a:p>
                  </a:txBody>
                  <a:tcPr marL="5156" marR="5156" marT="5156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3803494560"/>
                  </a:ext>
                </a:extLst>
              </a:tr>
              <a:tr h="176722">
                <a:tc vMerge="1">
                  <a:txBody>
                    <a:bodyPr/>
                    <a:lstStyle/>
                    <a:p>
                      <a:endParaRPr lang="lt-LT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l" fontAlgn="ctr"/>
                      <a:r>
                        <a:rPr lang="lt-LT" sz="1100" b="0" i="0" u="none" strike="noStrike">
                          <a:solidFill>
                            <a:srgbClr val="000000"/>
                          </a:solidFill>
                          <a:effectLst/>
                          <a:latin typeface="Gordita Medium" pitchFamily="50" charset="-70"/>
                          <a:cs typeface="Gordita Medium" pitchFamily="50" charset="-70"/>
                        </a:rPr>
                        <a:t>Parama verslui kurti</a:t>
                      </a:r>
                    </a:p>
                  </a:txBody>
                  <a:tcPr marL="5156" marR="5156" marT="5156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DAE9F8"/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lt-LT" sz="1100" b="0" i="0" u="none" strike="noStrike">
                          <a:solidFill>
                            <a:srgbClr val="000000"/>
                          </a:solidFill>
                          <a:effectLst/>
                          <a:latin typeface="Gordita Medium" pitchFamily="50" charset="-70"/>
                          <a:cs typeface="Gordita Medium" pitchFamily="50" charset="-70"/>
                        </a:rPr>
                        <a:t>3</a:t>
                      </a:r>
                    </a:p>
                  </a:txBody>
                  <a:tcPr marL="5156" marR="5156" marT="5156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DAE9F8"/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lt-LT" sz="1100" b="0" i="0" u="none" strike="noStrike">
                          <a:solidFill>
                            <a:srgbClr val="000000"/>
                          </a:solidFill>
                          <a:effectLst/>
                          <a:latin typeface="Gordita Medium" pitchFamily="50" charset="-70"/>
                          <a:cs typeface="Gordita Medium" pitchFamily="50" charset="-70"/>
                        </a:rPr>
                        <a:t>3</a:t>
                      </a:r>
                    </a:p>
                  </a:txBody>
                  <a:tcPr marL="5156" marR="5156" marT="5156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DAE9F8"/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lt-LT" sz="1100" b="0" i="0" u="none" strike="noStrike">
                          <a:solidFill>
                            <a:srgbClr val="000000"/>
                          </a:solidFill>
                          <a:effectLst/>
                          <a:latin typeface="Gordita Medium" pitchFamily="50" charset="-70"/>
                          <a:cs typeface="Gordita Medium" pitchFamily="50" charset="-70"/>
                        </a:rPr>
                        <a:t>0</a:t>
                      </a:r>
                    </a:p>
                  </a:txBody>
                  <a:tcPr marL="5156" marR="5156" marT="5156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DAE9F8"/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lt-LT" sz="1100" b="0" i="0" u="none" strike="noStrike" dirty="0">
                          <a:solidFill>
                            <a:srgbClr val="000000"/>
                          </a:solidFill>
                          <a:effectLst/>
                          <a:latin typeface="Gordita Medium" pitchFamily="50" charset="-70"/>
                          <a:cs typeface="Gordita Medium" pitchFamily="50" charset="-70"/>
                        </a:rPr>
                        <a:t>1</a:t>
                      </a:r>
                    </a:p>
                  </a:txBody>
                  <a:tcPr marL="5156" marR="5156" marT="5156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DAE9F8"/>
                    </a:solidFill>
                  </a:tcPr>
                </a:tc>
                <a:tc>
                  <a:txBody>
                    <a:bodyPr/>
                    <a:lstStyle/>
                    <a:p>
                      <a:pPr marL="0" algn="ctr" defTabSz="914400" rtl="0" eaLnBrk="1" fontAlgn="ctr" latinLnBrk="0" hangingPunct="1"/>
                      <a:r>
                        <a:rPr lang="lt-LT" sz="1100" b="0" i="0" u="none" strike="noStrike" kern="1200" dirty="0">
                          <a:solidFill>
                            <a:srgbClr val="000000"/>
                          </a:solidFill>
                          <a:effectLst/>
                          <a:latin typeface="Gordita Medium" pitchFamily="50" charset="-70"/>
                          <a:ea typeface="+mn-ea"/>
                          <a:cs typeface="Gordita Medium" pitchFamily="50" charset="-70"/>
                        </a:rPr>
                        <a:t>7</a:t>
                      </a:r>
                    </a:p>
                  </a:txBody>
                  <a:tcPr marL="5156" marR="5156" marT="5156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1865936867"/>
                  </a:ext>
                </a:extLst>
              </a:tr>
              <a:tr h="176722">
                <a:tc rowSpan="9">
                  <a:txBody>
                    <a:bodyPr/>
                    <a:lstStyle/>
                    <a:p>
                      <a:pPr algn="l" fontAlgn="ctr"/>
                      <a:r>
                        <a:rPr lang="lt-LT" sz="1100" b="1" i="0" u="none" strike="noStrike">
                          <a:solidFill>
                            <a:srgbClr val="000000"/>
                          </a:solidFill>
                          <a:effectLst/>
                          <a:latin typeface="Gordita Medium" pitchFamily="50" charset="-70"/>
                          <a:cs typeface="Gordita Medium" pitchFamily="50" charset="-70"/>
                        </a:rPr>
                        <a:t>Valstybės biudžetas</a:t>
                      </a:r>
                    </a:p>
                  </a:txBody>
                  <a:tcPr marL="5156" marR="5156" marT="5156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DAF2D0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ctr"/>
                      <a:r>
                        <a:rPr lang="lt-LT" sz="1100" b="0" i="0" u="none" strike="noStrike">
                          <a:solidFill>
                            <a:srgbClr val="000000"/>
                          </a:solidFill>
                          <a:effectLst/>
                          <a:latin typeface="Gordita Medium" pitchFamily="50" charset="-70"/>
                          <a:cs typeface="Gordita Medium" pitchFamily="50" charset="-70"/>
                        </a:rPr>
                        <a:t>Profesinis mokymas</a:t>
                      </a:r>
                    </a:p>
                  </a:txBody>
                  <a:tcPr marL="5156" marR="5156" marT="5156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DAF2D0"/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lt-LT" sz="1100" b="0" i="0" u="none" strike="noStrike">
                          <a:solidFill>
                            <a:srgbClr val="000000"/>
                          </a:solidFill>
                          <a:effectLst/>
                          <a:latin typeface="Gordita Medium" pitchFamily="50" charset="-70"/>
                          <a:cs typeface="Gordita Medium" pitchFamily="50" charset="-70"/>
                        </a:rPr>
                        <a:t>7</a:t>
                      </a:r>
                    </a:p>
                  </a:txBody>
                  <a:tcPr marL="5156" marR="5156" marT="5156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DAF2D0"/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lt-LT" sz="1100" b="0" i="0" u="none" strike="noStrike">
                          <a:solidFill>
                            <a:srgbClr val="000000"/>
                          </a:solidFill>
                          <a:effectLst/>
                          <a:latin typeface="Gordita Medium" pitchFamily="50" charset="-70"/>
                          <a:cs typeface="Gordita Medium" pitchFamily="50" charset="-70"/>
                        </a:rPr>
                        <a:t>1</a:t>
                      </a:r>
                    </a:p>
                  </a:txBody>
                  <a:tcPr marL="5156" marR="5156" marT="5156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DAF2D0"/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lt-LT" sz="1100" b="0" i="0" u="none" strike="noStrike">
                          <a:solidFill>
                            <a:srgbClr val="000000"/>
                          </a:solidFill>
                          <a:effectLst/>
                          <a:latin typeface="Gordita Medium" pitchFamily="50" charset="-70"/>
                          <a:cs typeface="Gordita Medium" pitchFamily="50" charset="-70"/>
                        </a:rPr>
                        <a:t>0</a:t>
                      </a:r>
                    </a:p>
                  </a:txBody>
                  <a:tcPr marL="5156" marR="5156" marT="5156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DAF2D0"/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lt-LT" sz="1100" b="0" i="0" u="none" strike="noStrike">
                          <a:solidFill>
                            <a:srgbClr val="000000"/>
                          </a:solidFill>
                          <a:effectLst/>
                          <a:latin typeface="Gordita Medium" pitchFamily="50" charset="-70"/>
                          <a:cs typeface="Gordita Medium" pitchFamily="50" charset="-70"/>
                        </a:rPr>
                        <a:t>1</a:t>
                      </a:r>
                    </a:p>
                  </a:txBody>
                  <a:tcPr marL="5156" marR="5156" marT="5156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DAF2D0"/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lt-LT" sz="1100" b="1" i="0" u="none" strike="noStrike" dirty="0">
                          <a:solidFill>
                            <a:srgbClr val="000000"/>
                          </a:solidFill>
                          <a:effectLst/>
                          <a:latin typeface="Gordita Medium" pitchFamily="50" charset="-70"/>
                          <a:cs typeface="Gordita Medium" pitchFamily="50" charset="-70"/>
                        </a:rPr>
                        <a:t>9</a:t>
                      </a:r>
                    </a:p>
                  </a:txBody>
                  <a:tcPr marL="5156" marR="5156" marT="5156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3619810758"/>
                  </a:ext>
                </a:extLst>
              </a:tr>
              <a:tr h="176722">
                <a:tc vMerge="1">
                  <a:txBody>
                    <a:bodyPr/>
                    <a:lstStyle/>
                    <a:p>
                      <a:endParaRPr lang="lt-LT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l" fontAlgn="ctr"/>
                      <a:r>
                        <a:rPr lang="lt-LT" sz="1100" b="0" i="0" u="none" strike="noStrike">
                          <a:solidFill>
                            <a:srgbClr val="000000"/>
                          </a:solidFill>
                          <a:effectLst/>
                          <a:latin typeface="Gordita Medium" pitchFamily="50" charset="-70"/>
                          <a:cs typeface="Gordita Medium" pitchFamily="50" charset="-70"/>
                        </a:rPr>
                        <a:t>Įdarbinimas pagal pameistrystės sutartį</a:t>
                      </a:r>
                    </a:p>
                  </a:txBody>
                  <a:tcPr marL="5156" marR="5156" marT="5156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DAF2D0"/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lt-LT" sz="1100" b="0" i="0" u="none" strike="noStrike">
                          <a:solidFill>
                            <a:srgbClr val="000000"/>
                          </a:solidFill>
                          <a:effectLst/>
                          <a:latin typeface="Gordita Medium" pitchFamily="50" charset="-70"/>
                          <a:cs typeface="Gordita Medium" pitchFamily="50" charset="-70"/>
                        </a:rPr>
                        <a:t>3</a:t>
                      </a:r>
                    </a:p>
                  </a:txBody>
                  <a:tcPr marL="5156" marR="5156" marT="5156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DAF2D0"/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lt-LT" sz="1100" b="0" i="0" u="none" strike="noStrike">
                          <a:solidFill>
                            <a:srgbClr val="000000"/>
                          </a:solidFill>
                          <a:effectLst/>
                          <a:latin typeface="Gordita Medium" pitchFamily="50" charset="-70"/>
                          <a:cs typeface="Gordita Medium" pitchFamily="50" charset="-70"/>
                        </a:rPr>
                        <a:t>0</a:t>
                      </a:r>
                    </a:p>
                  </a:txBody>
                  <a:tcPr marL="5156" marR="5156" marT="5156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DAF2D0"/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lt-LT" sz="1100" b="0" i="0" u="none" strike="noStrike">
                          <a:solidFill>
                            <a:srgbClr val="000000"/>
                          </a:solidFill>
                          <a:effectLst/>
                          <a:latin typeface="Gordita Medium" pitchFamily="50" charset="-70"/>
                          <a:cs typeface="Gordita Medium" pitchFamily="50" charset="-70"/>
                        </a:rPr>
                        <a:t>0</a:t>
                      </a:r>
                    </a:p>
                  </a:txBody>
                  <a:tcPr marL="5156" marR="5156" marT="5156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DAF2D0"/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lt-LT" sz="1100" b="0" i="0" u="none" strike="noStrike">
                          <a:solidFill>
                            <a:srgbClr val="000000"/>
                          </a:solidFill>
                          <a:effectLst/>
                          <a:latin typeface="Gordita Medium" pitchFamily="50" charset="-70"/>
                          <a:cs typeface="Gordita Medium" pitchFamily="50" charset="-70"/>
                        </a:rPr>
                        <a:t>0</a:t>
                      </a:r>
                    </a:p>
                  </a:txBody>
                  <a:tcPr marL="5156" marR="5156" marT="5156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DAF2D0"/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lt-LT" sz="1100" b="1" i="0" u="none" strike="noStrike" dirty="0">
                          <a:solidFill>
                            <a:srgbClr val="000000"/>
                          </a:solidFill>
                          <a:effectLst/>
                          <a:latin typeface="Gordita Medium" pitchFamily="50" charset="-70"/>
                          <a:cs typeface="Gordita Medium" pitchFamily="50" charset="-70"/>
                        </a:rPr>
                        <a:t>3</a:t>
                      </a:r>
                    </a:p>
                  </a:txBody>
                  <a:tcPr marL="5156" marR="5156" marT="5156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1212801454"/>
                  </a:ext>
                </a:extLst>
              </a:tr>
              <a:tr h="176722">
                <a:tc vMerge="1">
                  <a:txBody>
                    <a:bodyPr/>
                    <a:lstStyle/>
                    <a:p>
                      <a:endParaRPr lang="lt-LT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l" fontAlgn="ctr"/>
                      <a:r>
                        <a:rPr lang="lt-LT" sz="1100" b="0" i="0" u="none" strike="noStrike" dirty="0">
                          <a:solidFill>
                            <a:srgbClr val="000000"/>
                          </a:solidFill>
                          <a:effectLst/>
                          <a:latin typeface="Gordita Medium" pitchFamily="50" charset="-70"/>
                          <a:cs typeface="Gordita Medium" pitchFamily="50" charset="-70"/>
                        </a:rPr>
                        <a:t>Stažuotė</a:t>
                      </a:r>
                    </a:p>
                  </a:txBody>
                  <a:tcPr marL="5156" marR="5156" marT="5156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DAF2D0"/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lt-LT" sz="1100" b="0" i="0" u="none" strike="noStrike">
                          <a:solidFill>
                            <a:srgbClr val="000000"/>
                          </a:solidFill>
                          <a:effectLst/>
                          <a:latin typeface="Gordita Medium" pitchFamily="50" charset="-70"/>
                          <a:cs typeface="Gordita Medium" pitchFamily="50" charset="-70"/>
                        </a:rPr>
                        <a:t>1</a:t>
                      </a:r>
                    </a:p>
                  </a:txBody>
                  <a:tcPr marL="5156" marR="5156" marT="5156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DAF2D0"/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lt-LT" sz="1100" b="0" i="0" u="none" strike="noStrike">
                          <a:solidFill>
                            <a:srgbClr val="000000"/>
                          </a:solidFill>
                          <a:effectLst/>
                          <a:latin typeface="Gordita Medium" pitchFamily="50" charset="-70"/>
                          <a:cs typeface="Gordita Medium" pitchFamily="50" charset="-70"/>
                        </a:rPr>
                        <a:t>0</a:t>
                      </a:r>
                    </a:p>
                  </a:txBody>
                  <a:tcPr marL="5156" marR="5156" marT="5156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DAF2D0"/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lt-LT" sz="1100" b="0" i="0" u="none" strike="noStrike">
                          <a:solidFill>
                            <a:srgbClr val="000000"/>
                          </a:solidFill>
                          <a:effectLst/>
                          <a:latin typeface="Gordita Medium" pitchFamily="50" charset="-70"/>
                          <a:cs typeface="Gordita Medium" pitchFamily="50" charset="-70"/>
                        </a:rPr>
                        <a:t>0</a:t>
                      </a:r>
                    </a:p>
                  </a:txBody>
                  <a:tcPr marL="5156" marR="5156" marT="5156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DAF2D0"/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lt-LT" sz="1100" b="0" i="0" u="none" strike="noStrike">
                          <a:solidFill>
                            <a:srgbClr val="000000"/>
                          </a:solidFill>
                          <a:effectLst/>
                          <a:latin typeface="Gordita Medium" pitchFamily="50" charset="-70"/>
                          <a:cs typeface="Gordita Medium" pitchFamily="50" charset="-70"/>
                        </a:rPr>
                        <a:t>0</a:t>
                      </a:r>
                    </a:p>
                  </a:txBody>
                  <a:tcPr marL="5156" marR="5156" marT="5156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DAF2D0"/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lt-LT" sz="1100" b="1" i="0" u="none" strike="noStrike">
                          <a:solidFill>
                            <a:srgbClr val="000000"/>
                          </a:solidFill>
                          <a:effectLst/>
                          <a:latin typeface="Gordita Medium" pitchFamily="50" charset="-70"/>
                          <a:cs typeface="Gordita Medium" pitchFamily="50" charset="-70"/>
                        </a:rPr>
                        <a:t>1</a:t>
                      </a:r>
                    </a:p>
                  </a:txBody>
                  <a:tcPr marL="5156" marR="5156" marT="5156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1655673990"/>
                  </a:ext>
                </a:extLst>
              </a:tr>
              <a:tr h="176722">
                <a:tc vMerge="1">
                  <a:txBody>
                    <a:bodyPr/>
                    <a:lstStyle/>
                    <a:p>
                      <a:endParaRPr lang="lt-LT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l" fontAlgn="ctr"/>
                      <a:r>
                        <a:rPr lang="lt-LT" sz="1100" b="0" i="0" u="none" strike="noStrike">
                          <a:solidFill>
                            <a:srgbClr val="000000"/>
                          </a:solidFill>
                          <a:effectLst/>
                          <a:latin typeface="Gordita Medium" pitchFamily="50" charset="-70"/>
                          <a:cs typeface="Gordita Medium" pitchFamily="50" charset="-70"/>
                        </a:rPr>
                        <a:t>Kompetencijų pripažinimas</a:t>
                      </a:r>
                    </a:p>
                  </a:txBody>
                  <a:tcPr marL="5156" marR="5156" marT="5156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DAF2D0"/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lt-LT" sz="1100" b="0" i="0" u="none" strike="noStrike">
                          <a:solidFill>
                            <a:srgbClr val="000000"/>
                          </a:solidFill>
                          <a:effectLst/>
                          <a:latin typeface="Gordita Medium" pitchFamily="50" charset="-70"/>
                          <a:cs typeface="Gordita Medium" pitchFamily="50" charset="-70"/>
                        </a:rPr>
                        <a:t>0</a:t>
                      </a:r>
                    </a:p>
                  </a:txBody>
                  <a:tcPr marL="5156" marR="5156" marT="5156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DAF2D0"/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lt-LT" sz="1100" b="0" i="0" u="none" strike="noStrike">
                          <a:solidFill>
                            <a:srgbClr val="000000"/>
                          </a:solidFill>
                          <a:effectLst/>
                          <a:latin typeface="Gordita Medium" pitchFamily="50" charset="-70"/>
                          <a:cs typeface="Gordita Medium" pitchFamily="50" charset="-70"/>
                        </a:rPr>
                        <a:t>0</a:t>
                      </a:r>
                    </a:p>
                  </a:txBody>
                  <a:tcPr marL="5156" marR="5156" marT="5156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DAF2D0"/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lt-LT" sz="1100" b="0" i="0" u="none" strike="noStrike">
                          <a:solidFill>
                            <a:srgbClr val="000000"/>
                          </a:solidFill>
                          <a:effectLst/>
                          <a:latin typeface="Gordita Medium" pitchFamily="50" charset="-70"/>
                          <a:cs typeface="Gordita Medium" pitchFamily="50" charset="-70"/>
                        </a:rPr>
                        <a:t>0</a:t>
                      </a:r>
                    </a:p>
                  </a:txBody>
                  <a:tcPr marL="5156" marR="5156" marT="5156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DAF2D0"/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lt-LT" sz="1100" b="0" i="0" u="none" strike="noStrike">
                          <a:solidFill>
                            <a:srgbClr val="000000"/>
                          </a:solidFill>
                          <a:effectLst/>
                          <a:latin typeface="Gordita Medium" pitchFamily="50" charset="-70"/>
                          <a:cs typeface="Gordita Medium" pitchFamily="50" charset="-70"/>
                        </a:rPr>
                        <a:t>1</a:t>
                      </a:r>
                    </a:p>
                  </a:txBody>
                  <a:tcPr marL="5156" marR="5156" marT="5156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DAF2D0"/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lt-LT" sz="1100" b="1" i="0" u="none" strike="noStrike" dirty="0">
                          <a:solidFill>
                            <a:srgbClr val="000000"/>
                          </a:solidFill>
                          <a:effectLst/>
                          <a:latin typeface="Gordita Medium" pitchFamily="50" charset="-70"/>
                          <a:cs typeface="Gordita Medium" pitchFamily="50" charset="-70"/>
                        </a:rPr>
                        <a:t>1</a:t>
                      </a:r>
                    </a:p>
                  </a:txBody>
                  <a:tcPr marL="5156" marR="5156" marT="5156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2155702672"/>
                  </a:ext>
                </a:extLst>
              </a:tr>
              <a:tr h="176722">
                <a:tc vMerge="1">
                  <a:txBody>
                    <a:bodyPr/>
                    <a:lstStyle/>
                    <a:p>
                      <a:endParaRPr lang="lt-LT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l" fontAlgn="ctr"/>
                      <a:r>
                        <a:rPr lang="lt-LT" sz="1100" b="0" i="0" u="none" strike="noStrike">
                          <a:solidFill>
                            <a:srgbClr val="000000"/>
                          </a:solidFill>
                          <a:effectLst/>
                          <a:latin typeface="Gordita Medium" pitchFamily="50" charset="-70"/>
                          <a:cs typeface="Gordita Medium" pitchFamily="50" charset="-70"/>
                        </a:rPr>
                        <a:t>Įdarbinimas subsidijuojant </a:t>
                      </a:r>
                    </a:p>
                  </a:txBody>
                  <a:tcPr marL="5156" marR="5156" marT="5156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DAF2D0"/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lt-LT" sz="1100" b="0" i="0" u="none" strike="noStrike">
                          <a:solidFill>
                            <a:srgbClr val="000000"/>
                          </a:solidFill>
                          <a:effectLst/>
                          <a:latin typeface="Gordita Medium" pitchFamily="50" charset="-70"/>
                          <a:cs typeface="Gordita Medium" pitchFamily="50" charset="-70"/>
                        </a:rPr>
                        <a:t>0</a:t>
                      </a:r>
                    </a:p>
                  </a:txBody>
                  <a:tcPr marL="5156" marR="5156" marT="5156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DAF2D0"/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lt-LT" sz="1100" b="0" i="0" u="none" strike="noStrike">
                          <a:solidFill>
                            <a:srgbClr val="000000"/>
                          </a:solidFill>
                          <a:effectLst/>
                          <a:latin typeface="Gordita Medium" pitchFamily="50" charset="-70"/>
                          <a:cs typeface="Gordita Medium" pitchFamily="50" charset="-70"/>
                        </a:rPr>
                        <a:t>0</a:t>
                      </a:r>
                    </a:p>
                  </a:txBody>
                  <a:tcPr marL="5156" marR="5156" marT="5156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DAF2D0"/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lt-LT" sz="1100" b="0" i="0" u="none" strike="noStrike">
                          <a:solidFill>
                            <a:srgbClr val="000000"/>
                          </a:solidFill>
                          <a:effectLst/>
                          <a:latin typeface="Gordita Medium" pitchFamily="50" charset="-70"/>
                          <a:cs typeface="Gordita Medium" pitchFamily="50" charset="-70"/>
                        </a:rPr>
                        <a:t>0</a:t>
                      </a:r>
                    </a:p>
                  </a:txBody>
                  <a:tcPr marL="5156" marR="5156" marT="5156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DAF2D0"/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lt-LT" sz="1100" b="0" i="0" u="none" strike="noStrike">
                          <a:solidFill>
                            <a:srgbClr val="000000"/>
                          </a:solidFill>
                          <a:effectLst/>
                          <a:latin typeface="Gordita Medium" pitchFamily="50" charset="-70"/>
                          <a:cs typeface="Gordita Medium" pitchFamily="50" charset="-70"/>
                        </a:rPr>
                        <a:t>1</a:t>
                      </a:r>
                    </a:p>
                  </a:txBody>
                  <a:tcPr marL="5156" marR="5156" marT="5156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DAF2D0"/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lt-LT" sz="1100" b="1" i="0" u="none" strike="noStrike">
                          <a:solidFill>
                            <a:srgbClr val="000000"/>
                          </a:solidFill>
                          <a:effectLst/>
                          <a:latin typeface="Gordita Medium" pitchFamily="50" charset="-70"/>
                          <a:cs typeface="Gordita Medium" pitchFamily="50" charset="-70"/>
                        </a:rPr>
                        <a:t>1</a:t>
                      </a:r>
                    </a:p>
                  </a:txBody>
                  <a:tcPr marL="5156" marR="5156" marT="5156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2037417910"/>
                  </a:ext>
                </a:extLst>
              </a:tr>
              <a:tr h="176722">
                <a:tc vMerge="1">
                  <a:txBody>
                    <a:bodyPr/>
                    <a:lstStyle/>
                    <a:p>
                      <a:endParaRPr lang="lt-LT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l" fontAlgn="ctr"/>
                      <a:r>
                        <a:rPr lang="lt-LT" sz="1100" b="0" i="0" u="none" strike="noStrike" dirty="0">
                          <a:solidFill>
                            <a:srgbClr val="000000"/>
                          </a:solidFill>
                          <a:effectLst/>
                          <a:latin typeface="Gordita Medium" pitchFamily="50" charset="-70"/>
                          <a:cs typeface="Gordita Medium" pitchFamily="50" charset="-70"/>
                        </a:rPr>
                        <a:t>Parama judumui</a:t>
                      </a:r>
                    </a:p>
                  </a:txBody>
                  <a:tcPr marL="5156" marR="5156" marT="5156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DAF2D0"/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lt-LT" sz="1100" b="0" i="0" u="none" strike="noStrike">
                          <a:solidFill>
                            <a:srgbClr val="000000"/>
                          </a:solidFill>
                          <a:effectLst/>
                          <a:latin typeface="Gordita Medium" pitchFamily="50" charset="-70"/>
                          <a:cs typeface="Gordita Medium" pitchFamily="50" charset="-70"/>
                        </a:rPr>
                        <a:t>153</a:t>
                      </a:r>
                    </a:p>
                  </a:txBody>
                  <a:tcPr marL="5156" marR="5156" marT="5156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DAF2D0"/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lt-LT" sz="1100" b="0" i="0" u="none" strike="noStrike">
                          <a:solidFill>
                            <a:srgbClr val="000000"/>
                          </a:solidFill>
                          <a:effectLst/>
                          <a:latin typeface="Gordita Medium" pitchFamily="50" charset="-70"/>
                          <a:cs typeface="Gordita Medium" pitchFamily="50" charset="-70"/>
                        </a:rPr>
                        <a:t>26</a:t>
                      </a:r>
                    </a:p>
                  </a:txBody>
                  <a:tcPr marL="5156" marR="5156" marT="5156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DAF2D0"/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lt-LT" sz="1100" b="0" i="0" u="none" strike="noStrike">
                          <a:solidFill>
                            <a:srgbClr val="000000"/>
                          </a:solidFill>
                          <a:effectLst/>
                          <a:latin typeface="Gordita Medium" pitchFamily="50" charset="-70"/>
                          <a:cs typeface="Gordita Medium" pitchFamily="50" charset="-70"/>
                        </a:rPr>
                        <a:t>90</a:t>
                      </a:r>
                    </a:p>
                  </a:txBody>
                  <a:tcPr marL="5156" marR="5156" marT="5156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DAF2D0"/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lt-LT" sz="1100" b="0" i="0" u="none" strike="noStrike">
                          <a:solidFill>
                            <a:srgbClr val="000000"/>
                          </a:solidFill>
                          <a:effectLst/>
                          <a:latin typeface="Gordita Medium" pitchFamily="50" charset="-70"/>
                          <a:cs typeface="Gordita Medium" pitchFamily="50" charset="-70"/>
                        </a:rPr>
                        <a:t>13</a:t>
                      </a:r>
                    </a:p>
                  </a:txBody>
                  <a:tcPr marL="5156" marR="5156" marT="5156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DAF2D0"/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lt-LT" sz="1100" b="1" i="0" u="none" strike="noStrike">
                          <a:solidFill>
                            <a:srgbClr val="000000"/>
                          </a:solidFill>
                          <a:effectLst/>
                          <a:latin typeface="Gordita Medium" pitchFamily="50" charset="-70"/>
                          <a:cs typeface="Gordita Medium" pitchFamily="50" charset="-70"/>
                        </a:rPr>
                        <a:t>282</a:t>
                      </a:r>
                    </a:p>
                  </a:txBody>
                  <a:tcPr marL="5156" marR="5156" marT="5156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1821729721"/>
                  </a:ext>
                </a:extLst>
              </a:tr>
              <a:tr h="176722">
                <a:tc vMerge="1">
                  <a:txBody>
                    <a:bodyPr/>
                    <a:lstStyle/>
                    <a:p>
                      <a:endParaRPr lang="lt-LT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l" fontAlgn="ctr"/>
                      <a:r>
                        <a:rPr lang="lt-LT" sz="1100" b="0" i="0" u="none" strike="noStrike" dirty="0">
                          <a:solidFill>
                            <a:srgbClr val="000000"/>
                          </a:solidFill>
                          <a:effectLst/>
                          <a:latin typeface="Gordita Medium" pitchFamily="50" charset="-70"/>
                          <a:cs typeface="Gordita Medium" pitchFamily="50" charset="-70"/>
                        </a:rPr>
                        <a:t>Profesinė reabilitacija</a:t>
                      </a:r>
                    </a:p>
                  </a:txBody>
                  <a:tcPr marL="5156" marR="5156" marT="5156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DAF2D0"/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lt-LT" sz="1100" b="0" i="0" u="none" strike="noStrike">
                          <a:solidFill>
                            <a:srgbClr val="000000"/>
                          </a:solidFill>
                          <a:effectLst/>
                          <a:latin typeface="Gordita Medium" pitchFamily="50" charset="-70"/>
                          <a:cs typeface="Gordita Medium" pitchFamily="50" charset="-70"/>
                        </a:rPr>
                        <a:t>0</a:t>
                      </a:r>
                    </a:p>
                  </a:txBody>
                  <a:tcPr marL="5156" marR="5156" marT="5156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DAF2D0"/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lt-LT" sz="1100" b="0" i="0" u="none" strike="noStrike">
                          <a:solidFill>
                            <a:srgbClr val="000000"/>
                          </a:solidFill>
                          <a:effectLst/>
                          <a:latin typeface="Gordita Medium" pitchFamily="50" charset="-70"/>
                          <a:cs typeface="Gordita Medium" pitchFamily="50" charset="-70"/>
                        </a:rPr>
                        <a:t>2</a:t>
                      </a:r>
                    </a:p>
                  </a:txBody>
                  <a:tcPr marL="5156" marR="5156" marT="5156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DAF2D0"/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lt-LT" sz="1100" b="0" i="0" u="none" strike="noStrike">
                          <a:solidFill>
                            <a:srgbClr val="000000"/>
                          </a:solidFill>
                          <a:effectLst/>
                          <a:latin typeface="Gordita Medium" pitchFamily="50" charset="-70"/>
                          <a:cs typeface="Gordita Medium" pitchFamily="50" charset="-70"/>
                        </a:rPr>
                        <a:t>0</a:t>
                      </a:r>
                    </a:p>
                  </a:txBody>
                  <a:tcPr marL="5156" marR="5156" marT="5156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DAF2D0"/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lt-LT" sz="1100" b="0" i="0" u="none" strike="noStrike">
                          <a:solidFill>
                            <a:srgbClr val="000000"/>
                          </a:solidFill>
                          <a:effectLst/>
                          <a:latin typeface="Gordita Medium" pitchFamily="50" charset="-70"/>
                          <a:cs typeface="Gordita Medium" pitchFamily="50" charset="-70"/>
                        </a:rPr>
                        <a:t>3</a:t>
                      </a:r>
                    </a:p>
                  </a:txBody>
                  <a:tcPr marL="5156" marR="5156" marT="5156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DAF2D0"/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lt-LT" sz="1100" b="1" i="0" u="none" strike="noStrike" dirty="0">
                          <a:solidFill>
                            <a:srgbClr val="000000"/>
                          </a:solidFill>
                          <a:effectLst/>
                          <a:latin typeface="Gordita Medium" pitchFamily="50" charset="-70"/>
                          <a:cs typeface="Gordita Medium" pitchFamily="50" charset="-70"/>
                        </a:rPr>
                        <a:t>5</a:t>
                      </a:r>
                    </a:p>
                  </a:txBody>
                  <a:tcPr marL="5156" marR="5156" marT="5156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452972960"/>
                  </a:ext>
                </a:extLst>
              </a:tr>
              <a:tr h="348172">
                <a:tc vMerge="1">
                  <a:txBody>
                    <a:bodyPr/>
                    <a:lstStyle/>
                    <a:p>
                      <a:endParaRPr lang="lt-LT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l" fontAlgn="ctr"/>
                      <a:r>
                        <a:rPr lang="lt-LT" sz="1100" b="0" i="0" u="none" strike="noStrike" dirty="0">
                          <a:solidFill>
                            <a:srgbClr val="000000"/>
                          </a:solidFill>
                          <a:effectLst/>
                          <a:latin typeface="Gordita Medium" pitchFamily="50" charset="-70"/>
                          <a:cs typeface="Gordita Medium" pitchFamily="50" charset="-70"/>
                        </a:rPr>
                        <a:t>Aukštą pridėtinę vertę kuriančių kompetencijų </a:t>
                      </a:r>
                      <a:r>
                        <a:rPr lang="lt-LT" sz="1100" b="0" i="0" u="none" strike="noStrike" dirty="0" err="1">
                          <a:solidFill>
                            <a:srgbClr val="000000"/>
                          </a:solidFill>
                          <a:effectLst/>
                          <a:latin typeface="Gordita Medium" pitchFamily="50" charset="-70"/>
                          <a:cs typeface="Gordita Medium" pitchFamily="50" charset="-70"/>
                        </a:rPr>
                        <a:t>įgyjimas</a:t>
                      </a:r>
                      <a:endParaRPr lang="lt-LT" sz="1100" b="0" i="0" u="none" strike="noStrike" dirty="0">
                        <a:solidFill>
                          <a:srgbClr val="000000"/>
                        </a:solidFill>
                        <a:effectLst/>
                        <a:latin typeface="Gordita Medium" pitchFamily="50" charset="-70"/>
                        <a:cs typeface="Gordita Medium" pitchFamily="50" charset="-70"/>
                      </a:endParaRPr>
                    </a:p>
                  </a:txBody>
                  <a:tcPr marL="5156" marR="5156" marT="5156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DAF2D0"/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lt-LT" sz="1100" b="0" i="0" u="none" strike="noStrike">
                          <a:solidFill>
                            <a:srgbClr val="000000"/>
                          </a:solidFill>
                          <a:effectLst/>
                          <a:latin typeface="Gordita Medium" pitchFamily="50" charset="-70"/>
                          <a:cs typeface="Gordita Medium" pitchFamily="50" charset="-70"/>
                        </a:rPr>
                        <a:t>3</a:t>
                      </a:r>
                    </a:p>
                  </a:txBody>
                  <a:tcPr marL="5156" marR="5156" marT="5156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DAF2D0"/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lt-LT" sz="1100" b="0" i="0" u="none" strike="noStrike">
                          <a:solidFill>
                            <a:srgbClr val="000000"/>
                          </a:solidFill>
                          <a:effectLst/>
                          <a:latin typeface="Gordita Medium" pitchFamily="50" charset="-70"/>
                          <a:cs typeface="Gordita Medium" pitchFamily="50" charset="-70"/>
                        </a:rPr>
                        <a:t>0</a:t>
                      </a:r>
                    </a:p>
                  </a:txBody>
                  <a:tcPr marL="5156" marR="5156" marT="5156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DAF2D0"/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lt-LT" sz="1100" b="0" i="0" u="none" strike="noStrike">
                          <a:solidFill>
                            <a:srgbClr val="000000"/>
                          </a:solidFill>
                          <a:effectLst/>
                          <a:latin typeface="Gordita Medium" pitchFamily="50" charset="-70"/>
                          <a:cs typeface="Gordita Medium" pitchFamily="50" charset="-70"/>
                        </a:rPr>
                        <a:t>0</a:t>
                      </a:r>
                    </a:p>
                  </a:txBody>
                  <a:tcPr marL="5156" marR="5156" marT="5156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DAF2D0"/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lt-LT" sz="1100" b="0" i="0" u="none" strike="noStrike">
                          <a:solidFill>
                            <a:srgbClr val="000000"/>
                          </a:solidFill>
                          <a:effectLst/>
                          <a:latin typeface="Gordita Medium" pitchFamily="50" charset="-70"/>
                          <a:cs typeface="Gordita Medium" pitchFamily="50" charset="-70"/>
                        </a:rPr>
                        <a:t>1</a:t>
                      </a:r>
                    </a:p>
                  </a:txBody>
                  <a:tcPr marL="5156" marR="5156" marT="5156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DAF2D0"/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lt-LT" sz="1100" b="1" i="0" u="none" strike="noStrike" dirty="0">
                          <a:solidFill>
                            <a:srgbClr val="000000"/>
                          </a:solidFill>
                          <a:effectLst/>
                          <a:latin typeface="Gordita Medium" pitchFamily="50" charset="-70"/>
                          <a:cs typeface="Gordita Medium" pitchFamily="50" charset="-70"/>
                        </a:rPr>
                        <a:t>4</a:t>
                      </a:r>
                    </a:p>
                  </a:txBody>
                  <a:tcPr marL="5156" marR="5156" marT="5156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1550726517"/>
                  </a:ext>
                </a:extLst>
              </a:tr>
              <a:tr h="176722">
                <a:tc vMerge="1">
                  <a:txBody>
                    <a:bodyPr/>
                    <a:lstStyle/>
                    <a:p>
                      <a:endParaRPr lang="lt-LT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l" fontAlgn="ctr"/>
                      <a:r>
                        <a:rPr lang="lt-LT" sz="1100" b="0" i="0" u="none" strike="noStrike">
                          <a:solidFill>
                            <a:srgbClr val="000000"/>
                          </a:solidFill>
                          <a:effectLst/>
                          <a:latin typeface="Gordita Medium" pitchFamily="50" charset="-70"/>
                          <a:cs typeface="Gordita Medium" pitchFamily="50" charset="-70"/>
                        </a:rPr>
                        <a:t>Neformalus suaugusiųjų švietimas</a:t>
                      </a:r>
                    </a:p>
                  </a:txBody>
                  <a:tcPr marL="5156" marR="5156" marT="5156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DAF2D0"/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lt-LT" sz="1100" b="0" i="0" u="none" strike="noStrike">
                          <a:solidFill>
                            <a:srgbClr val="000000"/>
                          </a:solidFill>
                          <a:effectLst/>
                          <a:latin typeface="Gordita Medium" pitchFamily="50" charset="-70"/>
                          <a:cs typeface="Gordita Medium" pitchFamily="50" charset="-70"/>
                        </a:rPr>
                        <a:t>31</a:t>
                      </a:r>
                    </a:p>
                  </a:txBody>
                  <a:tcPr marL="5156" marR="5156" marT="5156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DAF2D0"/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lt-LT" sz="1100" b="0" i="0" u="none" strike="noStrike">
                          <a:solidFill>
                            <a:srgbClr val="000000"/>
                          </a:solidFill>
                          <a:effectLst/>
                          <a:latin typeface="Gordita Medium" pitchFamily="50" charset="-70"/>
                          <a:cs typeface="Gordita Medium" pitchFamily="50" charset="-70"/>
                        </a:rPr>
                        <a:t>30</a:t>
                      </a:r>
                    </a:p>
                  </a:txBody>
                  <a:tcPr marL="5156" marR="5156" marT="5156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DAF2D0"/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lt-LT" sz="1100" b="0" i="0" u="none" strike="noStrike">
                          <a:solidFill>
                            <a:srgbClr val="000000"/>
                          </a:solidFill>
                          <a:effectLst/>
                          <a:latin typeface="Gordita Medium" pitchFamily="50" charset="-70"/>
                          <a:cs typeface="Gordita Medium" pitchFamily="50" charset="-70"/>
                        </a:rPr>
                        <a:t>3</a:t>
                      </a:r>
                    </a:p>
                  </a:txBody>
                  <a:tcPr marL="5156" marR="5156" marT="5156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DAF2D0"/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lt-LT" sz="1100" b="0" i="0" u="none" strike="noStrike">
                          <a:solidFill>
                            <a:srgbClr val="000000"/>
                          </a:solidFill>
                          <a:effectLst/>
                          <a:latin typeface="Gordita Medium" pitchFamily="50" charset="-70"/>
                          <a:cs typeface="Gordita Medium" pitchFamily="50" charset="-70"/>
                        </a:rPr>
                        <a:t>2</a:t>
                      </a:r>
                    </a:p>
                  </a:txBody>
                  <a:tcPr marL="5156" marR="5156" marT="5156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DAF2D0"/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lt-LT" sz="1100" b="1" i="0" u="none" strike="noStrike" dirty="0">
                          <a:solidFill>
                            <a:srgbClr val="000000"/>
                          </a:solidFill>
                          <a:effectLst/>
                          <a:latin typeface="Gordita Medium" pitchFamily="50" charset="-70"/>
                          <a:cs typeface="Gordita Medium" pitchFamily="50" charset="-70"/>
                        </a:rPr>
                        <a:t>66</a:t>
                      </a:r>
                    </a:p>
                  </a:txBody>
                  <a:tcPr marL="5156" marR="5156" marT="5156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810106916"/>
                  </a:ext>
                </a:extLst>
              </a:tr>
              <a:tr h="176722">
                <a:tc rowSpan="4">
                  <a:txBody>
                    <a:bodyPr/>
                    <a:lstStyle/>
                    <a:p>
                      <a:pPr algn="l" fontAlgn="ctr"/>
                      <a:r>
                        <a:rPr lang="lt-LT" sz="1100" b="1" i="0" u="none" strike="noStrike">
                          <a:solidFill>
                            <a:srgbClr val="000000"/>
                          </a:solidFill>
                          <a:effectLst/>
                          <a:latin typeface="Gordita Medium" pitchFamily="50" charset="-70"/>
                          <a:cs typeface="Gordita Medium" pitchFamily="50" charset="-70"/>
                        </a:rPr>
                        <a:t>Valstybės biudžetas (neįgaliesiems)</a:t>
                      </a:r>
                    </a:p>
                  </a:txBody>
                  <a:tcPr marL="5156" marR="5156" marT="5156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DAF2D0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ctr"/>
                      <a:r>
                        <a:rPr lang="lt-LT" sz="1100" b="0" i="0" u="none" strike="noStrike" dirty="0">
                          <a:solidFill>
                            <a:srgbClr val="000000"/>
                          </a:solidFill>
                          <a:effectLst/>
                          <a:latin typeface="Gordita Medium" pitchFamily="50" charset="-70"/>
                          <a:cs typeface="Gordita Medium" pitchFamily="50" charset="-70"/>
                        </a:rPr>
                        <a:t>Įdarbinimas subsidijuojant </a:t>
                      </a:r>
                    </a:p>
                  </a:txBody>
                  <a:tcPr marL="5156" marR="5156" marT="5156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DAF2D0"/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lt-LT" sz="1100" b="0" i="0" u="none" strike="noStrike">
                          <a:solidFill>
                            <a:srgbClr val="000000"/>
                          </a:solidFill>
                          <a:effectLst/>
                          <a:latin typeface="Gordita Medium" pitchFamily="50" charset="-70"/>
                          <a:cs typeface="Gordita Medium" pitchFamily="50" charset="-70"/>
                        </a:rPr>
                        <a:t>19</a:t>
                      </a:r>
                    </a:p>
                  </a:txBody>
                  <a:tcPr marL="5156" marR="5156" marT="5156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DAF2D0"/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lt-LT" sz="1100" b="0" i="0" u="none" strike="noStrike">
                          <a:solidFill>
                            <a:srgbClr val="000000"/>
                          </a:solidFill>
                          <a:effectLst/>
                          <a:latin typeface="Gordita Medium" pitchFamily="50" charset="-70"/>
                          <a:cs typeface="Gordita Medium" pitchFamily="50" charset="-70"/>
                        </a:rPr>
                        <a:t>8</a:t>
                      </a:r>
                    </a:p>
                  </a:txBody>
                  <a:tcPr marL="5156" marR="5156" marT="5156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DAF2D0"/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lt-LT" sz="1100" b="0" i="0" u="none" strike="noStrike">
                          <a:solidFill>
                            <a:srgbClr val="000000"/>
                          </a:solidFill>
                          <a:effectLst/>
                          <a:latin typeface="Gordita Medium" pitchFamily="50" charset="-70"/>
                          <a:cs typeface="Gordita Medium" pitchFamily="50" charset="-70"/>
                        </a:rPr>
                        <a:t>2</a:t>
                      </a:r>
                    </a:p>
                  </a:txBody>
                  <a:tcPr marL="5156" marR="5156" marT="5156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DAF2D0"/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lt-LT" sz="1100" b="0" i="0" u="none" strike="noStrike">
                          <a:solidFill>
                            <a:srgbClr val="000000"/>
                          </a:solidFill>
                          <a:effectLst/>
                          <a:latin typeface="Gordita Medium" pitchFamily="50" charset="-70"/>
                          <a:cs typeface="Gordita Medium" pitchFamily="50" charset="-70"/>
                        </a:rPr>
                        <a:t>5</a:t>
                      </a:r>
                    </a:p>
                  </a:txBody>
                  <a:tcPr marL="5156" marR="5156" marT="5156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DAF2D0"/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lt-LT" sz="1100" b="1" i="0" u="none" strike="noStrike" dirty="0">
                          <a:solidFill>
                            <a:srgbClr val="000000"/>
                          </a:solidFill>
                          <a:effectLst/>
                          <a:latin typeface="Gordita Medium" pitchFamily="50" charset="-70"/>
                          <a:cs typeface="Gordita Medium" pitchFamily="50" charset="-70"/>
                        </a:rPr>
                        <a:t>34</a:t>
                      </a:r>
                    </a:p>
                  </a:txBody>
                  <a:tcPr marL="5156" marR="5156" marT="5156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536892703"/>
                  </a:ext>
                </a:extLst>
              </a:tr>
              <a:tr h="176722">
                <a:tc vMerge="1">
                  <a:txBody>
                    <a:bodyPr/>
                    <a:lstStyle/>
                    <a:p>
                      <a:endParaRPr lang="lt-LT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l" fontAlgn="ctr"/>
                      <a:r>
                        <a:rPr lang="lt-LT" sz="1100" b="0" i="0" u="none" strike="noStrike">
                          <a:solidFill>
                            <a:srgbClr val="000000"/>
                          </a:solidFill>
                          <a:effectLst/>
                          <a:latin typeface="Gordita Medium" pitchFamily="50" charset="-70"/>
                          <a:cs typeface="Gordita Medium" pitchFamily="50" charset="-70"/>
                        </a:rPr>
                        <a:t>Asistento subsidija</a:t>
                      </a:r>
                    </a:p>
                  </a:txBody>
                  <a:tcPr marL="5156" marR="5156" marT="5156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DAF2D0"/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lt-LT" sz="1100" b="0" i="0" u="none" strike="noStrike" dirty="0">
                          <a:solidFill>
                            <a:srgbClr val="000000"/>
                          </a:solidFill>
                          <a:effectLst/>
                          <a:latin typeface="Gordita Medium" pitchFamily="50" charset="-70"/>
                          <a:cs typeface="Gordita Medium" pitchFamily="50" charset="-70"/>
                        </a:rPr>
                        <a:t>0</a:t>
                      </a:r>
                    </a:p>
                  </a:txBody>
                  <a:tcPr marL="5156" marR="5156" marT="5156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DAF2D0"/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lt-LT" sz="1100" b="0" i="0" u="none" strike="noStrike">
                          <a:solidFill>
                            <a:srgbClr val="000000"/>
                          </a:solidFill>
                          <a:effectLst/>
                          <a:latin typeface="Gordita Medium" pitchFamily="50" charset="-70"/>
                          <a:cs typeface="Gordita Medium" pitchFamily="50" charset="-70"/>
                        </a:rPr>
                        <a:t>0</a:t>
                      </a:r>
                    </a:p>
                  </a:txBody>
                  <a:tcPr marL="5156" marR="5156" marT="5156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DAF2D0"/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lt-LT" sz="1100" b="0" i="0" u="none" strike="noStrike">
                          <a:solidFill>
                            <a:srgbClr val="000000"/>
                          </a:solidFill>
                          <a:effectLst/>
                          <a:latin typeface="Gordita Medium" pitchFamily="50" charset="-70"/>
                          <a:cs typeface="Gordita Medium" pitchFamily="50" charset="-70"/>
                        </a:rPr>
                        <a:t>0</a:t>
                      </a:r>
                    </a:p>
                  </a:txBody>
                  <a:tcPr marL="5156" marR="5156" marT="5156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DAF2D0"/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lt-LT" sz="1100" b="0" i="0" u="none" strike="noStrike">
                          <a:solidFill>
                            <a:srgbClr val="000000"/>
                          </a:solidFill>
                          <a:effectLst/>
                          <a:latin typeface="Gordita Medium" pitchFamily="50" charset="-70"/>
                          <a:cs typeface="Gordita Medium" pitchFamily="50" charset="-70"/>
                        </a:rPr>
                        <a:t>0</a:t>
                      </a:r>
                    </a:p>
                  </a:txBody>
                  <a:tcPr marL="5156" marR="5156" marT="5156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DAF2D0"/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lt-LT" sz="1100" b="1" i="0" u="none" strike="noStrike">
                          <a:solidFill>
                            <a:srgbClr val="000000"/>
                          </a:solidFill>
                          <a:effectLst/>
                          <a:latin typeface="Gordita Medium" pitchFamily="50" charset="-70"/>
                          <a:cs typeface="Gordita Medium" pitchFamily="50" charset="-70"/>
                        </a:rPr>
                        <a:t>0</a:t>
                      </a:r>
                    </a:p>
                  </a:txBody>
                  <a:tcPr marL="5156" marR="5156" marT="5156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3566693815"/>
                  </a:ext>
                </a:extLst>
              </a:tr>
              <a:tr h="176722">
                <a:tc vMerge="1">
                  <a:txBody>
                    <a:bodyPr/>
                    <a:lstStyle/>
                    <a:p>
                      <a:endParaRPr lang="lt-LT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l" fontAlgn="ctr"/>
                      <a:r>
                        <a:rPr lang="lt-LT" sz="1100" b="0" i="0" u="none" strike="noStrike">
                          <a:solidFill>
                            <a:srgbClr val="000000"/>
                          </a:solidFill>
                          <a:effectLst/>
                          <a:latin typeface="Gordita Medium" pitchFamily="50" charset="-70"/>
                          <a:cs typeface="Gordita Medium" pitchFamily="50" charset="-70"/>
                        </a:rPr>
                        <a:t>Lydimoji pagalba</a:t>
                      </a:r>
                    </a:p>
                  </a:txBody>
                  <a:tcPr marL="5156" marR="5156" marT="5156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DAF2D0"/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lt-LT" sz="1100" b="0" i="0" u="none" strike="noStrike" dirty="0">
                          <a:solidFill>
                            <a:srgbClr val="000000"/>
                          </a:solidFill>
                          <a:effectLst/>
                          <a:latin typeface="Gordita Medium" pitchFamily="50" charset="-70"/>
                          <a:cs typeface="Gordita Medium" pitchFamily="50" charset="-70"/>
                        </a:rPr>
                        <a:t>0</a:t>
                      </a:r>
                    </a:p>
                  </a:txBody>
                  <a:tcPr marL="5156" marR="5156" marT="5156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DAF2D0"/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lt-LT" sz="1100" b="0" i="0" u="none" strike="noStrike">
                          <a:solidFill>
                            <a:srgbClr val="000000"/>
                          </a:solidFill>
                          <a:effectLst/>
                          <a:latin typeface="Gordita Medium" pitchFamily="50" charset="-70"/>
                          <a:cs typeface="Gordita Medium" pitchFamily="50" charset="-70"/>
                        </a:rPr>
                        <a:t>0</a:t>
                      </a:r>
                    </a:p>
                  </a:txBody>
                  <a:tcPr marL="5156" marR="5156" marT="5156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DAF2D0"/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lt-LT" sz="1100" b="0" i="0" u="none" strike="noStrike">
                          <a:solidFill>
                            <a:srgbClr val="000000"/>
                          </a:solidFill>
                          <a:effectLst/>
                          <a:latin typeface="Gordita Medium" pitchFamily="50" charset="-70"/>
                          <a:cs typeface="Gordita Medium" pitchFamily="50" charset="-70"/>
                        </a:rPr>
                        <a:t>0</a:t>
                      </a:r>
                    </a:p>
                  </a:txBody>
                  <a:tcPr marL="5156" marR="5156" marT="5156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DAF2D0"/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lt-LT" sz="1100" b="0" i="0" u="none" strike="noStrike" dirty="0">
                          <a:solidFill>
                            <a:srgbClr val="000000"/>
                          </a:solidFill>
                          <a:effectLst/>
                          <a:latin typeface="Gordita Medium" pitchFamily="50" charset="-70"/>
                          <a:cs typeface="Gordita Medium" pitchFamily="50" charset="-70"/>
                        </a:rPr>
                        <a:t>0</a:t>
                      </a:r>
                    </a:p>
                  </a:txBody>
                  <a:tcPr marL="5156" marR="5156" marT="5156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DAF2D0"/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lt-LT" sz="1100" b="1" i="0" u="none" strike="noStrike" dirty="0">
                          <a:solidFill>
                            <a:srgbClr val="000000"/>
                          </a:solidFill>
                          <a:effectLst/>
                          <a:latin typeface="Gordita Medium" pitchFamily="50" charset="-70"/>
                          <a:cs typeface="Gordita Medium" pitchFamily="50" charset="-70"/>
                        </a:rPr>
                        <a:t>0</a:t>
                      </a:r>
                    </a:p>
                  </a:txBody>
                  <a:tcPr marL="5156" marR="5156" marT="5156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2005631858"/>
                  </a:ext>
                </a:extLst>
              </a:tr>
              <a:tr h="176722">
                <a:tc vMerge="1">
                  <a:txBody>
                    <a:bodyPr/>
                    <a:lstStyle/>
                    <a:p>
                      <a:endParaRPr lang="lt-LT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l" fontAlgn="ctr"/>
                      <a:r>
                        <a:rPr lang="lt-LT" sz="1100" b="0" i="0" u="none" strike="noStrike">
                          <a:solidFill>
                            <a:srgbClr val="000000"/>
                          </a:solidFill>
                          <a:effectLst/>
                          <a:latin typeface="Gordita Medium" pitchFamily="50" charset="-70"/>
                          <a:cs typeface="Gordita Medium" pitchFamily="50" charset="-70"/>
                        </a:rPr>
                        <a:t>Pagalba įsidarbinant</a:t>
                      </a:r>
                    </a:p>
                  </a:txBody>
                  <a:tcPr marL="5156" marR="5156" marT="5156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DAF2D0"/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lt-LT" sz="1100" b="0" i="0" u="none" strike="noStrike" dirty="0">
                          <a:solidFill>
                            <a:srgbClr val="000000"/>
                          </a:solidFill>
                          <a:effectLst/>
                          <a:latin typeface="Gordita Medium" pitchFamily="50" charset="-70"/>
                          <a:cs typeface="Gordita Medium" pitchFamily="50" charset="-70"/>
                        </a:rPr>
                        <a:t>0</a:t>
                      </a:r>
                    </a:p>
                  </a:txBody>
                  <a:tcPr marL="5156" marR="5156" marT="5156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DAF2D0"/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lt-LT" sz="1100" b="0" i="0" u="none" strike="noStrike">
                          <a:solidFill>
                            <a:srgbClr val="000000"/>
                          </a:solidFill>
                          <a:effectLst/>
                          <a:latin typeface="Gordita Medium" pitchFamily="50" charset="-70"/>
                          <a:cs typeface="Gordita Medium" pitchFamily="50" charset="-70"/>
                        </a:rPr>
                        <a:t>0</a:t>
                      </a:r>
                    </a:p>
                  </a:txBody>
                  <a:tcPr marL="5156" marR="5156" marT="5156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DAF2D0"/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lt-LT" sz="1100" b="0" i="0" u="none" strike="noStrike" dirty="0">
                          <a:solidFill>
                            <a:srgbClr val="000000"/>
                          </a:solidFill>
                          <a:effectLst/>
                          <a:latin typeface="Gordita Medium" pitchFamily="50" charset="-70"/>
                          <a:cs typeface="Gordita Medium" pitchFamily="50" charset="-70"/>
                        </a:rPr>
                        <a:t>2</a:t>
                      </a:r>
                    </a:p>
                  </a:txBody>
                  <a:tcPr marL="5156" marR="5156" marT="5156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DAF2D0"/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lt-LT" sz="1100" b="0" i="0" u="none" strike="noStrike" dirty="0">
                          <a:solidFill>
                            <a:srgbClr val="000000"/>
                          </a:solidFill>
                          <a:effectLst/>
                          <a:latin typeface="Gordita Medium" pitchFamily="50" charset="-70"/>
                          <a:cs typeface="Gordita Medium" pitchFamily="50" charset="-70"/>
                        </a:rPr>
                        <a:t>0</a:t>
                      </a:r>
                    </a:p>
                  </a:txBody>
                  <a:tcPr marL="5156" marR="5156" marT="5156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DAF2D0"/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lt-LT" sz="1100" b="1" i="0" u="none" strike="noStrike" dirty="0">
                          <a:solidFill>
                            <a:srgbClr val="000000"/>
                          </a:solidFill>
                          <a:effectLst/>
                          <a:latin typeface="Gordita Medium" pitchFamily="50" charset="-70"/>
                          <a:cs typeface="Gordita Medium" pitchFamily="50" charset="-70"/>
                        </a:rPr>
                        <a:t>2</a:t>
                      </a:r>
                    </a:p>
                  </a:txBody>
                  <a:tcPr marL="5156" marR="5156" marT="5156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4048369799"/>
                  </a:ext>
                </a:extLst>
              </a:tr>
              <a:tr h="176722">
                <a:tc gridSpan="2">
                  <a:txBody>
                    <a:bodyPr/>
                    <a:lstStyle/>
                    <a:p>
                      <a:pPr algn="l" fontAlgn="ctr"/>
                      <a:r>
                        <a:rPr lang="lt-LT" sz="1100" b="1" i="0" u="none" strike="noStrike" dirty="0">
                          <a:solidFill>
                            <a:srgbClr val="000000"/>
                          </a:solidFill>
                          <a:effectLst/>
                          <a:latin typeface="Gordita Medium" pitchFamily="50" charset="-70"/>
                          <a:cs typeface="Gordita Medium" pitchFamily="50" charset="-70"/>
                        </a:rPr>
                        <a:t>Viso</a:t>
                      </a:r>
                    </a:p>
                  </a:txBody>
                  <a:tcPr marL="5156" marR="5156" marT="5156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noFill/>
                  </a:tcPr>
                </a:tc>
                <a:tc hMerge="1">
                  <a:txBody>
                    <a:bodyPr/>
                    <a:lstStyle/>
                    <a:p>
                      <a:endParaRPr lang="lt-LT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lt-LT" sz="1100" b="1" i="0" u="none" strike="noStrike">
                          <a:solidFill>
                            <a:srgbClr val="000000"/>
                          </a:solidFill>
                          <a:effectLst/>
                          <a:latin typeface="Gordita Medium" pitchFamily="50" charset="-70"/>
                          <a:cs typeface="Gordita Medium" pitchFamily="50" charset="-70"/>
                        </a:rPr>
                        <a:t>1102</a:t>
                      </a:r>
                    </a:p>
                  </a:txBody>
                  <a:tcPr marL="5156" marR="5156" marT="5156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noFill/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lt-LT" sz="1100" b="1" i="0" u="none" strike="noStrike" dirty="0">
                          <a:solidFill>
                            <a:srgbClr val="000000"/>
                          </a:solidFill>
                          <a:effectLst/>
                          <a:latin typeface="Gordita Medium" pitchFamily="50" charset="-70"/>
                          <a:cs typeface="Gordita Medium" pitchFamily="50" charset="-70"/>
                        </a:rPr>
                        <a:t>332</a:t>
                      </a:r>
                    </a:p>
                  </a:txBody>
                  <a:tcPr marL="5156" marR="5156" marT="5156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noFill/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lt-LT" sz="1100" b="1" i="0" u="none" strike="noStrike" dirty="0">
                          <a:solidFill>
                            <a:srgbClr val="000000"/>
                          </a:solidFill>
                          <a:effectLst/>
                          <a:latin typeface="Gordita Medium" pitchFamily="50" charset="-70"/>
                          <a:cs typeface="Gordita Medium" pitchFamily="50" charset="-70"/>
                        </a:rPr>
                        <a:t>278</a:t>
                      </a:r>
                    </a:p>
                  </a:txBody>
                  <a:tcPr marL="5156" marR="5156" marT="5156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noFill/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lt-LT" sz="1100" b="1" i="0" u="none" strike="noStrike" dirty="0">
                          <a:solidFill>
                            <a:srgbClr val="000000"/>
                          </a:solidFill>
                          <a:effectLst/>
                          <a:latin typeface="Gordita Medium" pitchFamily="50" charset="-70"/>
                          <a:cs typeface="Gordita Medium" pitchFamily="50" charset="-70"/>
                        </a:rPr>
                        <a:t>164</a:t>
                      </a:r>
                    </a:p>
                  </a:txBody>
                  <a:tcPr marL="5156" marR="5156" marT="5156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noFill/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lt-LT" sz="1100" b="1" i="0" u="none" strike="noStrike" dirty="0">
                          <a:solidFill>
                            <a:srgbClr val="000000"/>
                          </a:solidFill>
                          <a:effectLst/>
                          <a:latin typeface="Gordita Medium" pitchFamily="50" charset="-70"/>
                          <a:cs typeface="Gordita Medium" pitchFamily="50" charset="-70"/>
                        </a:rPr>
                        <a:t>1876</a:t>
                      </a:r>
                    </a:p>
                  </a:txBody>
                  <a:tcPr marL="5156" marR="5156" marT="5156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3516039694"/>
                  </a:ext>
                </a:extLst>
              </a:tr>
            </a:tbl>
          </a:graphicData>
        </a:graphic>
      </p:graphicFrame>
    </p:spTree>
    <p:extLst>
      <p:ext uri="{BB962C8B-B14F-4D97-AF65-F5344CB8AC3E}">
        <p14:creationId xmlns:p14="http://schemas.microsoft.com/office/powerpoint/2010/main" val="2075529743"/>
      </p:ext>
    </p:extLst>
  </p:cSld>
  <p:clrMapOvr>
    <a:masterClrMapping/>
  </p:clrMapOvr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9907382B-B49E-42D6-E304-B9BD7F139AC0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5" name="Rectangle 14">
            <a:extLst>
              <a:ext uri="{FF2B5EF4-FFF2-40B4-BE49-F238E27FC236}">
                <a16:creationId xmlns:a16="http://schemas.microsoft.com/office/drawing/2014/main" id="{6BE8DE3D-DDFB-D5CC-C220-9767D1E28629}"/>
              </a:ext>
            </a:extLst>
          </p:cNvPr>
          <p:cNvSpPr/>
          <p:nvPr/>
        </p:nvSpPr>
        <p:spPr>
          <a:xfrm>
            <a:off x="-10600" y="-18107"/>
            <a:ext cx="12191505" cy="6894213"/>
          </a:xfrm>
          <a:prstGeom prst="rect">
            <a:avLst/>
          </a:prstGeom>
          <a:solidFill>
            <a:schemeClr val="bg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LT" dirty="0"/>
          </a:p>
        </p:txBody>
      </p:sp>
      <p:pic>
        <p:nvPicPr>
          <p:cNvPr id="5" name="Picture 4">
            <a:extLst>
              <a:ext uri="{FF2B5EF4-FFF2-40B4-BE49-F238E27FC236}">
                <a16:creationId xmlns:a16="http://schemas.microsoft.com/office/drawing/2014/main" id="{23F84626-1938-FC25-E7F1-C6F878926D51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11534404" y="165361"/>
            <a:ext cx="354366" cy="626047"/>
          </a:xfrm>
          <a:prstGeom prst="rect">
            <a:avLst/>
          </a:prstGeom>
        </p:spPr>
      </p:pic>
      <p:sp>
        <p:nvSpPr>
          <p:cNvPr id="17" name="TextBox 16">
            <a:extLst>
              <a:ext uri="{FF2B5EF4-FFF2-40B4-BE49-F238E27FC236}">
                <a16:creationId xmlns:a16="http://schemas.microsoft.com/office/drawing/2014/main" id="{FE1D55F4-5EC2-8FE3-FCA1-276F650D2768}"/>
              </a:ext>
            </a:extLst>
          </p:cNvPr>
          <p:cNvSpPr txBox="1"/>
          <p:nvPr/>
        </p:nvSpPr>
        <p:spPr>
          <a:xfrm>
            <a:off x="-3076832" y="1890584"/>
            <a:ext cx="184731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endParaRPr lang="en-LT" dirty="0"/>
          </a:p>
        </p:txBody>
      </p:sp>
      <p:grpSp>
        <p:nvGrpSpPr>
          <p:cNvPr id="25" name="Group 24">
            <a:extLst>
              <a:ext uri="{FF2B5EF4-FFF2-40B4-BE49-F238E27FC236}">
                <a16:creationId xmlns:a16="http://schemas.microsoft.com/office/drawing/2014/main" id="{00346968-1F3B-D9B5-A10B-53895F86B691}"/>
              </a:ext>
            </a:extLst>
          </p:cNvPr>
          <p:cNvGrpSpPr/>
          <p:nvPr/>
        </p:nvGrpSpPr>
        <p:grpSpPr>
          <a:xfrm>
            <a:off x="-12370" y="816146"/>
            <a:ext cx="12216245" cy="6476387"/>
            <a:chOff x="-12370" y="816146"/>
            <a:chExt cx="12216245" cy="6476387"/>
          </a:xfrm>
        </p:grpSpPr>
        <p:grpSp>
          <p:nvGrpSpPr>
            <p:cNvPr id="27" name="Group 26">
              <a:extLst>
                <a:ext uri="{FF2B5EF4-FFF2-40B4-BE49-F238E27FC236}">
                  <a16:creationId xmlns:a16="http://schemas.microsoft.com/office/drawing/2014/main" id="{C39516AC-01B3-DE99-114D-3C83726A2F59}"/>
                </a:ext>
              </a:extLst>
            </p:cNvPr>
            <p:cNvGrpSpPr/>
            <p:nvPr/>
          </p:nvGrpSpPr>
          <p:grpSpPr>
            <a:xfrm>
              <a:off x="36" y="816146"/>
              <a:ext cx="12203839" cy="6476387"/>
              <a:chOff x="36" y="816146"/>
              <a:chExt cx="12203839" cy="6476387"/>
            </a:xfrm>
          </p:grpSpPr>
          <p:pic>
            <p:nvPicPr>
              <p:cNvPr id="29" name="Picture 28">
                <a:extLst>
                  <a:ext uri="{FF2B5EF4-FFF2-40B4-BE49-F238E27FC236}">
                    <a16:creationId xmlns:a16="http://schemas.microsoft.com/office/drawing/2014/main" id="{3DACDF22-C660-82F4-1AD5-C47E24FDA5F2}"/>
                  </a:ext>
                </a:extLst>
              </p:cNvPr>
              <p:cNvPicPr>
                <a:picLocks noChangeAspect="1"/>
              </p:cNvPicPr>
              <p:nvPr/>
            </p:nvPicPr>
            <p:blipFill rotWithShape="1">
              <a:blip r:embed="rId4"/>
              <a:srcRect l="479" t="-9072" r="43752" b="9072"/>
              <a:stretch/>
            </p:blipFill>
            <p:spPr>
              <a:xfrm>
                <a:off x="10307782" y="816146"/>
                <a:ext cx="1896093" cy="3493795"/>
              </a:xfrm>
              <a:prstGeom prst="rect">
                <a:avLst/>
              </a:prstGeom>
            </p:spPr>
          </p:pic>
          <p:pic>
            <p:nvPicPr>
              <p:cNvPr id="30" name="Picture 29">
                <a:extLst>
                  <a:ext uri="{FF2B5EF4-FFF2-40B4-BE49-F238E27FC236}">
                    <a16:creationId xmlns:a16="http://schemas.microsoft.com/office/drawing/2014/main" id="{DDF20FB3-28A5-43FA-5D59-5866C22CA12B}"/>
                  </a:ext>
                </a:extLst>
              </p:cNvPr>
              <p:cNvPicPr>
                <a:picLocks noChangeAspect="1"/>
              </p:cNvPicPr>
              <p:nvPr/>
            </p:nvPicPr>
            <p:blipFill rotWithShape="1">
              <a:blip r:embed="rId5"/>
              <a:srcRect l="-52845" t="39401" r="50000" b="-28902"/>
              <a:stretch/>
            </p:blipFill>
            <p:spPr>
              <a:xfrm rot="10800000">
                <a:off x="36" y="5641413"/>
                <a:ext cx="2230546" cy="1252800"/>
              </a:xfrm>
              <a:prstGeom prst="rect">
                <a:avLst/>
              </a:prstGeom>
            </p:spPr>
          </p:pic>
          <p:pic>
            <p:nvPicPr>
              <p:cNvPr id="31" name="Picture 30">
                <a:extLst>
                  <a:ext uri="{FF2B5EF4-FFF2-40B4-BE49-F238E27FC236}">
                    <a16:creationId xmlns:a16="http://schemas.microsoft.com/office/drawing/2014/main" id="{C153B4B6-88BE-941B-AEBD-1209E07C11C0}"/>
                  </a:ext>
                </a:extLst>
              </p:cNvPr>
              <p:cNvPicPr>
                <a:picLocks noChangeAspect="1"/>
              </p:cNvPicPr>
              <p:nvPr/>
            </p:nvPicPr>
            <p:blipFill rotWithShape="1">
              <a:blip r:embed="rId6"/>
              <a:srcRect l="42961"/>
              <a:stretch/>
            </p:blipFill>
            <p:spPr>
              <a:xfrm rot="10800000">
                <a:off x="10675748" y="4562015"/>
                <a:ext cx="1515588" cy="2730518"/>
              </a:xfrm>
              <a:prstGeom prst="rect">
                <a:avLst/>
              </a:prstGeom>
            </p:spPr>
          </p:pic>
        </p:grpSp>
        <p:pic>
          <p:nvPicPr>
            <p:cNvPr id="28" name="Picture 27" descr="A person holding a microphone&#10;&#10;Description automatically generated">
              <a:extLst>
                <a:ext uri="{FF2B5EF4-FFF2-40B4-BE49-F238E27FC236}">
                  <a16:creationId xmlns:a16="http://schemas.microsoft.com/office/drawing/2014/main" id="{E53E1CB9-2348-1B3E-6302-3C61CBD1B365}"/>
                </a:ext>
              </a:extLst>
            </p:cNvPr>
            <p:cNvPicPr>
              <a:picLocks noChangeAspect="1"/>
            </p:cNvPicPr>
            <p:nvPr/>
          </p:nvPicPr>
          <p:blipFill rotWithShape="1">
            <a:blip r:embed="rId7"/>
            <a:srcRect l="41524"/>
            <a:stretch/>
          </p:blipFill>
          <p:spPr>
            <a:xfrm>
              <a:off x="-12370" y="1029501"/>
              <a:ext cx="1707101" cy="1048681"/>
            </a:xfrm>
            <a:prstGeom prst="rect">
              <a:avLst/>
            </a:prstGeom>
          </p:spPr>
        </p:pic>
      </p:grpSp>
      <p:sp>
        <p:nvSpPr>
          <p:cNvPr id="2" name="TextBox 1">
            <a:extLst>
              <a:ext uri="{FF2B5EF4-FFF2-40B4-BE49-F238E27FC236}">
                <a16:creationId xmlns:a16="http://schemas.microsoft.com/office/drawing/2014/main" id="{F5EBE22F-0B0A-7D0F-914E-6C8DC2E4ADD6}"/>
              </a:ext>
            </a:extLst>
          </p:cNvPr>
          <p:cNvSpPr txBox="1"/>
          <p:nvPr/>
        </p:nvSpPr>
        <p:spPr>
          <a:xfrm>
            <a:off x="303230" y="240526"/>
            <a:ext cx="11759257" cy="461665"/>
          </a:xfrm>
          <a:prstGeom prst="rect">
            <a:avLst/>
          </a:prstGeom>
          <a:noFill/>
        </p:spPr>
        <p:txBody>
          <a:bodyPr wrap="square">
            <a:spAutoFit/>
          </a:bodyPr>
          <a:lstStyle>
            <a:defPPr>
              <a:defRPr lang="en-LT"/>
            </a:defPPr>
            <a:lvl1pPr algn="ctr">
              <a:spcAft>
                <a:spcPts val="600"/>
              </a:spcAft>
              <a:defRPr sz="3200">
                <a:solidFill>
                  <a:srgbClr val="49484A"/>
                </a:solidFill>
                <a:latin typeface="Gordita" pitchFamily="50" charset="-70"/>
                <a:cs typeface="Gordita" pitchFamily="50" charset="-70"/>
              </a:defRPr>
            </a:lvl1pPr>
          </a:lstStyle>
          <a:p>
            <a:r>
              <a:rPr lang="lt-LT" sz="2400" dirty="0"/>
              <a:t>Aktyvios darbo rinkos politikos priemonės 2024 m., asmenys (2)</a:t>
            </a:r>
            <a:endParaRPr lang="en-GB" sz="2400" dirty="0"/>
          </a:p>
        </p:txBody>
      </p:sp>
      <p:graphicFrame>
        <p:nvGraphicFramePr>
          <p:cNvPr id="6" name="Lentelė 5">
            <a:extLst>
              <a:ext uri="{FF2B5EF4-FFF2-40B4-BE49-F238E27FC236}">
                <a16:creationId xmlns:a16="http://schemas.microsoft.com/office/drawing/2014/main" id="{6F968D63-5043-B76C-4FEE-CBEDC57F2BC8}"/>
              </a:ext>
            </a:extLst>
          </p:cNvPr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2228462876"/>
              </p:ext>
            </p:extLst>
          </p:nvPr>
        </p:nvGraphicFramePr>
        <p:xfrm>
          <a:off x="1285875" y="1152884"/>
          <a:ext cx="9867901" cy="5114929"/>
        </p:xfrm>
        <a:graphic>
          <a:graphicData uri="http://schemas.openxmlformats.org/drawingml/2006/table">
            <a:tbl>
              <a:tblPr/>
              <a:tblGrid>
                <a:gridCol w="4616931">
                  <a:extLst>
                    <a:ext uri="{9D8B030D-6E8A-4147-A177-3AD203B41FA5}">
                      <a16:colId xmlns:a16="http://schemas.microsoft.com/office/drawing/2014/main" val="242104774"/>
                    </a:ext>
                  </a:extLst>
                </a:gridCol>
                <a:gridCol w="914615">
                  <a:extLst>
                    <a:ext uri="{9D8B030D-6E8A-4147-A177-3AD203B41FA5}">
                      <a16:colId xmlns:a16="http://schemas.microsoft.com/office/drawing/2014/main" val="2344150152"/>
                    </a:ext>
                  </a:extLst>
                </a:gridCol>
                <a:gridCol w="1522680">
                  <a:extLst>
                    <a:ext uri="{9D8B030D-6E8A-4147-A177-3AD203B41FA5}">
                      <a16:colId xmlns:a16="http://schemas.microsoft.com/office/drawing/2014/main" val="1038841173"/>
                    </a:ext>
                  </a:extLst>
                </a:gridCol>
                <a:gridCol w="1092045">
                  <a:extLst>
                    <a:ext uri="{9D8B030D-6E8A-4147-A177-3AD203B41FA5}">
                      <a16:colId xmlns:a16="http://schemas.microsoft.com/office/drawing/2014/main" val="875159701"/>
                    </a:ext>
                  </a:extLst>
                </a:gridCol>
                <a:gridCol w="903856">
                  <a:extLst>
                    <a:ext uri="{9D8B030D-6E8A-4147-A177-3AD203B41FA5}">
                      <a16:colId xmlns:a16="http://schemas.microsoft.com/office/drawing/2014/main" val="1099685754"/>
                    </a:ext>
                  </a:extLst>
                </a:gridCol>
                <a:gridCol w="817774">
                  <a:extLst>
                    <a:ext uri="{9D8B030D-6E8A-4147-A177-3AD203B41FA5}">
                      <a16:colId xmlns:a16="http://schemas.microsoft.com/office/drawing/2014/main" val="4207532890"/>
                    </a:ext>
                  </a:extLst>
                </a:gridCol>
              </a:tblGrid>
              <a:tr h="288648">
                <a:tc rowSpan="2">
                  <a:txBody>
                    <a:bodyPr/>
                    <a:lstStyle/>
                    <a:p>
                      <a:pPr algn="ctr" fontAlgn="ctr"/>
                      <a:r>
                        <a:rPr lang="lt-LT" sz="1400" b="1" i="0" u="none" strike="noStrike">
                          <a:solidFill>
                            <a:srgbClr val="000000"/>
                          </a:solidFill>
                          <a:effectLst/>
                          <a:latin typeface="Gordita Medium" pitchFamily="50" charset="-70"/>
                          <a:cs typeface="Gordita Medium" pitchFamily="50" charset="-70"/>
                        </a:rPr>
                        <a:t>Priemonė</a:t>
                      </a:r>
                    </a:p>
                  </a:txBody>
                  <a:tcPr marL="7620" marR="7620" marT="7620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noFill/>
                  </a:tcPr>
                </a:tc>
                <a:tc gridSpan="4">
                  <a:txBody>
                    <a:bodyPr/>
                    <a:lstStyle/>
                    <a:p>
                      <a:pPr algn="ctr" fontAlgn="ctr"/>
                      <a:r>
                        <a:rPr lang="lt-LT" sz="1400" b="1" i="0" u="none" strike="noStrike">
                          <a:solidFill>
                            <a:srgbClr val="000000"/>
                          </a:solidFill>
                          <a:effectLst/>
                          <a:latin typeface="Gordita Medium" pitchFamily="50" charset="-70"/>
                          <a:cs typeface="Gordita Medium" pitchFamily="50" charset="-70"/>
                        </a:rPr>
                        <a:t>2024 m. faktas, asmenys</a:t>
                      </a:r>
                    </a:p>
                  </a:txBody>
                  <a:tcPr marL="7620" marR="7620" marT="7620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noFill/>
                  </a:tcPr>
                </a:tc>
                <a:tc hMerge="1">
                  <a:txBody>
                    <a:bodyPr/>
                    <a:lstStyle/>
                    <a:p>
                      <a:endParaRPr lang="lt-LT"/>
                    </a:p>
                  </a:txBody>
                  <a:tcPr/>
                </a:tc>
                <a:tc hMerge="1">
                  <a:txBody>
                    <a:bodyPr/>
                    <a:lstStyle/>
                    <a:p>
                      <a:endParaRPr lang="lt-LT"/>
                    </a:p>
                  </a:txBody>
                  <a:tcPr/>
                </a:tc>
                <a:tc hMerge="1">
                  <a:txBody>
                    <a:bodyPr/>
                    <a:lstStyle/>
                    <a:p>
                      <a:endParaRPr lang="lt-LT"/>
                    </a:p>
                  </a:txBody>
                  <a:tcPr/>
                </a:tc>
                <a:tc rowSpan="2">
                  <a:txBody>
                    <a:bodyPr/>
                    <a:lstStyle/>
                    <a:p>
                      <a:pPr algn="ctr" fontAlgn="ctr"/>
                      <a:r>
                        <a:rPr lang="lt-LT" sz="1400" b="1" i="0" u="none" strike="noStrike" dirty="0">
                          <a:solidFill>
                            <a:srgbClr val="000000"/>
                          </a:solidFill>
                          <a:effectLst/>
                          <a:latin typeface="Gordita Medium" pitchFamily="50" charset="-70"/>
                          <a:cs typeface="Gordita Medium" pitchFamily="50" charset="-70"/>
                        </a:rPr>
                        <a:t>Viso </a:t>
                      </a:r>
                    </a:p>
                  </a:txBody>
                  <a:tcPr marL="7620" marR="7620" marT="7620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6">
                        <a:lumMod val="40000"/>
                        <a:lumOff val="60000"/>
                      </a:schemeClr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3170259925"/>
                  </a:ext>
                </a:extLst>
              </a:tr>
              <a:tr h="541214">
                <a:tc vMerge="1">
                  <a:txBody>
                    <a:bodyPr/>
                    <a:lstStyle/>
                    <a:p>
                      <a:endParaRPr lang="lt-LT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lt-LT" sz="1400" b="1" i="0" u="none" strike="noStrike">
                          <a:solidFill>
                            <a:srgbClr val="000000"/>
                          </a:solidFill>
                          <a:effectLst/>
                          <a:latin typeface="Gordita Medium" pitchFamily="50" charset="-70"/>
                          <a:cs typeface="Gordita Medium" pitchFamily="50" charset="-70"/>
                        </a:rPr>
                        <a:t>Alytus</a:t>
                      </a:r>
                    </a:p>
                  </a:txBody>
                  <a:tcPr marL="7620" marR="7620" marT="7620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noFill/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lt-LT" sz="1400" b="1" i="0" u="none" strike="noStrike" dirty="0">
                          <a:solidFill>
                            <a:srgbClr val="000000"/>
                          </a:solidFill>
                          <a:effectLst/>
                          <a:latin typeface="Gordita Medium" pitchFamily="50" charset="-70"/>
                          <a:cs typeface="Gordita Medium" pitchFamily="50" charset="-70"/>
                        </a:rPr>
                        <a:t>Druskininkai</a:t>
                      </a:r>
                    </a:p>
                  </a:txBody>
                  <a:tcPr marL="7620" marR="7620" marT="7620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noFill/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lt-LT" sz="1400" b="1" i="0" u="none" strike="noStrike">
                          <a:solidFill>
                            <a:srgbClr val="000000"/>
                          </a:solidFill>
                          <a:effectLst/>
                          <a:latin typeface="Gordita Medium" pitchFamily="50" charset="-70"/>
                          <a:cs typeface="Gordita Medium" pitchFamily="50" charset="-70"/>
                        </a:rPr>
                        <a:t>Lazdijai</a:t>
                      </a:r>
                    </a:p>
                  </a:txBody>
                  <a:tcPr marL="7620" marR="7620" marT="7620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noFill/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lt-LT" sz="1400" b="1" i="0" u="none" strike="noStrike" dirty="0">
                          <a:solidFill>
                            <a:srgbClr val="000000"/>
                          </a:solidFill>
                          <a:effectLst/>
                          <a:latin typeface="Gordita Medium" pitchFamily="50" charset="-70"/>
                          <a:cs typeface="Gordita Medium" pitchFamily="50" charset="-70"/>
                        </a:rPr>
                        <a:t>Varėna</a:t>
                      </a:r>
                    </a:p>
                  </a:txBody>
                  <a:tcPr marL="7620" marR="7620" marT="7620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noFill/>
                  </a:tcPr>
                </a:tc>
                <a:tc vMerge="1">
                  <a:txBody>
                    <a:bodyPr/>
                    <a:lstStyle/>
                    <a:p>
                      <a:endParaRPr lang="lt-LT"/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1756054840"/>
                  </a:ext>
                </a:extLst>
              </a:tr>
              <a:tr h="288648">
                <a:tc>
                  <a:txBody>
                    <a:bodyPr/>
                    <a:lstStyle/>
                    <a:p>
                      <a:pPr algn="l" fontAlgn="ctr"/>
                      <a:r>
                        <a:rPr lang="lt-LT" sz="1400" b="0" i="0" u="none" strike="noStrike" dirty="0">
                          <a:solidFill>
                            <a:srgbClr val="000000"/>
                          </a:solidFill>
                          <a:effectLst/>
                          <a:latin typeface="Gordita Medium" pitchFamily="50" charset="-70"/>
                          <a:cs typeface="Gordita Medium" pitchFamily="50" charset="-70"/>
                        </a:rPr>
                        <a:t>Profesinis mokymas</a:t>
                      </a:r>
                    </a:p>
                  </a:txBody>
                  <a:tcPr marL="7620" marR="7620" marT="7620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>
                        <a:lumMod val="9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lt-LT" sz="1400" b="0" i="0" u="none" strike="noStrike">
                          <a:solidFill>
                            <a:srgbClr val="000000"/>
                          </a:solidFill>
                          <a:effectLst/>
                          <a:latin typeface="Gordita Medium" pitchFamily="50" charset="-70"/>
                          <a:cs typeface="Gordita Medium" pitchFamily="50" charset="-70"/>
                        </a:rPr>
                        <a:t>219</a:t>
                      </a:r>
                    </a:p>
                  </a:txBody>
                  <a:tcPr marL="7620" marR="7620" marT="7620" marB="0" anchor="b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>
                        <a:lumMod val="9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lt-LT" sz="1400" b="0" i="0" u="none" strike="noStrike">
                          <a:solidFill>
                            <a:srgbClr val="000000"/>
                          </a:solidFill>
                          <a:effectLst/>
                          <a:latin typeface="Gordita Medium" pitchFamily="50" charset="-70"/>
                          <a:cs typeface="Gordita Medium" pitchFamily="50" charset="-70"/>
                        </a:rPr>
                        <a:t>91</a:t>
                      </a:r>
                    </a:p>
                  </a:txBody>
                  <a:tcPr marL="7620" marR="7620" marT="7620" marB="0" anchor="b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>
                        <a:lumMod val="9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lt-LT" sz="1400" b="0" i="0" u="none" strike="noStrike">
                          <a:solidFill>
                            <a:srgbClr val="000000"/>
                          </a:solidFill>
                          <a:effectLst/>
                          <a:latin typeface="Gordita Medium" pitchFamily="50" charset="-70"/>
                          <a:cs typeface="Gordita Medium" pitchFamily="50" charset="-70"/>
                        </a:rPr>
                        <a:t>63</a:t>
                      </a:r>
                    </a:p>
                  </a:txBody>
                  <a:tcPr marL="7620" marR="7620" marT="7620" marB="0" anchor="b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>
                        <a:lumMod val="9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lt-LT" sz="1400" b="0" i="0" u="none" strike="noStrike">
                          <a:solidFill>
                            <a:srgbClr val="000000"/>
                          </a:solidFill>
                          <a:effectLst/>
                          <a:latin typeface="Gordita Medium" pitchFamily="50" charset="-70"/>
                          <a:cs typeface="Gordita Medium" pitchFamily="50" charset="-70"/>
                        </a:rPr>
                        <a:t>34</a:t>
                      </a:r>
                    </a:p>
                  </a:txBody>
                  <a:tcPr marL="7620" marR="7620" marT="7620" marB="0" anchor="b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>
                        <a:lumMod val="9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lt-LT" sz="1400" b="0" i="0" u="none" strike="noStrike" dirty="0">
                          <a:solidFill>
                            <a:srgbClr val="000000"/>
                          </a:solidFill>
                          <a:effectLst/>
                          <a:latin typeface="Gordita Medium" pitchFamily="50" charset="-70"/>
                          <a:cs typeface="Gordita Medium" pitchFamily="50" charset="-70"/>
                        </a:rPr>
                        <a:t>407</a:t>
                      </a:r>
                    </a:p>
                  </a:txBody>
                  <a:tcPr marL="7620" marR="7620" marT="7620" marB="0" anchor="b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6">
                        <a:lumMod val="40000"/>
                        <a:lumOff val="60000"/>
                      </a:schemeClr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556784907"/>
                  </a:ext>
                </a:extLst>
              </a:tr>
              <a:tr h="288648">
                <a:tc>
                  <a:txBody>
                    <a:bodyPr/>
                    <a:lstStyle/>
                    <a:p>
                      <a:pPr algn="l" fontAlgn="ctr"/>
                      <a:r>
                        <a:rPr lang="lt-LT" sz="1400" b="0" i="0" u="none" strike="noStrike" dirty="0">
                          <a:solidFill>
                            <a:srgbClr val="000000"/>
                          </a:solidFill>
                          <a:effectLst/>
                          <a:latin typeface="Gordita Medium" pitchFamily="50" charset="-70"/>
                          <a:cs typeface="Gordita Medium" pitchFamily="50" charset="-70"/>
                        </a:rPr>
                        <a:t>Įdarbinimas pagal pameistrystės sutartį</a:t>
                      </a:r>
                    </a:p>
                  </a:txBody>
                  <a:tcPr marL="7620" marR="7620" marT="7620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>
                        <a:lumMod val="9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lt-LT" sz="1400" b="0" i="0" u="none" strike="noStrike">
                          <a:solidFill>
                            <a:srgbClr val="000000"/>
                          </a:solidFill>
                          <a:effectLst/>
                          <a:latin typeface="Gordita Medium" pitchFamily="50" charset="-70"/>
                          <a:cs typeface="Gordita Medium" pitchFamily="50" charset="-70"/>
                        </a:rPr>
                        <a:t>19</a:t>
                      </a:r>
                    </a:p>
                  </a:txBody>
                  <a:tcPr marL="7620" marR="7620" marT="7620" marB="0" anchor="b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>
                        <a:lumMod val="9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lt-LT" sz="1400" b="0" i="0" u="none" strike="noStrike">
                          <a:solidFill>
                            <a:srgbClr val="000000"/>
                          </a:solidFill>
                          <a:effectLst/>
                          <a:latin typeface="Gordita Medium" pitchFamily="50" charset="-70"/>
                          <a:cs typeface="Gordita Medium" pitchFamily="50" charset="-70"/>
                        </a:rPr>
                        <a:t>2</a:t>
                      </a:r>
                    </a:p>
                  </a:txBody>
                  <a:tcPr marL="7620" marR="7620" marT="7620" marB="0" anchor="b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>
                        <a:lumMod val="9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lt-LT" sz="1400" b="0" i="0" u="none" strike="noStrike">
                          <a:solidFill>
                            <a:srgbClr val="000000"/>
                          </a:solidFill>
                          <a:effectLst/>
                          <a:latin typeface="Gordita Medium" pitchFamily="50" charset="-70"/>
                          <a:cs typeface="Gordita Medium" pitchFamily="50" charset="-70"/>
                        </a:rPr>
                        <a:t>3</a:t>
                      </a:r>
                    </a:p>
                  </a:txBody>
                  <a:tcPr marL="7620" marR="7620" marT="7620" marB="0" anchor="b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>
                        <a:lumMod val="9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lt-LT" sz="1400" b="0" i="0" u="none" strike="noStrike">
                          <a:solidFill>
                            <a:srgbClr val="000000"/>
                          </a:solidFill>
                          <a:effectLst/>
                          <a:latin typeface="Gordita Medium" pitchFamily="50" charset="-70"/>
                          <a:cs typeface="Gordita Medium" pitchFamily="50" charset="-70"/>
                        </a:rPr>
                        <a:t>2</a:t>
                      </a:r>
                    </a:p>
                  </a:txBody>
                  <a:tcPr marL="7620" marR="7620" marT="7620" marB="0" anchor="b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>
                        <a:lumMod val="9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lt-LT" sz="1400" b="0" i="0" u="none" strike="noStrike" dirty="0">
                          <a:solidFill>
                            <a:srgbClr val="000000"/>
                          </a:solidFill>
                          <a:effectLst/>
                          <a:latin typeface="Gordita Medium" pitchFamily="50" charset="-70"/>
                          <a:cs typeface="Gordita Medium" pitchFamily="50" charset="-70"/>
                        </a:rPr>
                        <a:t>26</a:t>
                      </a:r>
                    </a:p>
                  </a:txBody>
                  <a:tcPr marL="7620" marR="7620" marT="7620" marB="0" anchor="b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6">
                        <a:lumMod val="40000"/>
                        <a:lumOff val="60000"/>
                      </a:schemeClr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2410306815"/>
                  </a:ext>
                </a:extLst>
              </a:tr>
              <a:tr h="288648">
                <a:tc>
                  <a:txBody>
                    <a:bodyPr/>
                    <a:lstStyle/>
                    <a:p>
                      <a:pPr algn="l" fontAlgn="ctr"/>
                      <a:r>
                        <a:rPr lang="lt-LT" sz="1400" b="0" i="0" u="none" strike="noStrike" dirty="0">
                          <a:solidFill>
                            <a:srgbClr val="000000"/>
                          </a:solidFill>
                          <a:effectLst/>
                          <a:latin typeface="Gordita Medium" pitchFamily="50" charset="-70"/>
                          <a:cs typeface="Gordita Medium" pitchFamily="50" charset="-70"/>
                        </a:rPr>
                        <a:t>Stažuotė</a:t>
                      </a:r>
                    </a:p>
                  </a:txBody>
                  <a:tcPr marL="7620" marR="7620" marT="7620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>
                        <a:lumMod val="9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lt-LT" sz="1400" b="0" i="0" u="none" strike="noStrike">
                          <a:solidFill>
                            <a:srgbClr val="000000"/>
                          </a:solidFill>
                          <a:effectLst/>
                          <a:latin typeface="Gordita Medium" pitchFamily="50" charset="-70"/>
                          <a:cs typeface="Gordita Medium" pitchFamily="50" charset="-70"/>
                        </a:rPr>
                        <a:t>18</a:t>
                      </a:r>
                    </a:p>
                  </a:txBody>
                  <a:tcPr marL="7620" marR="7620" marT="7620" marB="0" anchor="b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>
                        <a:lumMod val="9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lt-LT" sz="1400" b="0" i="0" u="none" strike="noStrike">
                          <a:solidFill>
                            <a:srgbClr val="000000"/>
                          </a:solidFill>
                          <a:effectLst/>
                          <a:latin typeface="Gordita Medium" pitchFamily="50" charset="-70"/>
                          <a:cs typeface="Gordita Medium" pitchFamily="50" charset="-70"/>
                        </a:rPr>
                        <a:t>3</a:t>
                      </a:r>
                    </a:p>
                  </a:txBody>
                  <a:tcPr marL="7620" marR="7620" marT="7620" marB="0" anchor="b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>
                        <a:lumMod val="9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lt-LT" sz="1400" b="0" i="0" u="none" strike="noStrike">
                          <a:solidFill>
                            <a:srgbClr val="000000"/>
                          </a:solidFill>
                          <a:effectLst/>
                          <a:latin typeface="Gordita Medium" pitchFamily="50" charset="-70"/>
                          <a:cs typeface="Gordita Medium" pitchFamily="50" charset="-70"/>
                        </a:rPr>
                        <a:t>5</a:t>
                      </a:r>
                    </a:p>
                  </a:txBody>
                  <a:tcPr marL="7620" marR="7620" marT="7620" marB="0" anchor="b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>
                        <a:lumMod val="9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lt-LT" sz="1400" b="0" i="0" u="none" strike="noStrike">
                          <a:solidFill>
                            <a:srgbClr val="000000"/>
                          </a:solidFill>
                          <a:effectLst/>
                          <a:latin typeface="Gordita Medium" pitchFamily="50" charset="-70"/>
                          <a:cs typeface="Gordita Medium" pitchFamily="50" charset="-70"/>
                        </a:rPr>
                        <a:t>0</a:t>
                      </a:r>
                    </a:p>
                  </a:txBody>
                  <a:tcPr marL="7620" marR="7620" marT="7620" marB="0" anchor="b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>
                        <a:lumMod val="9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lt-LT" sz="1400" b="0" i="0" u="none" strike="noStrike" dirty="0">
                          <a:solidFill>
                            <a:srgbClr val="000000"/>
                          </a:solidFill>
                          <a:effectLst/>
                          <a:latin typeface="Gordita Medium" pitchFamily="50" charset="-70"/>
                          <a:cs typeface="Gordita Medium" pitchFamily="50" charset="-70"/>
                        </a:rPr>
                        <a:t>26</a:t>
                      </a:r>
                    </a:p>
                  </a:txBody>
                  <a:tcPr marL="7620" marR="7620" marT="7620" marB="0" anchor="b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6">
                        <a:lumMod val="40000"/>
                        <a:lumOff val="60000"/>
                      </a:schemeClr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655497411"/>
                  </a:ext>
                </a:extLst>
              </a:tr>
              <a:tr h="288648">
                <a:tc>
                  <a:txBody>
                    <a:bodyPr/>
                    <a:lstStyle/>
                    <a:p>
                      <a:pPr algn="l" fontAlgn="ctr"/>
                      <a:r>
                        <a:rPr lang="lt-LT" sz="1400" b="0" i="0" u="none" strike="noStrike">
                          <a:solidFill>
                            <a:srgbClr val="000000"/>
                          </a:solidFill>
                          <a:effectLst/>
                          <a:latin typeface="Gordita Medium" pitchFamily="50" charset="-70"/>
                          <a:cs typeface="Gordita Medium" pitchFamily="50" charset="-70"/>
                        </a:rPr>
                        <a:t>Kompetencijų pripažinimas</a:t>
                      </a:r>
                    </a:p>
                  </a:txBody>
                  <a:tcPr marL="7620" marR="7620" marT="7620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>
                        <a:lumMod val="9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lt-LT" sz="1400" b="0" i="0" u="none" strike="noStrike">
                          <a:solidFill>
                            <a:srgbClr val="000000"/>
                          </a:solidFill>
                          <a:effectLst/>
                          <a:latin typeface="Gordita Medium" pitchFamily="50" charset="-70"/>
                          <a:cs typeface="Gordita Medium" pitchFamily="50" charset="-70"/>
                        </a:rPr>
                        <a:t>4</a:t>
                      </a:r>
                    </a:p>
                  </a:txBody>
                  <a:tcPr marL="7620" marR="7620" marT="7620" marB="0" anchor="b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>
                        <a:lumMod val="9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lt-LT" sz="1400" b="0" i="0" u="none" strike="noStrike">
                          <a:solidFill>
                            <a:srgbClr val="000000"/>
                          </a:solidFill>
                          <a:effectLst/>
                          <a:latin typeface="Gordita Medium" pitchFamily="50" charset="-70"/>
                          <a:cs typeface="Gordita Medium" pitchFamily="50" charset="-70"/>
                        </a:rPr>
                        <a:t>0</a:t>
                      </a:r>
                    </a:p>
                  </a:txBody>
                  <a:tcPr marL="7620" marR="7620" marT="7620" marB="0" anchor="b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>
                        <a:lumMod val="9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lt-LT" sz="1400" b="0" i="0" u="none" strike="noStrike">
                          <a:solidFill>
                            <a:srgbClr val="000000"/>
                          </a:solidFill>
                          <a:effectLst/>
                          <a:latin typeface="Gordita Medium" pitchFamily="50" charset="-70"/>
                          <a:cs typeface="Gordita Medium" pitchFamily="50" charset="-70"/>
                        </a:rPr>
                        <a:t>0</a:t>
                      </a:r>
                    </a:p>
                  </a:txBody>
                  <a:tcPr marL="7620" marR="7620" marT="7620" marB="0" anchor="b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>
                        <a:lumMod val="9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lt-LT" sz="1400" b="0" i="0" u="none" strike="noStrike">
                          <a:solidFill>
                            <a:srgbClr val="000000"/>
                          </a:solidFill>
                          <a:effectLst/>
                          <a:latin typeface="Gordita Medium" pitchFamily="50" charset="-70"/>
                          <a:cs typeface="Gordita Medium" pitchFamily="50" charset="-70"/>
                        </a:rPr>
                        <a:t>1</a:t>
                      </a:r>
                    </a:p>
                  </a:txBody>
                  <a:tcPr marL="7620" marR="7620" marT="7620" marB="0" anchor="b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>
                        <a:lumMod val="9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lt-LT" sz="1400" b="0" i="0" u="none" strike="noStrike" dirty="0">
                          <a:solidFill>
                            <a:srgbClr val="000000"/>
                          </a:solidFill>
                          <a:effectLst/>
                          <a:latin typeface="Gordita Medium" pitchFamily="50" charset="-70"/>
                          <a:cs typeface="Gordita Medium" pitchFamily="50" charset="-70"/>
                        </a:rPr>
                        <a:t>5</a:t>
                      </a:r>
                    </a:p>
                  </a:txBody>
                  <a:tcPr marL="7620" marR="7620" marT="7620" marB="0" anchor="b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6">
                        <a:lumMod val="40000"/>
                        <a:lumOff val="60000"/>
                      </a:schemeClr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2710450635"/>
                  </a:ext>
                </a:extLst>
              </a:tr>
              <a:tr h="288648">
                <a:tc>
                  <a:txBody>
                    <a:bodyPr/>
                    <a:lstStyle/>
                    <a:p>
                      <a:pPr algn="l" fontAlgn="ctr"/>
                      <a:r>
                        <a:rPr lang="lt-LT" sz="1400" b="0" i="0" u="none" strike="noStrike">
                          <a:solidFill>
                            <a:srgbClr val="000000"/>
                          </a:solidFill>
                          <a:effectLst/>
                          <a:latin typeface="Gordita Medium" pitchFamily="50" charset="-70"/>
                          <a:cs typeface="Gordita Medium" pitchFamily="50" charset="-70"/>
                        </a:rPr>
                        <a:t>Įdarbinimas subsidijuojant </a:t>
                      </a:r>
                    </a:p>
                  </a:txBody>
                  <a:tcPr marL="7620" marR="7620" marT="7620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>
                        <a:lumMod val="9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lt-LT" sz="1400" b="0" i="0" u="none" strike="noStrike">
                          <a:solidFill>
                            <a:srgbClr val="000000"/>
                          </a:solidFill>
                          <a:effectLst/>
                          <a:latin typeface="Gordita Medium" pitchFamily="50" charset="-70"/>
                          <a:cs typeface="Gordita Medium" pitchFamily="50" charset="-70"/>
                        </a:rPr>
                        <a:t>498</a:t>
                      </a:r>
                    </a:p>
                  </a:txBody>
                  <a:tcPr marL="7620" marR="7620" marT="7620" marB="0" anchor="b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>
                        <a:lumMod val="9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lt-LT" sz="1400" b="0" i="0" u="none" strike="noStrike">
                          <a:solidFill>
                            <a:srgbClr val="000000"/>
                          </a:solidFill>
                          <a:effectLst/>
                          <a:latin typeface="Gordita Medium" pitchFamily="50" charset="-70"/>
                          <a:cs typeface="Gordita Medium" pitchFamily="50" charset="-70"/>
                        </a:rPr>
                        <a:t>116</a:t>
                      </a:r>
                    </a:p>
                  </a:txBody>
                  <a:tcPr marL="7620" marR="7620" marT="7620" marB="0" anchor="b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>
                        <a:lumMod val="9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lt-LT" sz="1400" b="0" i="0" u="none" strike="noStrike">
                          <a:solidFill>
                            <a:srgbClr val="000000"/>
                          </a:solidFill>
                          <a:effectLst/>
                          <a:latin typeface="Gordita Medium" pitchFamily="50" charset="-70"/>
                          <a:cs typeface="Gordita Medium" pitchFamily="50" charset="-70"/>
                        </a:rPr>
                        <a:t>86</a:t>
                      </a:r>
                    </a:p>
                  </a:txBody>
                  <a:tcPr marL="7620" marR="7620" marT="7620" marB="0" anchor="b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>
                        <a:lumMod val="9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lt-LT" sz="1400" b="0" i="0" u="none" strike="noStrike">
                          <a:solidFill>
                            <a:srgbClr val="000000"/>
                          </a:solidFill>
                          <a:effectLst/>
                          <a:latin typeface="Gordita Medium" pitchFamily="50" charset="-70"/>
                          <a:cs typeface="Gordita Medium" pitchFamily="50" charset="-70"/>
                        </a:rPr>
                        <a:t>83</a:t>
                      </a:r>
                    </a:p>
                  </a:txBody>
                  <a:tcPr marL="7620" marR="7620" marT="7620" marB="0" anchor="b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>
                        <a:lumMod val="9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lt-LT" sz="1400" b="0" i="0" u="none" strike="noStrike" dirty="0">
                          <a:solidFill>
                            <a:srgbClr val="000000"/>
                          </a:solidFill>
                          <a:effectLst/>
                          <a:latin typeface="Gordita Medium" pitchFamily="50" charset="-70"/>
                          <a:cs typeface="Gordita Medium" pitchFamily="50" charset="-70"/>
                        </a:rPr>
                        <a:t>783</a:t>
                      </a:r>
                    </a:p>
                  </a:txBody>
                  <a:tcPr marL="7620" marR="7620" marT="7620" marB="0" anchor="b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6">
                        <a:lumMod val="40000"/>
                        <a:lumOff val="60000"/>
                      </a:schemeClr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2766086788"/>
                  </a:ext>
                </a:extLst>
              </a:tr>
              <a:tr h="288648">
                <a:tc>
                  <a:txBody>
                    <a:bodyPr/>
                    <a:lstStyle/>
                    <a:p>
                      <a:pPr algn="l" fontAlgn="ctr"/>
                      <a:r>
                        <a:rPr lang="lt-LT" sz="1400" b="0" i="0" u="none" strike="noStrike" dirty="0">
                          <a:solidFill>
                            <a:srgbClr val="000000"/>
                          </a:solidFill>
                          <a:effectLst/>
                          <a:latin typeface="Gordita Medium" pitchFamily="50" charset="-70"/>
                          <a:cs typeface="Gordita Medium" pitchFamily="50" charset="-70"/>
                        </a:rPr>
                        <a:t>Parama judumui</a:t>
                      </a:r>
                    </a:p>
                  </a:txBody>
                  <a:tcPr marL="7620" marR="7620" marT="7620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>
                        <a:lumMod val="9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lt-LT" sz="1400" b="0" i="0" u="none" strike="noStrike">
                          <a:solidFill>
                            <a:srgbClr val="000000"/>
                          </a:solidFill>
                          <a:effectLst/>
                          <a:latin typeface="Gordita Medium" pitchFamily="50" charset="-70"/>
                          <a:cs typeface="Gordita Medium" pitchFamily="50" charset="-70"/>
                        </a:rPr>
                        <a:t>201</a:t>
                      </a:r>
                    </a:p>
                  </a:txBody>
                  <a:tcPr marL="7620" marR="7620" marT="7620" marB="0" anchor="b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>
                        <a:lumMod val="9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lt-LT" sz="1400" b="0" i="0" u="none" strike="noStrike">
                          <a:solidFill>
                            <a:srgbClr val="000000"/>
                          </a:solidFill>
                          <a:effectLst/>
                          <a:latin typeface="Gordita Medium" pitchFamily="50" charset="-70"/>
                          <a:cs typeface="Gordita Medium" pitchFamily="50" charset="-70"/>
                        </a:rPr>
                        <a:t>36</a:t>
                      </a:r>
                    </a:p>
                  </a:txBody>
                  <a:tcPr marL="7620" marR="7620" marT="7620" marB="0" anchor="b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>
                        <a:lumMod val="9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lt-LT" sz="1400" b="0" i="0" u="none" strike="noStrike">
                          <a:solidFill>
                            <a:srgbClr val="000000"/>
                          </a:solidFill>
                          <a:effectLst/>
                          <a:latin typeface="Gordita Medium" pitchFamily="50" charset="-70"/>
                          <a:cs typeface="Gordita Medium" pitchFamily="50" charset="-70"/>
                        </a:rPr>
                        <a:t>102</a:t>
                      </a:r>
                    </a:p>
                  </a:txBody>
                  <a:tcPr marL="7620" marR="7620" marT="7620" marB="0" anchor="b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>
                        <a:lumMod val="9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lt-LT" sz="1400" b="0" i="0" u="none" strike="noStrike">
                          <a:solidFill>
                            <a:srgbClr val="000000"/>
                          </a:solidFill>
                          <a:effectLst/>
                          <a:latin typeface="Gordita Medium" pitchFamily="50" charset="-70"/>
                          <a:cs typeface="Gordita Medium" pitchFamily="50" charset="-70"/>
                        </a:rPr>
                        <a:t>22</a:t>
                      </a:r>
                    </a:p>
                  </a:txBody>
                  <a:tcPr marL="7620" marR="7620" marT="7620" marB="0" anchor="b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>
                        <a:lumMod val="9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lt-LT" sz="1400" b="0" i="0" u="none" strike="noStrike" dirty="0">
                          <a:solidFill>
                            <a:srgbClr val="000000"/>
                          </a:solidFill>
                          <a:effectLst/>
                          <a:latin typeface="Gordita Medium" pitchFamily="50" charset="-70"/>
                          <a:cs typeface="Gordita Medium" pitchFamily="50" charset="-70"/>
                        </a:rPr>
                        <a:t>361</a:t>
                      </a:r>
                    </a:p>
                  </a:txBody>
                  <a:tcPr marL="7620" marR="7620" marT="7620" marB="0" anchor="b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6">
                        <a:lumMod val="40000"/>
                        <a:lumOff val="60000"/>
                      </a:schemeClr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2012408375"/>
                  </a:ext>
                </a:extLst>
              </a:tr>
              <a:tr h="288648">
                <a:tc>
                  <a:txBody>
                    <a:bodyPr/>
                    <a:lstStyle/>
                    <a:p>
                      <a:pPr algn="l" fontAlgn="ctr"/>
                      <a:r>
                        <a:rPr lang="lt-LT" sz="1400" b="0" i="0" u="none" strike="noStrike">
                          <a:solidFill>
                            <a:srgbClr val="000000"/>
                          </a:solidFill>
                          <a:effectLst/>
                          <a:latin typeface="Gordita Medium" pitchFamily="50" charset="-70"/>
                          <a:cs typeface="Gordita Medium" pitchFamily="50" charset="-70"/>
                        </a:rPr>
                        <a:t>Profesinė reabilitacija</a:t>
                      </a:r>
                    </a:p>
                  </a:txBody>
                  <a:tcPr marL="7620" marR="7620" marT="7620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>
                        <a:lumMod val="9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lt-LT" sz="1400" b="0" i="0" u="none" strike="noStrike" dirty="0">
                          <a:solidFill>
                            <a:srgbClr val="000000"/>
                          </a:solidFill>
                          <a:effectLst/>
                          <a:latin typeface="Gordita Medium" pitchFamily="50" charset="-70"/>
                          <a:cs typeface="Gordita Medium" pitchFamily="50" charset="-70"/>
                        </a:rPr>
                        <a:t>0</a:t>
                      </a:r>
                    </a:p>
                  </a:txBody>
                  <a:tcPr marL="7620" marR="7620" marT="7620" marB="0" anchor="b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>
                        <a:lumMod val="9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lt-LT" sz="1400" b="0" i="0" u="none" strike="noStrike">
                          <a:solidFill>
                            <a:srgbClr val="000000"/>
                          </a:solidFill>
                          <a:effectLst/>
                          <a:latin typeface="Gordita Medium" pitchFamily="50" charset="-70"/>
                          <a:cs typeface="Gordita Medium" pitchFamily="50" charset="-70"/>
                        </a:rPr>
                        <a:t>2</a:t>
                      </a:r>
                    </a:p>
                  </a:txBody>
                  <a:tcPr marL="7620" marR="7620" marT="7620" marB="0" anchor="b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>
                        <a:lumMod val="9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lt-LT" sz="1400" b="0" i="0" u="none" strike="noStrike">
                          <a:solidFill>
                            <a:srgbClr val="000000"/>
                          </a:solidFill>
                          <a:effectLst/>
                          <a:latin typeface="Gordita Medium" pitchFamily="50" charset="-70"/>
                          <a:cs typeface="Gordita Medium" pitchFamily="50" charset="-70"/>
                        </a:rPr>
                        <a:t>0</a:t>
                      </a:r>
                    </a:p>
                  </a:txBody>
                  <a:tcPr marL="7620" marR="7620" marT="7620" marB="0" anchor="b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>
                        <a:lumMod val="9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lt-LT" sz="1400" b="0" i="0" u="none" strike="noStrike">
                          <a:solidFill>
                            <a:srgbClr val="000000"/>
                          </a:solidFill>
                          <a:effectLst/>
                          <a:latin typeface="Gordita Medium" pitchFamily="50" charset="-70"/>
                          <a:cs typeface="Gordita Medium" pitchFamily="50" charset="-70"/>
                        </a:rPr>
                        <a:t>3</a:t>
                      </a:r>
                    </a:p>
                  </a:txBody>
                  <a:tcPr marL="7620" marR="7620" marT="7620" marB="0" anchor="b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>
                        <a:lumMod val="9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lt-LT" sz="1400" b="0" i="0" u="none" strike="noStrike" dirty="0">
                          <a:solidFill>
                            <a:srgbClr val="000000"/>
                          </a:solidFill>
                          <a:effectLst/>
                          <a:latin typeface="Gordita Medium" pitchFamily="50" charset="-70"/>
                          <a:cs typeface="Gordita Medium" pitchFamily="50" charset="-70"/>
                        </a:rPr>
                        <a:t>5</a:t>
                      </a:r>
                    </a:p>
                  </a:txBody>
                  <a:tcPr marL="7620" marR="7620" marT="7620" marB="0" anchor="b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6">
                        <a:lumMod val="40000"/>
                        <a:lumOff val="60000"/>
                      </a:schemeClr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024509656"/>
                  </a:ext>
                </a:extLst>
              </a:tr>
              <a:tr h="508589">
                <a:tc>
                  <a:txBody>
                    <a:bodyPr/>
                    <a:lstStyle/>
                    <a:p>
                      <a:pPr algn="l" fontAlgn="ctr"/>
                      <a:r>
                        <a:rPr lang="lt-LT" sz="1400" b="0" i="0" u="none" strike="noStrike">
                          <a:solidFill>
                            <a:srgbClr val="000000"/>
                          </a:solidFill>
                          <a:effectLst/>
                          <a:latin typeface="Gordita Medium" pitchFamily="50" charset="-70"/>
                          <a:cs typeface="Gordita Medium" pitchFamily="50" charset="-70"/>
                        </a:rPr>
                        <a:t>Aukštą pridėtinę vertę kuriančių kompetencijų įgyjimas</a:t>
                      </a:r>
                    </a:p>
                  </a:txBody>
                  <a:tcPr marL="7620" marR="7620" marT="7620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>
                        <a:lumMod val="9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lt-LT" sz="1400" b="0" i="0" u="none" strike="noStrike" dirty="0">
                          <a:solidFill>
                            <a:srgbClr val="000000"/>
                          </a:solidFill>
                          <a:effectLst/>
                          <a:latin typeface="Gordita Medium" pitchFamily="50" charset="-70"/>
                          <a:cs typeface="Gordita Medium" pitchFamily="50" charset="-70"/>
                        </a:rPr>
                        <a:t>100</a:t>
                      </a:r>
                    </a:p>
                  </a:txBody>
                  <a:tcPr marL="7620" marR="7620" marT="7620" marB="0" anchor="b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>
                        <a:lumMod val="9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lt-LT" sz="1400" b="0" i="0" u="none" strike="noStrike" dirty="0">
                          <a:solidFill>
                            <a:srgbClr val="000000"/>
                          </a:solidFill>
                          <a:effectLst/>
                          <a:latin typeface="Gordita Medium" pitchFamily="50" charset="-70"/>
                          <a:cs typeface="Gordita Medium" pitchFamily="50" charset="-70"/>
                        </a:rPr>
                        <a:t>41</a:t>
                      </a:r>
                    </a:p>
                  </a:txBody>
                  <a:tcPr marL="7620" marR="7620" marT="7620" marB="0" anchor="b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>
                        <a:lumMod val="9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lt-LT" sz="1400" b="0" i="0" u="none" strike="noStrike" dirty="0">
                          <a:solidFill>
                            <a:srgbClr val="000000"/>
                          </a:solidFill>
                          <a:effectLst/>
                          <a:latin typeface="Gordita Medium" pitchFamily="50" charset="-70"/>
                          <a:cs typeface="Gordita Medium" pitchFamily="50" charset="-70"/>
                        </a:rPr>
                        <a:t>13</a:t>
                      </a:r>
                    </a:p>
                  </a:txBody>
                  <a:tcPr marL="7620" marR="7620" marT="7620" marB="0" anchor="b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>
                        <a:lumMod val="9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lt-LT" sz="1400" b="0" i="0" u="none" strike="noStrike" dirty="0">
                          <a:solidFill>
                            <a:srgbClr val="000000"/>
                          </a:solidFill>
                          <a:effectLst/>
                          <a:latin typeface="Gordita Medium" pitchFamily="50" charset="-70"/>
                          <a:cs typeface="Gordita Medium" pitchFamily="50" charset="-70"/>
                        </a:rPr>
                        <a:t>13</a:t>
                      </a:r>
                    </a:p>
                  </a:txBody>
                  <a:tcPr marL="7620" marR="7620" marT="7620" marB="0" anchor="b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>
                        <a:lumMod val="9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lt-LT" sz="1400" b="0" i="0" u="none" strike="noStrike" dirty="0">
                          <a:solidFill>
                            <a:srgbClr val="000000"/>
                          </a:solidFill>
                          <a:effectLst/>
                          <a:latin typeface="Gordita Medium" pitchFamily="50" charset="-70"/>
                          <a:cs typeface="Gordita Medium" pitchFamily="50" charset="-70"/>
                        </a:rPr>
                        <a:t>167</a:t>
                      </a:r>
                    </a:p>
                  </a:txBody>
                  <a:tcPr marL="7620" marR="7620" marT="7620" marB="0" anchor="b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6">
                        <a:lumMod val="40000"/>
                        <a:lumOff val="60000"/>
                      </a:schemeClr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720505465"/>
                  </a:ext>
                </a:extLst>
              </a:tr>
              <a:tr h="288648">
                <a:tc>
                  <a:txBody>
                    <a:bodyPr/>
                    <a:lstStyle/>
                    <a:p>
                      <a:pPr algn="l" fontAlgn="ctr"/>
                      <a:r>
                        <a:rPr lang="lt-LT" sz="1400" b="0" i="0" u="none" strike="noStrike">
                          <a:solidFill>
                            <a:srgbClr val="000000"/>
                          </a:solidFill>
                          <a:effectLst/>
                          <a:latin typeface="Gordita Medium" pitchFamily="50" charset="-70"/>
                          <a:cs typeface="Gordita Medium" pitchFamily="50" charset="-70"/>
                        </a:rPr>
                        <a:t>Neformalus suaugusiųjų švietimas</a:t>
                      </a:r>
                    </a:p>
                  </a:txBody>
                  <a:tcPr marL="7620" marR="7620" marT="7620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>
                        <a:lumMod val="9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lt-LT" sz="1400" b="0" i="0" u="none" strike="noStrike">
                          <a:solidFill>
                            <a:srgbClr val="000000"/>
                          </a:solidFill>
                          <a:effectLst/>
                          <a:latin typeface="Gordita Medium" pitchFamily="50" charset="-70"/>
                          <a:cs typeface="Gordita Medium" pitchFamily="50" charset="-70"/>
                        </a:rPr>
                        <a:t>40</a:t>
                      </a:r>
                    </a:p>
                  </a:txBody>
                  <a:tcPr marL="7620" marR="7620" marT="7620" marB="0" anchor="b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>
                        <a:lumMod val="9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lt-LT" sz="1400" b="0" i="0" u="none" strike="noStrike" dirty="0">
                          <a:solidFill>
                            <a:srgbClr val="000000"/>
                          </a:solidFill>
                          <a:effectLst/>
                          <a:latin typeface="Gordita Medium" pitchFamily="50" charset="-70"/>
                          <a:cs typeface="Gordita Medium" pitchFamily="50" charset="-70"/>
                        </a:rPr>
                        <a:t>38</a:t>
                      </a:r>
                    </a:p>
                  </a:txBody>
                  <a:tcPr marL="7620" marR="7620" marT="7620" marB="0" anchor="b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>
                        <a:lumMod val="9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lt-LT" sz="1400" b="0" i="0" u="none" strike="noStrike">
                          <a:solidFill>
                            <a:srgbClr val="000000"/>
                          </a:solidFill>
                          <a:effectLst/>
                          <a:latin typeface="Gordita Medium" pitchFamily="50" charset="-70"/>
                          <a:cs typeface="Gordita Medium" pitchFamily="50" charset="-70"/>
                        </a:rPr>
                        <a:t>4</a:t>
                      </a:r>
                    </a:p>
                  </a:txBody>
                  <a:tcPr marL="7620" marR="7620" marT="7620" marB="0" anchor="b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>
                        <a:lumMod val="9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lt-LT" sz="1400" b="0" i="0" u="none" strike="noStrike">
                          <a:solidFill>
                            <a:srgbClr val="000000"/>
                          </a:solidFill>
                          <a:effectLst/>
                          <a:latin typeface="Gordita Medium" pitchFamily="50" charset="-70"/>
                          <a:cs typeface="Gordita Medium" pitchFamily="50" charset="-70"/>
                        </a:rPr>
                        <a:t>5</a:t>
                      </a:r>
                    </a:p>
                  </a:txBody>
                  <a:tcPr marL="7620" marR="7620" marT="7620" marB="0" anchor="b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>
                        <a:lumMod val="9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lt-LT" sz="1400" b="0" i="0" u="none" strike="noStrike">
                          <a:solidFill>
                            <a:srgbClr val="000000"/>
                          </a:solidFill>
                          <a:effectLst/>
                          <a:latin typeface="Gordita Medium" pitchFamily="50" charset="-70"/>
                          <a:cs typeface="Gordita Medium" pitchFamily="50" charset="-70"/>
                        </a:rPr>
                        <a:t>87</a:t>
                      </a:r>
                    </a:p>
                  </a:txBody>
                  <a:tcPr marL="7620" marR="7620" marT="7620" marB="0" anchor="b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6">
                        <a:lumMod val="40000"/>
                        <a:lumOff val="60000"/>
                      </a:schemeClr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2170221181"/>
                  </a:ext>
                </a:extLst>
              </a:tr>
              <a:tr h="288648">
                <a:tc>
                  <a:txBody>
                    <a:bodyPr/>
                    <a:lstStyle/>
                    <a:p>
                      <a:pPr algn="l" fontAlgn="ctr"/>
                      <a:r>
                        <a:rPr lang="lt-LT" sz="1400" b="0" i="0" u="none" strike="noStrike">
                          <a:solidFill>
                            <a:srgbClr val="000000"/>
                          </a:solidFill>
                          <a:effectLst/>
                          <a:latin typeface="Gordita Medium" pitchFamily="50" charset="-70"/>
                          <a:cs typeface="Gordita Medium" pitchFamily="50" charset="-70"/>
                        </a:rPr>
                        <a:t>Asistento subsidija</a:t>
                      </a:r>
                    </a:p>
                  </a:txBody>
                  <a:tcPr marL="7620" marR="7620" marT="7620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>
                        <a:lumMod val="9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lt-LT" sz="1400" b="0" i="0" u="none" strike="noStrike">
                          <a:solidFill>
                            <a:srgbClr val="000000"/>
                          </a:solidFill>
                          <a:effectLst/>
                          <a:latin typeface="Gordita Medium" pitchFamily="50" charset="-70"/>
                          <a:cs typeface="Gordita Medium" pitchFamily="50" charset="-70"/>
                        </a:rPr>
                        <a:t>0</a:t>
                      </a:r>
                    </a:p>
                  </a:txBody>
                  <a:tcPr marL="7620" marR="7620" marT="7620" marB="0" anchor="b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>
                        <a:lumMod val="9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lt-LT" sz="1400" b="0" i="0" u="none" strike="noStrike">
                          <a:solidFill>
                            <a:srgbClr val="000000"/>
                          </a:solidFill>
                          <a:effectLst/>
                          <a:latin typeface="Gordita Medium" pitchFamily="50" charset="-70"/>
                          <a:cs typeface="Gordita Medium" pitchFamily="50" charset="-70"/>
                        </a:rPr>
                        <a:t>0</a:t>
                      </a:r>
                    </a:p>
                  </a:txBody>
                  <a:tcPr marL="7620" marR="7620" marT="7620" marB="0" anchor="b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>
                        <a:lumMod val="9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lt-LT" sz="1400" b="0" i="0" u="none" strike="noStrike" dirty="0">
                          <a:solidFill>
                            <a:srgbClr val="000000"/>
                          </a:solidFill>
                          <a:effectLst/>
                          <a:latin typeface="Gordita Medium" pitchFamily="50" charset="-70"/>
                          <a:cs typeface="Gordita Medium" pitchFamily="50" charset="-70"/>
                        </a:rPr>
                        <a:t>0</a:t>
                      </a:r>
                    </a:p>
                  </a:txBody>
                  <a:tcPr marL="7620" marR="7620" marT="7620" marB="0" anchor="b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>
                        <a:lumMod val="9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lt-LT" sz="1400" b="0" i="0" u="none" strike="noStrike">
                          <a:solidFill>
                            <a:srgbClr val="000000"/>
                          </a:solidFill>
                          <a:effectLst/>
                          <a:latin typeface="Gordita Medium" pitchFamily="50" charset="-70"/>
                          <a:cs typeface="Gordita Medium" pitchFamily="50" charset="-70"/>
                        </a:rPr>
                        <a:t>0</a:t>
                      </a:r>
                    </a:p>
                  </a:txBody>
                  <a:tcPr marL="7620" marR="7620" marT="7620" marB="0" anchor="b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>
                        <a:lumMod val="9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lt-LT" sz="1400" b="0" i="0" u="none" strike="noStrike" dirty="0">
                          <a:solidFill>
                            <a:srgbClr val="000000"/>
                          </a:solidFill>
                          <a:effectLst/>
                          <a:latin typeface="Gordita Medium" pitchFamily="50" charset="-70"/>
                          <a:cs typeface="Gordita Medium" pitchFamily="50" charset="-70"/>
                        </a:rPr>
                        <a:t>0</a:t>
                      </a:r>
                    </a:p>
                  </a:txBody>
                  <a:tcPr marL="7620" marR="7620" marT="7620" marB="0" anchor="b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6">
                        <a:lumMod val="40000"/>
                        <a:lumOff val="60000"/>
                      </a:schemeClr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964913262"/>
                  </a:ext>
                </a:extLst>
              </a:tr>
              <a:tr h="288648">
                <a:tc>
                  <a:txBody>
                    <a:bodyPr/>
                    <a:lstStyle/>
                    <a:p>
                      <a:pPr algn="l" fontAlgn="ctr"/>
                      <a:r>
                        <a:rPr lang="lt-LT" sz="1400" b="0" i="0" u="none" strike="noStrike">
                          <a:solidFill>
                            <a:srgbClr val="000000"/>
                          </a:solidFill>
                          <a:effectLst/>
                          <a:latin typeface="Gordita Medium" pitchFamily="50" charset="-70"/>
                          <a:cs typeface="Gordita Medium" pitchFamily="50" charset="-70"/>
                        </a:rPr>
                        <a:t>Lydimoji pagalba</a:t>
                      </a:r>
                    </a:p>
                  </a:txBody>
                  <a:tcPr marL="7620" marR="7620" marT="7620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>
                        <a:lumMod val="9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lt-LT" sz="1400" b="0" i="0" u="none" strike="noStrike">
                          <a:solidFill>
                            <a:srgbClr val="000000"/>
                          </a:solidFill>
                          <a:effectLst/>
                          <a:latin typeface="Gordita Medium" pitchFamily="50" charset="-70"/>
                          <a:cs typeface="Gordita Medium" pitchFamily="50" charset="-70"/>
                        </a:rPr>
                        <a:t>0</a:t>
                      </a:r>
                    </a:p>
                  </a:txBody>
                  <a:tcPr marL="7620" marR="7620" marT="7620" marB="0" anchor="b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>
                        <a:lumMod val="9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lt-LT" sz="1400" b="0" i="0" u="none" strike="noStrike">
                          <a:solidFill>
                            <a:srgbClr val="000000"/>
                          </a:solidFill>
                          <a:effectLst/>
                          <a:latin typeface="Gordita Medium" pitchFamily="50" charset="-70"/>
                          <a:cs typeface="Gordita Medium" pitchFamily="50" charset="-70"/>
                        </a:rPr>
                        <a:t>0</a:t>
                      </a:r>
                    </a:p>
                  </a:txBody>
                  <a:tcPr marL="7620" marR="7620" marT="7620" marB="0" anchor="b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>
                        <a:lumMod val="9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lt-LT" sz="1400" b="0" i="0" u="none" strike="noStrike" dirty="0">
                          <a:solidFill>
                            <a:srgbClr val="000000"/>
                          </a:solidFill>
                          <a:effectLst/>
                          <a:latin typeface="Gordita Medium" pitchFamily="50" charset="-70"/>
                          <a:cs typeface="Gordita Medium" pitchFamily="50" charset="-70"/>
                        </a:rPr>
                        <a:t>0</a:t>
                      </a:r>
                    </a:p>
                  </a:txBody>
                  <a:tcPr marL="7620" marR="7620" marT="7620" marB="0" anchor="b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>
                        <a:lumMod val="9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lt-LT" sz="1400" b="0" i="0" u="none" strike="noStrike">
                          <a:solidFill>
                            <a:srgbClr val="000000"/>
                          </a:solidFill>
                          <a:effectLst/>
                          <a:latin typeface="Gordita Medium" pitchFamily="50" charset="-70"/>
                          <a:cs typeface="Gordita Medium" pitchFamily="50" charset="-70"/>
                        </a:rPr>
                        <a:t>0</a:t>
                      </a:r>
                    </a:p>
                  </a:txBody>
                  <a:tcPr marL="7620" marR="7620" marT="7620" marB="0" anchor="b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>
                        <a:lumMod val="9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lt-LT" sz="1400" b="0" i="0" u="none" strike="noStrike" dirty="0">
                          <a:solidFill>
                            <a:srgbClr val="000000"/>
                          </a:solidFill>
                          <a:effectLst/>
                          <a:latin typeface="Gordita Medium" pitchFamily="50" charset="-70"/>
                          <a:cs typeface="Gordita Medium" pitchFamily="50" charset="-70"/>
                        </a:rPr>
                        <a:t>0</a:t>
                      </a:r>
                    </a:p>
                  </a:txBody>
                  <a:tcPr marL="7620" marR="7620" marT="7620" marB="0" anchor="b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6">
                        <a:lumMod val="40000"/>
                        <a:lumOff val="60000"/>
                      </a:schemeClr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2208141613"/>
                  </a:ext>
                </a:extLst>
              </a:tr>
              <a:tr h="288648">
                <a:tc>
                  <a:txBody>
                    <a:bodyPr/>
                    <a:lstStyle/>
                    <a:p>
                      <a:pPr algn="l" fontAlgn="ctr"/>
                      <a:r>
                        <a:rPr lang="lt-LT" sz="1400" b="0" i="0" u="none" strike="noStrike">
                          <a:solidFill>
                            <a:srgbClr val="000000"/>
                          </a:solidFill>
                          <a:effectLst/>
                          <a:latin typeface="Gordita Medium" pitchFamily="50" charset="-70"/>
                          <a:cs typeface="Gordita Medium" pitchFamily="50" charset="-70"/>
                        </a:rPr>
                        <a:t>Pagalba įsidarbinant</a:t>
                      </a:r>
                    </a:p>
                  </a:txBody>
                  <a:tcPr marL="7620" marR="7620" marT="7620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>
                        <a:lumMod val="9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lt-LT" sz="1400" b="0" i="0" u="none" strike="noStrike">
                          <a:solidFill>
                            <a:srgbClr val="000000"/>
                          </a:solidFill>
                          <a:effectLst/>
                          <a:latin typeface="Gordita Medium" pitchFamily="50" charset="-70"/>
                          <a:cs typeface="Gordita Medium" pitchFamily="50" charset="-70"/>
                        </a:rPr>
                        <a:t>0</a:t>
                      </a:r>
                    </a:p>
                  </a:txBody>
                  <a:tcPr marL="7620" marR="7620" marT="7620" marB="0" anchor="b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>
                        <a:lumMod val="9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lt-LT" sz="1400" b="0" i="0" u="none" strike="noStrike">
                          <a:solidFill>
                            <a:srgbClr val="000000"/>
                          </a:solidFill>
                          <a:effectLst/>
                          <a:latin typeface="Gordita Medium" pitchFamily="50" charset="-70"/>
                          <a:cs typeface="Gordita Medium" pitchFamily="50" charset="-70"/>
                        </a:rPr>
                        <a:t>0</a:t>
                      </a:r>
                    </a:p>
                  </a:txBody>
                  <a:tcPr marL="7620" marR="7620" marT="7620" marB="0" anchor="b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>
                        <a:lumMod val="9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lt-LT" sz="1400" b="0" i="0" u="none" strike="noStrike">
                          <a:solidFill>
                            <a:srgbClr val="000000"/>
                          </a:solidFill>
                          <a:effectLst/>
                          <a:latin typeface="Gordita Medium" pitchFamily="50" charset="-70"/>
                          <a:cs typeface="Gordita Medium" pitchFamily="50" charset="-70"/>
                        </a:rPr>
                        <a:t>2</a:t>
                      </a:r>
                    </a:p>
                  </a:txBody>
                  <a:tcPr marL="7620" marR="7620" marT="7620" marB="0" anchor="b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>
                        <a:lumMod val="9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lt-LT" sz="1400" b="0" i="0" u="none" strike="noStrike" dirty="0">
                          <a:solidFill>
                            <a:srgbClr val="000000"/>
                          </a:solidFill>
                          <a:effectLst/>
                          <a:latin typeface="Gordita Medium" pitchFamily="50" charset="-70"/>
                          <a:cs typeface="Gordita Medium" pitchFamily="50" charset="-70"/>
                        </a:rPr>
                        <a:t>0</a:t>
                      </a:r>
                    </a:p>
                  </a:txBody>
                  <a:tcPr marL="7620" marR="7620" marT="7620" marB="0" anchor="b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>
                        <a:lumMod val="9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lt-LT" sz="1400" b="0" i="0" u="none" strike="noStrike" dirty="0">
                          <a:solidFill>
                            <a:srgbClr val="000000"/>
                          </a:solidFill>
                          <a:effectLst/>
                          <a:latin typeface="Gordita Medium" pitchFamily="50" charset="-70"/>
                          <a:cs typeface="Gordita Medium" pitchFamily="50" charset="-70"/>
                        </a:rPr>
                        <a:t>2</a:t>
                      </a:r>
                    </a:p>
                  </a:txBody>
                  <a:tcPr marL="7620" marR="7620" marT="7620" marB="0" anchor="b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6">
                        <a:lumMod val="40000"/>
                        <a:lumOff val="60000"/>
                      </a:schemeClr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632847803"/>
                  </a:ext>
                </a:extLst>
              </a:tr>
              <a:tr h="300675">
                <a:tc>
                  <a:txBody>
                    <a:bodyPr/>
                    <a:lstStyle/>
                    <a:p>
                      <a:pPr algn="l" fontAlgn="ctr"/>
                      <a:r>
                        <a:rPr lang="lt-LT" sz="1400" b="0" i="0" u="none" strike="noStrike">
                          <a:solidFill>
                            <a:srgbClr val="000000"/>
                          </a:solidFill>
                          <a:effectLst/>
                          <a:latin typeface="Gordita Medium" pitchFamily="50" charset="-70"/>
                          <a:cs typeface="Gordita Medium" pitchFamily="50" charset="-70"/>
                        </a:rPr>
                        <a:t>Parama verslui kurti</a:t>
                      </a:r>
                    </a:p>
                  </a:txBody>
                  <a:tcPr marL="7620" marR="7620" marT="7620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>
                        <a:lumMod val="9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lt-LT" sz="1400" b="0" i="0" u="none" strike="noStrike" dirty="0">
                          <a:solidFill>
                            <a:srgbClr val="000000"/>
                          </a:solidFill>
                          <a:effectLst/>
                          <a:latin typeface="Gordita Medium" pitchFamily="50" charset="-70"/>
                          <a:cs typeface="Gordita Medium" pitchFamily="50" charset="-70"/>
                        </a:rPr>
                        <a:t>3</a:t>
                      </a:r>
                    </a:p>
                  </a:txBody>
                  <a:tcPr marL="7620" marR="7620" marT="7620" marB="0" anchor="b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>
                        <a:lumMod val="9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lt-LT" sz="1400" b="0" i="0" u="none" strike="noStrike">
                          <a:solidFill>
                            <a:srgbClr val="000000"/>
                          </a:solidFill>
                          <a:effectLst/>
                          <a:latin typeface="Gordita Medium" pitchFamily="50" charset="-70"/>
                          <a:cs typeface="Gordita Medium" pitchFamily="50" charset="-70"/>
                        </a:rPr>
                        <a:t>3</a:t>
                      </a:r>
                    </a:p>
                  </a:txBody>
                  <a:tcPr marL="7620" marR="7620" marT="7620" marB="0" anchor="b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>
                        <a:lumMod val="9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lt-LT" sz="1400" b="0" i="0" u="none" strike="noStrike">
                          <a:solidFill>
                            <a:srgbClr val="000000"/>
                          </a:solidFill>
                          <a:effectLst/>
                          <a:latin typeface="Gordita Medium" pitchFamily="50" charset="-70"/>
                          <a:cs typeface="Gordita Medium" pitchFamily="50" charset="-70"/>
                        </a:rPr>
                        <a:t>0</a:t>
                      </a:r>
                    </a:p>
                  </a:txBody>
                  <a:tcPr marL="7620" marR="7620" marT="7620" marB="0" anchor="b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>
                        <a:lumMod val="9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lt-LT" sz="1400" b="0" i="0" u="none" strike="noStrike" dirty="0">
                          <a:solidFill>
                            <a:srgbClr val="000000"/>
                          </a:solidFill>
                          <a:effectLst/>
                          <a:latin typeface="Gordita Medium" pitchFamily="50" charset="-70"/>
                          <a:cs typeface="Gordita Medium" pitchFamily="50" charset="-70"/>
                        </a:rPr>
                        <a:t>1</a:t>
                      </a:r>
                    </a:p>
                  </a:txBody>
                  <a:tcPr marL="7620" marR="7620" marT="7620" marB="0" anchor="b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>
                        <a:lumMod val="9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lt-LT" sz="1400" b="0" i="0" u="none" strike="noStrike" dirty="0">
                          <a:solidFill>
                            <a:srgbClr val="000000"/>
                          </a:solidFill>
                          <a:effectLst/>
                          <a:latin typeface="Gordita Medium" pitchFamily="50" charset="-70"/>
                          <a:cs typeface="Gordita Medium" pitchFamily="50" charset="-70"/>
                        </a:rPr>
                        <a:t>7</a:t>
                      </a:r>
                    </a:p>
                  </a:txBody>
                  <a:tcPr marL="7620" marR="7620" marT="7620" marB="0" anchor="b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6">
                        <a:lumMod val="40000"/>
                        <a:lumOff val="60000"/>
                      </a:schemeClr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2324370591"/>
                  </a:ext>
                </a:extLst>
              </a:tr>
              <a:tr h="300675">
                <a:tc>
                  <a:txBody>
                    <a:bodyPr/>
                    <a:lstStyle/>
                    <a:p>
                      <a:pPr algn="l" fontAlgn="ctr"/>
                      <a:r>
                        <a:rPr lang="lt-LT" sz="1400" b="0" i="0" u="none" strike="noStrike" dirty="0">
                          <a:solidFill>
                            <a:srgbClr val="000000"/>
                          </a:solidFill>
                          <a:effectLst/>
                          <a:latin typeface="Gordita Medium" pitchFamily="50" charset="-70"/>
                          <a:cs typeface="Gordita Medium" pitchFamily="50" charset="-70"/>
                        </a:rPr>
                        <a:t>Viso:</a:t>
                      </a:r>
                    </a:p>
                  </a:txBody>
                  <a:tcPr marL="7620" marR="7620" marT="7620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6">
                        <a:lumMod val="40000"/>
                        <a:lumOff val="6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lt-LT" sz="1400" b="0" i="0" u="none" strike="noStrike" dirty="0">
                          <a:solidFill>
                            <a:srgbClr val="000000"/>
                          </a:solidFill>
                          <a:effectLst/>
                          <a:latin typeface="Gordita Medium" pitchFamily="50" charset="-70"/>
                          <a:cs typeface="Gordita Medium" pitchFamily="50" charset="-70"/>
                        </a:rPr>
                        <a:t>1102</a:t>
                      </a:r>
                    </a:p>
                  </a:txBody>
                  <a:tcPr marL="7620" marR="7620" marT="7620" marB="0" anchor="b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6">
                        <a:lumMod val="40000"/>
                        <a:lumOff val="6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lt-LT" sz="1400" b="0" i="0" u="none" strike="noStrike" dirty="0">
                          <a:solidFill>
                            <a:srgbClr val="000000"/>
                          </a:solidFill>
                          <a:effectLst/>
                          <a:latin typeface="Gordita Medium" pitchFamily="50" charset="-70"/>
                          <a:cs typeface="Gordita Medium" pitchFamily="50" charset="-70"/>
                        </a:rPr>
                        <a:t>332</a:t>
                      </a:r>
                    </a:p>
                  </a:txBody>
                  <a:tcPr marL="7620" marR="7620" marT="7620" marB="0" anchor="b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6">
                        <a:lumMod val="40000"/>
                        <a:lumOff val="6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lt-LT" sz="1400" b="0" i="0" u="none" strike="noStrike" dirty="0">
                          <a:solidFill>
                            <a:srgbClr val="000000"/>
                          </a:solidFill>
                          <a:effectLst/>
                          <a:latin typeface="Gordita Medium" pitchFamily="50" charset="-70"/>
                          <a:cs typeface="Gordita Medium" pitchFamily="50" charset="-70"/>
                        </a:rPr>
                        <a:t>278</a:t>
                      </a:r>
                    </a:p>
                  </a:txBody>
                  <a:tcPr marL="7620" marR="7620" marT="7620" marB="0" anchor="b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6">
                        <a:lumMod val="40000"/>
                        <a:lumOff val="6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lt-LT" sz="1400" b="0" i="0" u="none" strike="noStrike" dirty="0">
                          <a:solidFill>
                            <a:srgbClr val="000000"/>
                          </a:solidFill>
                          <a:effectLst/>
                          <a:latin typeface="Gordita Medium" pitchFamily="50" charset="-70"/>
                          <a:cs typeface="Gordita Medium" pitchFamily="50" charset="-70"/>
                        </a:rPr>
                        <a:t>164</a:t>
                      </a:r>
                    </a:p>
                  </a:txBody>
                  <a:tcPr marL="7620" marR="7620" marT="7620" marB="0" anchor="b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6">
                        <a:lumMod val="40000"/>
                        <a:lumOff val="6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lt-LT" sz="1400" b="0" i="0" u="none" strike="noStrike" dirty="0">
                          <a:solidFill>
                            <a:srgbClr val="000000"/>
                          </a:solidFill>
                          <a:effectLst/>
                          <a:latin typeface="Gordita Medium" pitchFamily="50" charset="-70"/>
                          <a:cs typeface="Gordita Medium" pitchFamily="50" charset="-70"/>
                        </a:rPr>
                        <a:t>1876</a:t>
                      </a:r>
                    </a:p>
                  </a:txBody>
                  <a:tcPr marL="7620" marR="7620" marT="7620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accent6">
                        <a:lumMod val="40000"/>
                        <a:lumOff val="60000"/>
                      </a:schemeClr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3774547754"/>
                  </a:ext>
                </a:extLst>
              </a:tr>
            </a:tbl>
          </a:graphicData>
        </a:graphic>
      </p:graphicFrame>
    </p:spTree>
    <p:extLst>
      <p:ext uri="{BB962C8B-B14F-4D97-AF65-F5344CB8AC3E}">
        <p14:creationId xmlns:p14="http://schemas.microsoft.com/office/powerpoint/2010/main" val="3152696486"/>
      </p:ext>
    </p:extLst>
  </p:cSld>
  <p:clrMapOvr>
    <a:masterClrMapping/>
  </p:clrMapOvr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Picture 1">
            <a:extLst>
              <a:ext uri="{FF2B5EF4-FFF2-40B4-BE49-F238E27FC236}">
                <a16:creationId xmlns:a16="http://schemas.microsoft.com/office/drawing/2014/main" id="{40D8C11D-352D-6742-AFA6-1DBBD0E080B5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-12370" y="0"/>
            <a:ext cx="12189852" cy="7268139"/>
          </a:xfrm>
          <a:prstGeom prst="rect">
            <a:avLst/>
          </a:prstGeom>
        </p:spPr>
      </p:pic>
      <p:pic>
        <p:nvPicPr>
          <p:cNvPr id="5" name="Picture 4">
            <a:extLst>
              <a:ext uri="{FF2B5EF4-FFF2-40B4-BE49-F238E27FC236}">
                <a16:creationId xmlns:a16="http://schemas.microsoft.com/office/drawing/2014/main" id="{FE053FA7-1B43-944C-AD45-768B7F402DC3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11534404" y="165361"/>
            <a:ext cx="354366" cy="626047"/>
          </a:xfrm>
          <a:prstGeom prst="rect">
            <a:avLst/>
          </a:prstGeom>
        </p:spPr>
      </p:pic>
      <p:sp>
        <p:nvSpPr>
          <p:cNvPr id="17" name="TextBox 16">
            <a:extLst>
              <a:ext uri="{FF2B5EF4-FFF2-40B4-BE49-F238E27FC236}">
                <a16:creationId xmlns:a16="http://schemas.microsoft.com/office/drawing/2014/main" id="{51BE591F-76FA-5F4A-88A0-8AA1463AC1FD}"/>
              </a:ext>
            </a:extLst>
          </p:cNvPr>
          <p:cNvSpPr txBox="1"/>
          <p:nvPr/>
        </p:nvSpPr>
        <p:spPr>
          <a:xfrm>
            <a:off x="-3076832" y="1890584"/>
            <a:ext cx="184731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endParaRPr lang="en-LT" dirty="0"/>
          </a:p>
        </p:txBody>
      </p:sp>
      <p:grpSp>
        <p:nvGrpSpPr>
          <p:cNvPr id="38" name="Group 37">
            <a:extLst>
              <a:ext uri="{FF2B5EF4-FFF2-40B4-BE49-F238E27FC236}">
                <a16:creationId xmlns:a16="http://schemas.microsoft.com/office/drawing/2014/main" id="{3FFACA58-B38A-284F-8ED6-1DD13170E1DF}"/>
              </a:ext>
            </a:extLst>
          </p:cNvPr>
          <p:cNvGrpSpPr/>
          <p:nvPr/>
        </p:nvGrpSpPr>
        <p:grpSpPr>
          <a:xfrm>
            <a:off x="-12370" y="816146"/>
            <a:ext cx="12216245" cy="6476387"/>
            <a:chOff x="-12370" y="816146"/>
            <a:chExt cx="12216245" cy="6476387"/>
          </a:xfrm>
        </p:grpSpPr>
        <p:grpSp>
          <p:nvGrpSpPr>
            <p:cNvPr id="39" name="Group 38">
              <a:extLst>
                <a:ext uri="{FF2B5EF4-FFF2-40B4-BE49-F238E27FC236}">
                  <a16:creationId xmlns:a16="http://schemas.microsoft.com/office/drawing/2014/main" id="{AB463787-053E-3543-A6AA-BAFAF4755BCE}"/>
                </a:ext>
              </a:extLst>
            </p:cNvPr>
            <p:cNvGrpSpPr/>
            <p:nvPr/>
          </p:nvGrpSpPr>
          <p:grpSpPr>
            <a:xfrm>
              <a:off x="36" y="816146"/>
              <a:ext cx="12203839" cy="6476387"/>
              <a:chOff x="36" y="816146"/>
              <a:chExt cx="12203839" cy="6476387"/>
            </a:xfrm>
          </p:grpSpPr>
          <p:pic>
            <p:nvPicPr>
              <p:cNvPr id="41" name="Picture 40">
                <a:extLst>
                  <a:ext uri="{FF2B5EF4-FFF2-40B4-BE49-F238E27FC236}">
                    <a16:creationId xmlns:a16="http://schemas.microsoft.com/office/drawing/2014/main" id="{255AC31D-9BC4-BA41-A645-328AB7149334}"/>
                  </a:ext>
                </a:extLst>
              </p:cNvPr>
              <p:cNvPicPr>
                <a:picLocks noChangeAspect="1"/>
              </p:cNvPicPr>
              <p:nvPr/>
            </p:nvPicPr>
            <p:blipFill rotWithShape="1">
              <a:blip r:embed="rId5"/>
              <a:srcRect l="479" t="-9072" r="43752" b="9072"/>
              <a:stretch/>
            </p:blipFill>
            <p:spPr>
              <a:xfrm>
                <a:off x="10307782" y="816146"/>
                <a:ext cx="1896093" cy="3493795"/>
              </a:xfrm>
              <a:prstGeom prst="rect">
                <a:avLst/>
              </a:prstGeom>
            </p:spPr>
          </p:pic>
          <p:pic>
            <p:nvPicPr>
              <p:cNvPr id="42" name="Picture 41">
                <a:extLst>
                  <a:ext uri="{FF2B5EF4-FFF2-40B4-BE49-F238E27FC236}">
                    <a16:creationId xmlns:a16="http://schemas.microsoft.com/office/drawing/2014/main" id="{5C651133-F108-7846-AA0D-AB1AEB12E054}"/>
                  </a:ext>
                </a:extLst>
              </p:cNvPr>
              <p:cNvPicPr>
                <a:picLocks noChangeAspect="1"/>
              </p:cNvPicPr>
              <p:nvPr/>
            </p:nvPicPr>
            <p:blipFill rotWithShape="1">
              <a:blip r:embed="rId6"/>
              <a:srcRect l="-52845" t="39401" r="50000" b="-28902"/>
              <a:stretch/>
            </p:blipFill>
            <p:spPr>
              <a:xfrm rot="10800000">
                <a:off x="36" y="5641413"/>
                <a:ext cx="2230546" cy="1252800"/>
              </a:xfrm>
              <a:prstGeom prst="rect">
                <a:avLst/>
              </a:prstGeom>
            </p:spPr>
          </p:pic>
          <p:pic>
            <p:nvPicPr>
              <p:cNvPr id="43" name="Picture 42">
                <a:extLst>
                  <a:ext uri="{FF2B5EF4-FFF2-40B4-BE49-F238E27FC236}">
                    <a16:creationId xmlns:a16="http://schemas.microsoft.com/office/drawing/2014/main" id="{4E522F49-3B9D-7F4C-B866-C1D5F8270A5A}"/>
                  </a:ext>
                </a:extLst>
              </p:cNvPr>
              <p:cNvPicPr>
                <a:picLocks noChangeAspect="1"/>
              </p:cNvPicPr>
              <p:nvPr/>
            </p:nvPicPr>
            <p:blipFill rotWithShape="1">
              <a:blip r:embed="rId7"/>
              <a:srcRect l="42961"/>
              <a:stretch/>
            </p:blipFill>
            <p:spPr>
              <a:xfrm rot="10800000">
                <a:off x="10675748" y="4562015"/>
                <a:ext cx="1515588" cy="2730518"/>
              </a:xfrm>
              <a:prstGeom prst="rect">
                <a:avLst/>
              </a:prstGeom>
            </p:spPr>
          </p:pic>
        </p:grpSp>
        <p:pic>
          <p:nvPicPr>
            <p:cNvPr id="40" name="Picture 39" descr="A person holding a microphone&#10;&#10;Description automatically generated">
              <a:extLst>
                <a:ext uri="{FF2B5EF4-FFF2-40B4-BE49-F238E27FC236}">
                  <a16:creationId xmlns:a16="http://schemas.microsoft.com/office/drawing/2014/main" id="{512CD57D-4F61-7D40-ABE8-531638942D02}"/>
                </a:ext>
              </a:extLst>
            </p:cNvPr>
            <p:cNvPicPr>
              <a:picLocks noChangeAspect="1"/>
            </p:cNvPicPr>
            <p:nvPr/>
          </p:nvPicPr>
          <p:blipFill rotWithShape="1">
            <a:blip r:embed="rId8"/>
            <a:srcRect l="41524"/>
            <a:stretch/>
          </p:blipFill>
          <p:spPr>
            <a:xfrm>
              <a:off x="-12370" y="1029501"/>
              <a:ext cx="1707101" cy="1048681"/>
            </a:xfrm>
            <a:prstGeom prst="rect">
              <a:avLst/>
            </a:prstGeom>
          </p:spPr>
        </p:pic>
      </p:grpSp>
      <p:sp>
        <p:nvSpPr>
          <p:cNvPr id="7" name="TextBox 6">
            <a:extLst>
              <a:ext uri="{FF2B5EF4-FFF2-40B4-BE49-F238E27FC236}">
                <a16:creationId xmlns:a16="http://schemas.microsoft.com/office/drawing/2014/main" id="{24623A09-5723-AB39-EF50-967B48FE1428}"/>
              </a:ext>
            </a:extLst>
          </p:cNvPr>
          <p:cNvSpPr txBox="1"/>
          <p:nvPr/>
        </p:nvSpPr>
        <p:spPr>
          <a:xfrm>
            <a:off x="841180" y="329743"/>
            <a:ext cx="10243668" cy="461665"/>
          </a:xfrm>
          <a:prstGeom prst="rect">
            <a:avLst/>
          </a:prstGeom>
          <a:noFill/>
        </p:spPr>
        <p:txBody>
          <a:bodyPr wrap="square">
            <a:spAutoFit/>
          </a:bodyPr>
          <a:lstStyle>
            <a:defPPr>
              <a:defRPr lang="en-LT"/>
            </a:defPPr>
            <a:lvl1pPr algn="ctr">
              <a:spcAft>
                <a:spcPts val="600"/>
              </a:spcAft>
              <a:defRPr sz="3200">
                <a:solidFill>
                  <a:srgbClr val="49484A"/>
                </a:solidFill>
                <a:latin typeface="Gordita" pitchFamily="50" charset="-70"/>
                <a:cs typeface="Gordita" pitchFamily="50" charset="-70"/>
              </a:defRPr>
            </a:lvl1pPr>
          </a:lstStyle>
          <a:p>
            <a:r>
              <a:rPr lang="lt-LT" sz="2400" dirty="0">
                <a:solidFill>
                  <a:schemeClr val="tx1"/>
                </a:solidFill>
              </a:rPr>
              <a:t>Aktyvios darbo rinkos politikos priemonės 2025 m., asmenys, planas (1)</a:t>
            </a:r>
            <a:endParaRPr lang="en-GB" sz="2400" dirty="0">
              <a:solidFill>
                <a:schemeClr val="tx1"/>
              </a:solidFill>
            </a:endParaRPr>
          </a:p>
        </p:txBody>
      </p:sp>
      <p:graphicFrame>
        <p:nvGraphicFramePr>
          <p:cNvPr id="4" name="Lentelė 3">
            <a:extLst>
              <a:ext uri="{FF2B5EF4-FFF2-40B4-BE49-F238E27FC236}">
                <a16:creationId xmlns:a16="http://schemas.microsoft.com/office/drawing/2014/main" id="{8E2FF68E-1454-4180-4B5E-8C7FCE549198}"/>
              </a:ext>
            </a:extLst>
          </p:cNvPr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3663746574"/>
              </p:ext>
            </p:extLst>
          </p:nvPr>
        </p:nvGraphicFramePr>
        <p:xfrm>
          <a:off x="593986" y="1058481"/>
          <a:ext cx="11135562" cy="5835728"/>
        </p:xfrm>
        <a:graphic>
          <a:graphicData uri="http://schemas.openxmlformats.org/drawingml/2006/table">
            <a:tbl>
              <a:tblPr/>
              <a:tblGrid>
                <a:gridCol w="2825969">
                  <a:extLst>
                    <a:ext uri="{9D8B030D-6E8A-4147-A177-3AD203B41FA5}">
                      <a16:colId xmlns:a16="http://schemas.microsoft.com/office/drawing/2014/main" val="4043683362"/>
                    </a:ext>
                  </a:extLst>
                </a:gridCol>
                <a:gridCol w="3973270">
                  <a:extLst>
                    <a:ext uri="{9D8B030D-6E8A-4147-A177-3AD203B41FA5}">
                      <a16:colId xmlns:a16="http://schemas.microsoft.com/office/drawing/2014/main" val="705610264"/>
                    </a:ext>
                  </a:extLst>
                </a:gridCol>
                <a:gridCol w="961745">
                  <a:extLst>
                    <a:ext uri="{9D8B030D-6E8A-4147-A177-3AD203B41FA5}">
                      <a16:colId xmlns:a16="http://schemas.microsoft.com/office/drawing/2014/main" val="1106444593"/>
                    </a:ext>
                  </a:extLst>
                </a:gridCol>
                <a:gridCol w="1058891">
                  <a:extLst>
                    <a:ext uri="{9D8B030D-6E8A-4147-A177-3AD203B41FA5}">
                      <a16:colId xmlns:a16="http://schemas.microsoft.com/office/drawing/2014/main" val="2563505072"/>
                    </a:ext>
                  </a:extLst>
                </a:gridCol>
                <a:gridCol w="837016">
                  <a:extLst>
                    <a:ext uri="{9D8B030D-6E8A-4147-A177-3AD203B41FA5}">
                      <a16:colId xmlns:a16="http://schemas.microsoft.com/office/drawing/2014/main" val="699348608"/>
                    </a:ext>
                  </a:extLst>
                </a:gridCol>
                <a:gridCol w="725209">
                  <a:extLst>
                    <a:ext uri="{9D8B030D-6E8A-4147-A177-3AD203B41FA5}">
                      <a16:colId xmlns:a16="http://schemas.microsoft.com/office/drawing/2014/main" val="2570449916"/>
                    </a:ext>
                  </a:extLst>
                </a:gridCol>
                <a:gridCol w="753462">
                  <a:extLst>
                    <a:ext uri="{9D8B030D-6E8A-4147-A177-3AD203B41FA5}">
                      <a16:colId xmlns:a16="http://schemas.microsoft.com/office/drawing/2014/main" val="3271994402"/>
                    </a:ext>
                  </a:extLst>
                </a:gridCol>
              </a:tblGrid>
              <a:tr h="242242">
                <a:tc rowSpan="2">
                  <a:txBody>
                    <a:bodyPr/>
                    <a:lstStyle/>
                    <a:p>
                      <a:pPr algn="ctr" fontAlgn="ctr"/>
                      <a:r>
                        <a:rPr lang="lt-LT" sz="1400" b="1" i="0" u="none" strike="noStrike">
                          <a:solidFill>
                            <a:srgbClr val="000000"/>
                          </a:solidFill>
                          <a:effectLst/>
                          <a:latin typeface="Aptos Narrow" panose="020B0004020202020204" pitchFamily="34" charset="0"/>
                        </a:rPr>
                        <a:t>Finansavimo šaltinis</a:t>
                      </a:r>
                    </a:p>
                  </a:txBody>
                  <a:tcPr marL="7252" marR="7252" marT="7252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noFill/>
                  </a:tcPr>
                </a:tc>
                <a:tc rowSpan="2">
                  <a:txBody>
                    <a:bodyPr/>
                    <a:lstStyle/>
                    <a:p>
                      <a:pPr algn="ctr" fontAlgn="ctr"/>
                      <a:r>
                        <a:rPr lang="lt-LT" sz="1400" b="1" i="0" u="none" strike="noStrike" dirty="0">
                          <a:solidFill>
                            <a:srgbClr val="000000"/>
                          </a:solidFill>
                          <a:effectLst/>
                          <a:latin typeface="Aptos Narrow" panose="020B0004020202020204" pitchFamily="34" charset="0"/>
                        </a:rPr>
                        <a:t>Priemonė</a:t>
                      </a:r>
                    </a:p>
                  </a:txBody>
                  <a:tcPr marL="7252" marR="7252" marT="7252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noFill/>
                  </a:tcPr>
                </a:tc>
                <a:tc gridSpan="4">
                  <a:txBody>
                    <a:bodyPr/>
                    <a:lstStyle/>
                    <a:p>
                      <a:pPr algn="ctr" fontAlgn="ctr"/>
                      <a:r>
                        <a:rPr lang="lt-LT" sz="1400" b="1" i="0" u="none" strike="noStrike">
                          <a:solidFill>
                            <a:srgbClr val="000000"/>
                          </a:solidFill>
                          <a:effectLst/>
                          <a:latin typeface="Aptos Narrow" panose="020B0004020202020204" pitchFamily="34" charset="0"/>
                        </a:rPr>
                        <a:t>2025 m. planas, asmenys</a:t>
                      </a:r>
                    </a:p>
                  </a:txBody>
                  <a:tcPr marL="7252" marR="7252" marT="7252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noFill/>
                  </a:tcPr>
                </a:tc>
                <a:tc hMerge="1">
                  <a:txBody>
                    <a:bodyPr/>
                    <a:lstStyle/>
                    <a:p>
                      <a:endParaRPr lang="lt-LT"/>
                    </a:p>
                  </a:txBody>
                  <a:tcPr/>
                </a:tc>
                <a:tc hMerge="1">
                  <a:txBody>
                    <a:bodyPr/>
                    <a:lstStyle/>
                    <a:p>
                      <a:endParaRPr lang="lt-LT"/>
                    </a:p>
                  </a:txBody>
                  <a:tcPr/>
                </a:tc>
                <a:tc hMerge="1">
                  <a:txBody>
                    <a:bodyPr/>
                    <a:lstStyle/>
                    <a:p>
                      <a:endParaRPr lang="lt-LT"/>
                    </a:p>
                  </a:txBody>
                  <a:tcPr/>
                </a:tc>
                <a:tc rowSpan="2">
                  <a:txBody>
                    <a:bodyPr/>
                    <a:lstStyle/>
                    <a:p>
                      <a:pPr algn="ctr" fontAlgn="ctr"/>
                      <a:r>
                        <a:rPr lang="lt-LT" sz="1400" b="1" i="0" u="none" strike="noStrike">
                          <a:solidFill>
                            <a:srgbClr val="000000"/>
                          </a:solidFill>
                          <a:effectLst/>
                          <a:latin typeface="Aptos Narrow" panose="020B0004020202020204" pitchFamily="34" charset="0"/>
                        </a:rPr>
                        <a:t>Viso </a:t>
                      </a:r>
                    </a:p>
                  </a:txBody>
                  <a:tcPr marL="7252" marR="7252" marT="7252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1417749172"/>
                  </a:ext>
                </a:extLst>
              </a:tr>
              <a:tr h="454203">
                <a:tc vMerge="1">
                  <a:txBody>
                    <a:bodyPr/>
                    <a:lstStyle/>
                    <a:p>
                      <a:endParaRPr lang="lt-LT"/>
                    </a:p>
                  </a:txBody>
                  <a:tcPr/>
                </a:tc>
                <a:tc vMerge="1">
                  <a:txBody>
                    <a:bodyPr/>
                    <a:lstStyle/>
                    <a:p>
                      <a:endParaRPr lang="lt-LT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lt-LT" sz="1400" b="1" i="0" u="none" strike="noStrike">
                          <a:solidFill>
                            <a:srgbClr val="000000"/>
                          </a:solidFill>
                          <a:effectLst/>
                          <a:latin typeface="Aptos Narrow" panose="020B0004020202020204" pitchFamily="34" charset="0"/>
                        </a:rPr>
                        <a:t>Alytus</a:t>
                      </a:r>
                    </a:p>
                  </a:txBody>
                  <a:tcPr marL="7252" marR="7252" marT="7252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noFill/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lt-LT" sz="1400" b="1" i="0" u="none" strike="noStrike">
                          <a:solidFill>
                            <a:srgbClr val="000000"/>
                          </a:solidFill>
                          <a:effectLst/>
                          <a:latin typeface="Aptos Narrow" panose="020B0004020202020204" pitchFamily="34" charset="0"/>
                        </a:rPr>
                        <a:t>Druskininkai</a:t>
                      </a:r>
                    </a:p>
                  </a:txBody>
                  <a:tcPr marL="7252" marR="7252" marT="7252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noFill/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lt-LT" sz="1400" b="1" i="0" u="none" strike="noStrike">
                          <a:solidFill>
                            <a:srgbClr val="000000"/>
                          </a:solidFill>
                          <a:effectLst/>
                          <a:latin typeface="Aptos Narrow" panose="020B0004020202020204" pitchFamily="34" charset="0"/>
                        </a:rPr>
                        <a:t>Lazdijai</a:t>
                      </a:r>
                    </a:p>
                  </a:txBody>
                  <a:tcPr marL="7252" marR="7252" marT="7252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noFill/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lt-LT" sz="1400" b="1" i="0" u="none" strike="noStrike">
                          <a:solidFill>
                            <a:srgbClr val="000000"/>
                          </a:solidFill>
                          <a:effectLst/>
                          <a:latin typeface="Aptos Narrow" panose="020B0004020202020204" pitchFamily="34" charset="0"/>
                        </a:rPr>
                        <a:t>Varėna</a:t>
                      </a:r>
                    </a:p>
                  </a:txBody>
                  <a:tcPr marL="7252" marR="7252" marT="7252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noFill/>
                  </a:tcPr>
                </a:tc>
                <a:tc vMerge="1">
                  <a:txBody>
                    <a:bodyPr/>
                    <a:lstStyle/>
                    <a:p>
                      <a:endParaRPr lang="lt-LT"/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1456061866"/>
                  </a:ext>
                </a:extLst>
              </a:tr>
              <a:tr h="242242">
                <a:tc rowSpan="6">
                  <a:txBody>
                    <a:bodyPr/>
                    <a:lstStyle/>
                    <a:p>
                      <a:pPr algn="l" fontAlgn="ctr"/>
                      <a:r>
                        <a:rPr lang="lt-LT" sz="1400" b="1" i="0" u="none" strike="noStrike">
                          <a:solidFill>
                            <a:srgbClr val="000000"/>
                          </a:solidFill>
                          <a:effectLst/>
                          <a:latin typeface="Aptos Narrow" panose="020B0004020202020204" pitchFamily="34" charset="0"/>
                        </a:rPr>
                        <a:t>ESF projektas KarjerON</a:t>
                      </a:r>
                    </a:p>
                  </a:txBody>
                  <a:tcPr marL="7252" marR="7252" marT="7252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BE2D5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ctr"/>
                      <a:r>
                        <a:rPr lang="lt-LT" sz="1400" b="0" i="0" u="none" strike="noStrike">
                          <a:solidFill>
                            <a:srgbClr val="000000"/>
                          </a:solidFill>
                          <a:effectLst/>
                          <a:latin typeface="Aptos Narrow" panose="020B0004020202020204" pitchFamily="34" charset="0"/>
                        </a:rPr>
                        <a:t>Profesinis mokymas</a:t>
                      </a:r>
                    </a:p>
                  </a:txBody>
                  <a:tcPr marL="7252" marR="7252" marT="7252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BE2D5"/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lt-LT" sz="1400" b="0" i="0" u="none" strike="noStrike">
                          <a:solidFill>
                            <a:srgbClr val="000000"/>
                          </a:solidFill>
                          <a:effectLst/>
                          <a:latin typeface="Aptos Narrow" panose="020B0004020202020204" pitchFamily="34" charset="0"/>
                        </a:rPr>
                        <a:t>108</a:t>
                      </a:r>
                    </a:p>
                  </a:txBody>
                  <a:tcPr marL="7252" marR="7252" marT="7252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BE2D5"/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lt-LT" sz="1400" b="0" i="0" u="none" strike="noStrike">
                          <a:solidFill>
                            <a:srgbClr val="000000"/>
                          </a:solidFill>
                          <a:effectLst/>
                          <a:latin typeface="Aptos Narrow" panose="020B0004020202020204" pitchFamily="34" charset="0"/>
                        </a:rPr>
                        <a:t>19</a:t>
                      </a:r>
                    </a:p>
                  </a:txBody>
                  <a:tcPr marL="7252" marR="7252" marT="7252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BE2D5"/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lt-LT" sz="1400" b="0" i="0" u="none" strike="noStrike">
                          <a:solidFill>
                            <a:srgbClr val="000000"/>
                          </a:solidFill>
                          <a:effectLst/>
                          <a:latin typeface="Aptos Narrow" panose="020B0004020202020204" pitchFamily="34" charset="0"/>
                        </a:rPr>
                        <a:t>29</a:t>
                      </a:r>
                    </a:p>
                  </a:txBody>
                  <a:tcPr marL="7252" marR="7252" marT="7252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BE2D5"/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lt-LT" sz="1400" b="0" i="0" u="none" strike="noStrike">
                          <a:solidFill>
                            <a:srgbClr val="000000"/>
                          </a:solidFill>
                          <a:effectLst/>
                          <a:latin typeface="Aptos Narrow" panose="020B0004020202020204" pitchFamily="34" charset="0"/>
                        </a:rPr>
                        <a:t>19</a:t>
                      </a:r>
                    </a:p>
                  </a:txBody>
                  <a:tcPr marL="7252" marR="7252" marT="7252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BE2D5"/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lt-LT" sz="1400" b="1" i="0" u="none" strike="noStrike">
                          <a:solidFill>
                            <a:srgbClr val="000000"/>
                          </a:solidFill>
                          <a:effectLst/>
                          <a:latin typeface="Aptos Narrow" panose="020B0004020202020204" pitchFamily="34" charset="0"/>
                        </a:rPr>
                        <a:t>175</a:t>
                      </a:r>
                    </a:p>
                  </a:txBody>
                  <a:tcPr marL="7252" marR="7252" marT="7252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BE2D5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2263231997"/>
                  </a:ext>
                </a:extLst>
              </a:tr>
              <a:tr h="242242">
                <a:tc vMerge="1">
                  <a:txBody>
                    <a:bodyPr/>
                    <a:lstStyle/>
                    <a:p>
                      <a:endParaRPr lang="lt-LT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l" fontAlgn="ctr"/>
                      <a:r>
                        <a:rPr lang="lt-LT" sz="1400" b="0" i="0" u="none" strike="noStrike">
                          <a:solidFill>
                            <a:srgbClr val="000000"/>
                          </a:solidFill>
                          <a:effectLst/>
                          <a:latin typeface="Aptos Narrow" panose="020B0004020202020204" pitchFamily="34" charset="0"/>
                        </a:rPr>
                        <a:t>Įdarbinimas pagal pameistrystės sutartį</a:t>
                      </a:r>
                    </a:p>
                  </a:txBody>
                  <a:tcPr marL="7252" marR="7252" marT="7252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BE2D5"/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lt-LT" sz="1400" b="0" i="0" u="none" strike="noStrike">
                          <a:solidFill>
                            <a:srgbClr val="000000"/>
                          </a:solidFill>
                          <a:effectLst/>
                          <a:latin typeface="Aptos Narrow" panose="020B0004020202020204" pitchFamily="34" charset="0"/>
                        </a:rPr>
                        <a:t>7</a:t>
                      </a:r>
                    </a:p>
                  </a:txBody>
                  <a:tcPr marL="7252" marR="7252" marT="7252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BE2D5"/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lt-LT" sz="1400" b="0" i="0" u="none" strike="noStrike">
                          <a:solidFill>
                            <a:srgbClr val="000000"/>
                          </a:solidFill>
                          <a:effectLst/>
                          <a:latin typeface="Aptos Narrow" panose="020B0004020202020204" pitchFamily="34" charset="0"/>
                        </a:rPr>
                        <a:t>1</a:t>
                      </a:r>
                    </a:p>
                  </a:txBody>
                  <a:tcPr marL="7252" marR="7252" marT="7252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BE2D5"/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lt-LT" sz="1400" b="0" i="0" u="none" strike="noStrike">
                          <a:solidFill>
                            <a:srgbClr val="000000"/>
                          </a:solidFill>
                          <a:effectLst/>
                          <a:latin typeface="Aptos Narrow" panose="020B0004020202020204" pitchFamily="34" charset="0"/>
                        </a:rPr>
                        <a:t>2</a:t>
                      </a:r>
                    </a:p>
                  </a:txBody>
                  <a:tcPr marL="7252" marR="7252" marT="7252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BE2D5"/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lt-LT" sz="1400" b="0" i="0" u="none" strike="noStrike">
                          <a:solidFill>
                            <a:srgbClr val="000000"/>
                          </a:solidFill>
                          <a:effectLst/>
                          <a:latin typeface="Aptos Narrow" panose="020B0004020202020204" pitchFamily="34" charset="0"/>
                        </a:rPr>
                        <a:t>1</a:t>
                      </a:r>
                    </a:p>
                  </a:txBody>
                  <a:tcPr marL="7252" marR="7252" marT="7252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BE2D5"/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lt-LT" sz="1400" b="1" i="0" u="none" strike="noStrike">
                          <a:solidFill>
                            <a:srgbClr val="000000"/>
                          </a:solidFill>
                          <a:effectLst/>
                          <a:latin typeface="Aptos Narrow" panose="020B0004020202020204" pitchFamily="34" charset="0"/>
                        </a:rPr>
                        <a:t>11</a:t>
                      </a:r>
                    </a:p>
                  </a:txBody>
                  <a:tcPr marL="7252" marR="7252" marT="7252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BE2D5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949751822"/>
                  </a:ext>
                </a:extLst>
              </a:tr>
              <a:tr h="242242">
                <a:tc vMerge="1">
                  <a:txBody>
                    <a:bodyPr/>
                    <a:lstStyle/>
                    <a:p>
                      <a:endParaRPr lang="lt-LT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l" fontAlgn="ctr"/>
                      <a:r>
                        <a:rPr lang="lt-LT" sz="1400" b="0" i="0" u="none" strike="noStrike">
                          <a:solidFill>
                            <a:srgbClr val="000000"/>
                          </a:solidFill>
                          <a:effectLst/>
                          <a:latin typeface="Aptos Narrow" panose="020B0004020202020204" pitchFamily="34" charset="0"/>
                        </a:rPr>
                        <a:t>Stažuotė</a:t>
                      </a:r>
                    </a:p>
                  </a:txBody>
                  <a:tcPr marL="7252" marR="7252" marT="7252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BE2D5"/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lt-LT" sz="1400" b="0" i="0" u="none" strike="noStrike">
                          <a:solidFill>
                            <a:srgbClr val="000000"/>
                          </a:solidFill>
                          <a:effectLst/>
                          <a:latin typeface="Aptos Narrow" panose="020B0004020202020204" pitchFamily="34" charset="0"/>
                        </a:rPr>
                        <a:t>6</a:t>
                      </a:r>
                    </a:p>
                  </a:txBody>
                  <a:tcPr marL="7252" marR="7252" marT="7252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BE2D5"/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lt-LT" sz="1400" b="0" i="0" u="none" strike="noStrike">
                          <a:solidFill>
                            <a:srgbClr val="000000"/>
                          </a:solidFill>
                          <a:effectLst/>
                          <a:latin typeface="Aptos Narrow" panose="020B0004020202020204" pitchFamily="34" charset="0"/>
                        </a:rPr>
                        <a:t>1</a:t>
                      </a:r>
                    </a:p>
                  </a:txBody>
                  <a:tcPr marL="7252" marR="7252" marT="7252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BE2D5"/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lt-LT" sz="1400" b="0" i="0" u="none" strike="noStrike">
                          <a:solidFill>
                            <a:srgbClr val="000000"/>
                          </a:solidFill>
                          <a:effectLst/>
                          <a:latin typeface="Aptos Narrow" panose="020B0004020202020204" pitchFamily="34" charset="0"/>
                        </a:rPr>
                        <a:t>2</a:t>
                      </a:r>
                    </a:p>
                  </a:txBody>
                  <a:tcPr marL="7252" marR="7252" marT="7252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BE2D5"/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lt-LT" sz="1400" b="0" i="0" u="none" strike="noStrike">
                          <a:solidFill>
                            <a:srgbClr val="000000"/>
                          </a:solidFill>
                          <a:effectLst/>
                          <a:latin typeface="Aptos Narrow" panose="020B0004020202020204" pitchFamily="34" charset="0"/>
                        </a:rPr>
                        <a:t>1</a:t>
                      </a:r>
                    </a:p>
                  </a:txBody>
                  <a:tcPr marL="7252" marR="7252" marT="7252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BE2D5"/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lt-LT" sz="1400" b="1" i="0" u="none" strike="noStrike">
                          <a:solidFill>
                            <a:srgbClr val="000000"/>
                          </a:solidFill>
                          <a:effectLst/>
                          <a:latin typeface="Aptos Narrow" panose="020B0004020202020204" pitchFamily="34" charset="0"/>
                        </a:rPr>
                        <a:t>10</a:t>
                      </a:r>
                    </a:p>
                  </a:txBody>
                  <a:tcPr marL="7252" marR="7252" marT="7252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BE2D5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3568354736"/>
                  </a:ext>
                </a:extLst>
              </a:tr>
              <a:tr h="242242">
                <a:tc vMerge="1">
                  <a:txBody>
                    <a:bodyPr/>
                    <a:lstStyle/>
                    <a:p>
                      <a:endParaRPr lang="lt-LT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l" fontAlgn="ctr"/>
                      <a:r>
                        <a:rPr lang="lt-LT" sz="1400" b="0" i="0" u="none" strike="noStrike">
                          <a:solidFill>
                            <a:srgbClr val="000000"/>
                          </a:solidFill>
                          <a:effectLst/>
                          <a:latin typeface="Aptos Narrow" panose="020B0004020202020204" pitchFamily="34" charset="0"/>
                        </a:rPr>
                        <a:t>Kompetencijų pripažinimas</a:t>
                      </a:r>
                    </a:p>
                  </a:txBody>
                  <a:tcPr marL="7252" marR="7252" marT="7252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BE2D5"/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lt-LT" sz="1400" b="0" i="0" u="none" strike="noStrike">
                          <a:solidFill>
                            <a:srgbClr val="000000"/>
                          </a:solidFill>
                          <a:effectLst/>
                          <a:latin typeface="Aptos Narrow" panose="020B0004020202020204" pitchFamily="34" charset="0"/>
                        </a:rPr>
                        <a:t>2</a:t>
                      </a:r>
                    </a:p>
                  </a:txBody>
                  <a:tcPr marL="7252" marR="7252" marT="7252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BE2D5"/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lt-LT" sz="1400" b="0" i="0" u="none" strike="noStrike">
                          <a:solidFill>
                            <a:srgbClr val="000000"/>
                          </a:solidFill>
                          <a:effectLst/>
                          <a:latin typeface="Aptos Narrow" panose="020B0004020202020204" pitchFamily="34" charset="0"/>
                        </a:rPr>
                        <a:t>0</a:t>
                      </a:r>
                    </a:p>
                  </a:txBody>
                  <a:tcPr marL="7252" marR="7252" marT="7252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BE2D5"/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lt-LT" sz="1400" b="0" i="0" u="none" strike="noStrike">
                          <a:solidFill>
                            <a:srgbClr val="000000"/>
                          </a:solidFill>
                          <a:effectLst/>
                          <a:latin typeface="Aptos Narrow" panose="020B0004020202020204" pitchFamily="34" charset="0"/>
                        </a:rPr>
                        <a:t>0</a:t>
                      </a:r>
                    </a:p>
                  </a:txBody>
                  <a:tcPr marL="7252" marR="7252" marT="7252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BE2D5"/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lt-LT" sz="1400" b="0" i="0" u="none" strike="noStrike">
                          <a:solidFill>
                            <a:srgbClr val="000000"/>
                          </a:solidFill>
                          <a:effectLst/>
                          <a:latin typeface="Aptos Narrow" panose="020B0004020202020204" pitchFamily="34" charset="0"/>
                        </a:rPr>
                        <a:t>0</a:t>
                      </a:r>
                    </a:p>
                  </a:txBody>
                  <a:tcPr marL="7252" marR="7252" marT="7252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BE2D5"/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lt-LT" sz="1400" b="1" i="0" u="none" strike="noStrike">
                          <a:solidFill>
                            <a:srgbClr val="000000"/>
                          </a:solidFill>
                          <a:effectLst/>
                          <a:latin typeface="Aptos Narrow" panose="020B0004020202020204" pitchFamily="34" charset="0"/>
                        </a:rPr>
                        <a:t>2</a:t>
                      </a:r>
                    </a:p>
                  </a:txBody>
                  <a:tcPr marL="7252" marR="7252" marT="7252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BE2D5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650698429"/>
                  </a:ext>
                </a:extLst>
              </a:tr>
              <a:tr h="242242">
                <a:tc vMerge="1">
                  <a:txBody>
                    <a:bodyPr/>
                    <a:lstStyle/>
                    <a:p>
                      <a:endParaRPr lang="lt-LT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l" fontAlgn="ctr"/>
                      <a:r>
                        <a:rPr lang="lt-LT" sz="1400" b="0" i="0" u="none" strike="noStrike">
                          <a:solidFill>
                            <a:srgbClr val="000000"/>
                          </a:solidFill>
                          <a:effectLst/>
                          <a:latin typeface="Aptos Narrow" panose="020B0004020202020204" pitchFamily="34" charset="0"/>
                        </a:rPr>
                        <a:t>Įdarbinimas subsidijuojant </a:t>
                      </a:r>
                    </a:p>
                  </a:txBody>
                  <a:tcPr marL="7252" marR="7252" marT="7252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BE2D5"/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lt-LT" sz="1400" b="0" i="0" u="none" strike="noStrike">
                          <a:solidFill>
                            <a:srgbClr val="000000"/>
                          </a:solidFill>
                          <a:effectLst/>
                          <a:latin typeface="Aptos Narrow" panose="020B0004020202020204" pitchFamily="34" charset="0"/>
                        </a:rPr>
                        <a:t>98</a:t>
                      </a:r>
                    </a:p>
                  </a:txBody>
                  <a:tcPr marL="7252" marR="7252" marT="7252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BE2D5"/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lt-LT" sz="1400" b="0" i="0" u="none" strike="noStrike">
                          <a:solidFill>
                            <a:srgbClr val="000000"/>
                          </a:solidFill>
                          <a:effectLst/>
                          <a:latin typeface="Aptos Narrow" panose="020B0004020202020204" pitchFamily="34" charset="0"/>
                        </a:rPr>
                        <a:t>17</a:t>
                      </a:r>
                    </a:p>
                  </a:txBody>
                  <a:tcPr marL="7252" marR="7252" marT="7252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BE2D5"/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lt-LT" sz="1400" b="0" i="0" u="none" strike="noStrike">
                          <a:solidFill>
                            <a:srgbClr val="000000"/>
                          </a:solidFill>
                          <a:effectLst/>
                          <a:latin typeface="Aptos Narrow" panose="020B0004020202020204" pitchFamily="34" charset="0"/>
                        </a:rPr>
                        <a:t>26</a:t>
                      </a:r>
                    </a:p>
                  </a:txBody>
                  <a:tcPr marL="7252" marR="7252" marT="7252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BE2D5"/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lt-LT" sz="1400" b="0" i="0" u="none" strike="noStrike">
                          <a:solidFill>
                            <a:srgbClr val="000000"/>
                          </a:solidFill>
                          <a:effectLst/>
                          <a:latin typeface="Aptos Narrow" panose="020B0004020202020204" pitchFamily="34" charset="0"/>
                        </a:rPr>
                        <a:t>17</a:t>
                      </a:r>
                    </a:p>
                  </a:txBody>
                  <a:tcPr marL="7252" marR="7252" marT="7252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BE2D5"/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lt-LT" sz="1400" b="1" i="0" u="none" strike="noStrike">
                          <a:solidFill>
                            <a:srgbClr val="000000"/>
                          </a:solidFill>
                          <a:effectLst/>
                          <a:latin typeface="Aptos Narrow" panose="020B0004020202020204" pitchFamily="34" charset="0"/>
                        </a:rPr>
                        <a:t>158</a:t>
                      </a:r>
                    </a:p>
                  </a:txBody>
                  <a:tcPr marL="7252" marR="7252" marT="7252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BE2D5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862763949"/>
                  </a:ext>
                </a:extLst>
              </a:tr>
              <a:tr h="252336">
                <a:tc vMerge="1">
                  <a:txBody>
                    <a:bodyPr/>
                    <a:lstStyle/>
                    <a:p>
                      <a:endParaRPr lang="lt-LT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l" fontAlgn="ctr"/>
                      <a:r>
                        <a:rPr lang="lt-LT" sz="1400" b="0" i="0" u="none" strike="noStrike">
                          <a:solidFill>
                            <a:srgbClr val="000000"/>
                          </a:solidFill>
                          <a:effectLst/>
                          <a:latin typeface="Aptos Narrow" panose="020B0004020202020204" pitchFamily="34" charset="0"/>
                        </a:rPr>
                        <a:t>Neformalus suaugusiųjų švietimas</a:t>
                      </a:r>
                    </a:p>
                  </a:txBody>
                  <a:tcPr marL="7252" marR="7252" marT="7252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BE2D5"/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lt-LT" sz="1400" b="0" i="0" u="none" strike="noStrike">
                          <a:solidFill>
                            <a:srgbClr val="000000"/>
                          </a:solidFill>
                          <a:effectLst/>
                          <a:latin typeface="Aptos Narrow" panose="020B0004020202020204" pitchFamily="34" charset="0"/>
                        </a:rPr>
                        <a:t>3</a:t>
                      </a:r>
                    </a:p>
                  </a:txBody>
                  <a:tcPr marL="7252" marR="7252" marT="7252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BE2D5"/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lt-LT" sz="1400" b="0" i="0" u="none" strike="noStrike">
                          <a:solidFill>
                            <a:srgbClr val="000000"/>
                          </a:solidFill>
                          <a:effectLst/>
                          <a:latin typeface="Aptos Narrow" panose="020B0004020202020204" pitchFamily="34" charset="0"/>
                        </a:rPr>
                        <a:t>2</a:t>
                      </a:r>
                    </a:p>
                  </a:txBody>
                  <a:tcPr marL="7252" marR="7252" marT="7252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BE2D5"/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lt-LT" sz="1400" b="0" i="0" u="none" strike="noStrike">
                          <a:solidFill>
                            <a:srgbClr val="000000"/>
                          </a:solidFill>
                          <a:effectLst/>
                          <a:latin typeface="Aptos Narrow" panose="020B0004020202020204" pitchFamily="34" charset="0"/>
                        </a:rPr>
                        <a:t>1</a:t>
                      </a:r>
                    </a:p>
                  </a:txBody>
                  <a:tcPr marL="7252" marR="7252" marT="7252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BE2D5"/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lt-LT" sz="1400" b="0" i="0" u="none" strike="noStrike">
                          <a:solidFill>
                            <a:srgbClr val="000000"/>
                          </a:solidFill>
                          <a:effectLst/>
                          <a:latin typeface="Aptos Narrow" panose="020B0004020202020204" pitchFamily="34" charset="0"/>
                        </a:rPr>
                        <a:t>1</a:t>
                      </a:r>
                    </a:p>
                  </a:txBody>
                  <a:tcPr marL="7252" marR="7252" marT="7252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BE2D5"/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lt-LT" sz="1400" b="1" i="0" u="none" strike="noStrike">
                          <a:solidFill>
                            <a:srgbClr val="000000"/>
                          </a:solidFill>
                          <a:effectLst/>
                          <a:latin typeface="Aptos Narrow" panose="020B0004020202020204" pitchFamily="34" charset="0"/>
                        </a:rPr>
                        <a:t>7</a:t>
                      </a:r>
                    </a:p>
                  </a:txBody>
                  <a:tcPr marL="7252" marR="7252" marT="7252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BE2D5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3954378108"/>
                  </a:ext>
                </a:extLst>
              </a:tr>
              <a:tr h="242242">
                <a:tc rowSpan="6">
                  <a:txBody>
                    <a:bodyPr/>
                    <a:lstStyle/>
                    <a:p>
                      <a:pPr algn="l" fontAlgn="ctr"/>
                      <a:r>
                        <a:rPr lang="lt-LT" sz="1400" b="1" i="0" u="none" strike="noStrike">
                          <a:solidFill>
                            <a:srgbClr val="000000"/>
                          </a:solidFill>
                          <a:effectLst/>
                          <a:latin typeface="Aptos Narrow" panose="020B0004020202020204" pitchFamily="34" charset="0"/>
                        </a:rPr>
                        <a:t>ESF projektas Kita stotelė - darbas</a:t>
                      </a:r>
                    </a:p>
                  </a:txBody>
                  <a:tcPr marL="7252" marR="7252" marT="7252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BE2D5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ctr"/>
                      <a:r>
                        <a:rPr lang="lt-LT" sz="1400" b="0" i="0" u="none" strike="noStrike">
                          <a:solidFill>
                            <a:srgbClr val="000000"/>
                          </a:solidFill>
                          <a:effectLst/>
                          <a:latin typeface="Aptos Narrow" panose="020B0004020202020204" pitchFamily="34" charset="0"/>
                        </a:rPr>
                        <a:t>Profesinis mokymas</a:t>
                      </a:r>
                    </a:p>
                  </a:txBody>
                  <a:tcPr marL="7252" marR="7252" marT="7252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BE2D5"/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lt-LT" sz="1400" b="0" i="0" u="none" strike="noStrike">
                          <a:solidFill>
                            <a:srgbClr val="000000"/>
                          </a:solidFill>
                          <a:effectLst/>
                          <a:latin typeface="Aptos Narrow" panose="020B0004020202020204" pitchFamily="34" charset="0"/>
                        </a:rPr>
                        <a:t>129</a:t>
                      </a:r>
                    </a:p>
                  </a:txBody>
                  <a:tcPr marL="7252" marR="7252" marT="7252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BE2D5"/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lt-LT" sz="1400" b="0" i="0" u="none" strike="noStrike">
                          <a:solidFill>
                            <a:srgbClr val="000000"/>
                          </a:solidFill>
                          <a:effectLst/>
                          <a:latin typeface="Aptos Narrow" panose="020B0004020202020204" pitchFamily="34" charset="0"/>
                        </a:rPr>
                        <a:t>34</a:t>
                      </a:r>
                    </a:p>
                  </a:txBody>
                  <a:tcPr marL="7252" marR="7252" marT="7252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BE2D5"/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lt-LT" sz="1400" b="0" i="0" u="none" strike="noStrike">
                          <a:solidFill>
                            <a:srgbClr val="000000"/>
                          </a:solidFill>
                          <a:effectLst/>
                          <a:latin typeface="Aptos Narrow" panose="020B0004020202020204" pitchFamily="34" charset="0"/>
                        </a:rPr>
                        <a:t>35</a:t>
                      </a:r>
                    </a:p>
                  </a:txBody>
                  <a:tcPr marL="7252" marR="7252" marT="7252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BE2D5"/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lt-LT" sz="1400" b="0" i="0" u="none" strike="noStrike">
                          <a:solidFill>
                            <a:srgbClr val="000000"/>
                          </a:solidFill>
                          <a:effectLst/>
                          <a:latin typeface="Aptos Narrow" panose="020B0004020202020204" pitchFamily="34" charset="0"/>
                        </a:rPr>
                        <a:t>34</a:t>
                      </a:r>
                    </a:p>
                  </a:txBody>
                  <a:tcPr marL="7252" marR="7252" marT="7252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BE2D5"/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lt-LT" sz="1400" b="1" i="0" u="none" strike="noStrike">
                          <a:solidFill>
                            <a:srgbClr val="000000"/>
                          </a:solidFill>
                          <a:effectLst/>
                          <a:latin typeface="Aptos Narrow" panose="020B0004020202020204" pitchFamily="34" charset="0"/>
                        </a:rPr>
                        <a:t>232</a:t>
                      </a:r>
                    </a:p>
                  </a:txBody>
                  <a:tcPr marL="7252" marR="7252" marT="7252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BE2D5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2080983440"/>
                  </a:ext>
                </a:extLst>
              </a:tr>
              <a:tr h="242242">
                <a:tc vMerge="1">
                  <a:txBody>
                    <a:bodyPr/>
                    <a:lstStyle/>
                    <a:p>
                      <a:endParaRPr lang="lt-LT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l" fontAlgn="ctr"/>
                      <a:r>
                        <a:rPr lang="lt-LT" sz="1400" b="0" i="0" u="none" strike="noStrike">
                          <a:solidFill>
                            <a:srgbClr val="000000"/>
                          </a:solidFill>
                          <a:effectLst/>
                          <a:latin typeface="Aptos Narrow" panose="020B0004020202020204" pitchFamily="34" charset="0"/>
                        </a:rPr>
                        <a:t>Įdarbinimas pagal pameistrystės sutartį</a:t>
                      </a:r>
                    </a:p>
                  </a:txBody>
                  <a:tcPr marL="7252" marR="7252" marT="7252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BE2D5"/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lt-LT" sz="1400" b="0" i="0" u="none" strike="noStrike">
                          <a:solidFill>
                            <a:srgbClr val="000000"/>
                          </a:solidFill>
                          <a:effectLst/>
                          <a:latin typeface="Aptos Narrow" panose="020B0004020202020204" pitchFamily="34" charset="0"/>
                        </a:rPr>
                        <a:t>28</a:t>
                      </a:r>
                    </a:p>
                  </a:txBody>
                  <a:tcPr marL="7252" marR="7252" marT="7252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BE2D5"/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lt-LT" sz="1400" b="0" i="0" u="none" strike="noStrike">
                          <a:solidFill>
                            <a:srgbClr val="000000"/>
                          </a:solidFill>
                          <a:effectLst/>
                          <a:latin typeface="Aptos Narrow" panose="020B0004020202020204" pitchFamily="34" charset="0"/>
                        </a:rPr>
                        <a:t>7</a:t>
                      </a:r>
                    </a:p>
                  </a:txBody>
                  <a:tcPr marL="7252" marR="7252" marT="7252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BE2D5"/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lt-LT" sz="1400" b="0" i="0" u="none" strike="noStrike">
                          <a:solidFill>
                            <a:srgbClr val="000000"/>
                          </a:solidFill>
                          <a:effectLst/>
                          <a:latin typeface="Aptos Narrow" panose="020B0004020202020204" pitchFamily="34" charset="0"/>
                        </a:rPr>
                        <a:t>7</a:t>
                      </a:r>
                    </a:p>
                  </a:txBody>
                  <a:tcPr marL="7252" marR="7252" marT="7252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BE2D5"/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lt-LT" sz="1400" b="0" i="0" u="none" strike="noStrike">
                          <a:solidFill>
                            <a:srgbClr val="000000"/>
                          </a:solidFill>
                          <a:effectLst/>
                          <a:latin typeface="Aptos Narrow" panose="020B0004020202020204" pitchFamily="34" charset="0"/>
                        </a:rPr>
                        <a:t>7</a:t>
                      </a:r>
                    </a:p>
                  </a:txBody>
                  <a:tcPr marL="7252" marR="7252" marT="7252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BE2D5"/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lt-LT" sz="1400" b="1" i="0" u="none" strike="noStrike">
                          <a:solidFill>
                            <a:srgbClr val="000000"/>
                          </a:solidFill>
                          <a:effectLst/>
                          <a:latin typeface="Aptos Narrow" panose="020B0004020202020204" pitchFamily="34" charset="0"/>
                        </a:rPr>
                        <a:t>49</a:t>
                      </a:r>
                    </a:p>
                  </a:txBody>
                  <a:tcPr marL="7252" marR="7252" marT="7252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BE2D5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3135441423"/>
                  </a:ext>
                </a:extLst>
              </a:tr>
              <a:tr h="242242">
                <a:tc vMerge="1">
                  <a:txBody>
                    <a:bodyPr/>
                    <a:lstStyle/>
                    <a:p>
                      <a:endParaRPr lang="lt-LT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l" fontAlgn="ctr"/>
                      <a:r>
                        <a:rPr lang="lt-LT" sz="1400" b="0" i="0" u="none" strike="noStrike" dirty="0">
                          <a:solidFill>
                            <a:srgbClr val="000000"/>
                          </a:solidFill>
                          <a:effectLst/>
                          <a:latin typeface="Aptos Narrow" panose="020B0004020202020204" pitchFamily="34" charset="0"/>
                        </a:rPr>
                        <a:t>Stažuotė</a:t>
                      </a:r>
                    </a:p>
                  </a:txBody>
                  <a:tcPr marL="7252" marR="7252" marT="7252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BE2D5"/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lt-LT" sz="1400" b="0" i="0" u="none" strike="noStrike">
                          <a:solidFill>
                            <a:srgbClr val="000000"/>
                          </a:solidFill>
                          <a:effectLst/>
                          <a:latin typeface="Aptos Narrow" panose="020B0004020202020204" pitchFamily="34" charset="0"/>
                        </a:rPr>
                        <a:t>13</a:t>
                      </a:r>
                    </a:p>
                  </a:txBody>
                  <a:tcPr marL="7252" marR="7252" marT="7252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BE2D5"/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lt-LT" sz="1400" b="0" i="0" u="none" strike="noStrike">
                          <a:solidFill>
                            <a:srgbClr val="000000"/>
                          </a:solidFill>
                          <a:effectLst/>
                          <a:latin typeface="Aptos Narrow" panose="020B0004020202020204" pitchFamily="34" charset="0"/>
                        </a:rPr>
                        <a:t>3</a:t>
                      </a:r>
                    </a:p>
                  </a:txBody>
                  <a:tcPr marL="7252" marR="7252" marT="7252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BE2D5"/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lt-LT" sz="1400" b="0" i="0" u="none" strike="noStrike">
                          <a:solidFill>
                            <a:srgbClr val="000000"/>
                          </a:solidFill>
                          <a:effectLst/>
                          <a:latin typeface="Aptos Narrow" panose="020B0004020202020204" pitchFamily="34" charset="0"/>
                        </a:rPr>
                        <a:t>3</a:t>
                      </a:r>
                    </a:p>
                  </a:txBody>
                  <a:tcPr marL="7252" marR="7252" marT="7252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BE2D5"/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lt-LT" sz="1400" b="0" i="0" u="none" strike="noStrike">
                          <a:solidFill>
                            <a:srgbClr val="000000"/>
                          </a:solidFill>
                          <a:effectLst/>
                          <a:latin typeface="Aptos Narrow" panose="020B0004020202020204" pitchFamily="34" charset="0"/>
                        </a:rPr>
                        <a:t>3</a:t>
                      </a:r>
                    </a:p>
                  </a:txBody>
                  <a:tcPr marL="7252" marR="7252" marT="7252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BE2D5"/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lt-LT" sz="1400" b="1" i="0" u="none" strike="noStrike">
                          <a:solidFill>
                            <a:srgbClr val="000000"/>
                          </a:solidFill>
                          <a:effectLst/>
                          <a:latin typeface="Aptos Narrow" panose="020B0004020202020204" pitchFamily="34" charset="0"/>
                        </a:rPr>
                        <a:t>22</a:t>
                      </a:r>
                    </a:p>
                  </a:txBody>
                  <a:tcPr marL="7252" marR="7252" marT="7252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BE2D5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3571013637"/>
                  </a:ext>
                </a:extLst>
              </a:tr>
              <a:tr h="242242">
                <a:tc vMerge="1">
                  <a:txBody>
                    <a:bodyPr/>
                    <a:lstStyle/>
                    <a:p>
                      <a:endParaRPr lang="lt-LT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l" fontAlgn="ctr"/>
                      <a:r>
                        <a:rPr lang="lt-LT" sz="1400" b="0" i="0" u="none" strike="noStrike">
                          <a:solidFill>
                            <a:srgbClr val="000000"/>
                          </a:solidFill>
                          <a:effectLst/>
                          <a:latin typeface="Aptos Narrow" panose="020B0004020202020204" pitchFamily="34" charset="0"/>
                        </a:rPr>
                        <a:t>Kompetencijų pripažinimas</a:t>
                      </a:r>
                    </a:p>
                  </a:txBody>
                  <a:tcPr marL="7252" marR="7252" marT="7252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BE2D5"/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lt-LT" sz="1400" b="0" i="0" u="none" strike="noStrike">
                          <a:solidFill>
                            <a:srgbClr val="000000"/>
                          </a:solidFill>
                          <a:effectLst/>
                          <a:latin typeface="Aptos Narrow" panose="020B0004020202020204" pitchFamily="34" charset="0"/>
                        </a:rPr>
                        <a:t>5</a:t>
                      </a:r>
                    </a:p>
                  </a:txBody>
                  <a:tcPr marL="7252" marR="7252" marT="7252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BE2D5"/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lt-LT" sz="1400" b="0" i="0" u="none" strike="noStrike">
                          <a:solidFill>
                            <a:srgbClr val="000000"/>
                          </a:solidFill>
                          <a:effectLst/>
                          <a:latin typeface="Aptos Narrow" panose="020B0004020202020204" pitchFamily="34" charset="0"/>
                        </a:rPr>
                        <a:t>1</a:t>
                      </a:r>
                    </a:p>
                  </a:txBody>
                  <a:tcPr marL="7252" marR="7252" marT="7252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BE2D5"/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lt-LT" sz="1400" b="0" i="0" u="none" strike="noStrike">
                          <a:solidFill>
                            <a:srgbClr val="000000"/>
                          </a:solidFill>
                          <a:effectLst/>
                          <a:latin typeface="Aptos Narrow" panose="020B0004020202020204" pitchFamily="34" charset="0"/>
                        </a:rPr>
                        <a:t>2</a:t>
                      </a:r>
                    </a:p>
                  </a:txBody>
                  <a:tcPr marL="7252" marR="7252" marT="7252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BE2D5"/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lt-LT" sz="1400" b="0" i="0" u="none" strike="noStrike">
                          <a:solidFill>
                            <a:srgbClr val="000000"/>
                          </a:solidFill>
                          <a:effectLst/>
                          <a:latin typeface="Aptos Narrow" panose="020B0004020202020204" pitchFamily="34" charset="0"/>
                        </a:rPr>
                        <a:t>2</a:t>
                      </a:r>
                    </a:p>
                  </a:txBody>
                  <a:tcPr marL="7252" marR="7252" marT="7252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BE2D5"/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lt-LT" sz="1400" b="1" i="0" u="none" strike="noStrike">
                          <a:solidFill>
                            <a:srgbClr val="000000"/>
                          </a:solidFill>
                          <a:effectLst/>
                          <a:latin typeface="Aptos Narrow" panose="020B0004020202020204" pitchFamily="34" charset="0"/>
                        </a:rPr>
                        <a:t>10</a:t>
                      </a:r>
                    </a:p>
                  </a:txBody>
                  <a:tcPr marL="7252" marR="7252" marT="7252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BE2D5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3983908605"/>
                  </a:ext>
                </a:extLst>
              </a:tr>
              <a:tr h="242242">
                <a:tc vMerge="1">
                  <a:txBody>
                    <a:bodyPr/>
                    <a:lstStyle/>
                    <a:p>
                      <a:endParaRPr lang="lt-LT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l" fontAlgn="ctr"/>
                      <a:r>
                        <a:rPr lang="lt-LT" sz="1400" b="0" i="0" u="none" strike="noStrike">
                          <a:solidFill>
                            <a:srgbClr val="000000"/>
                          </a:solidFill>
                          <a:effectLst/>
                          <a:latin typeface="Aptos Narrow" panose="020B0004020202020204" pitchFamily="34" charset="0"/>
                        </a:rPr>
                        <a:t>Įdarbinimas subsidijuojant </a:t>
                      </a:r>
                    </a:p>
                  </a:txBody>
                  <a:tcPr marL="7252" marR="7252" marT="7252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BE2D5"/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lt-LT" sz="1400" b="0" i="0" u="none" strike="noStrike">
                          <a:solidFill>
                            <a:srgbClr val="000000"/>
                          </a:solidFill>
                          <a:effectLst/>
                          <a:latin typeface="Aptos Narrow" panose="020B0004020202020204" pitchFamily="34" charset="0"/>
                        </a:rPr>
                        <a:t>42</a:t>
                      </a:r>
                    </a:p>
                  </a:txBody>
                  <a:tcPr marL="7252" marR="7252" marT="7252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BE2D5"/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lt-LT" sz="1400" b="0" i="0" u="none" strike="noStrike">
                          <a:solidFill>
                            <a:srgbClr val="000000"/>
                          </a:solidFill>
                          <a:effectLst/>
                          <a:latin typeface="Aptos Narrow" panose="020B0004020202020204" pitchFamily="34" charset="0"/>
                        </a:rPr>
                        <a:t>10</a:t>
                      </a:r>
                    </a:p>
                  </a:txBody>
                  <a:tcPr marL="7252" marR="7252" marT="7252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BE2D5"/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lt-LT" sz="1400" b="0" i="0" u="none" strike="noStrike">
                          <a:solidFill>
                            <a:srgbClr val="000000"/>
                          </a:solidFill>
                          <a:effectLst/>
                          <a:latin typeface="Aptos Narrow" panose="020B0004020202020204" pitchFamily="34" charset="0"/>
                        </a:rPr>
                        <a:t>10</a:t>
                      </a:r>
                    </a:p>
                  </a:txBody>
                  <a:tcPr marL="7252" marR="7252" marT="7252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BE2D5"/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lt-LT" sz="1400" b="0" i="0" u="none" strike="noStrike">
                          <a:solidFill>
                            <a:srgbClr val="000000"/>
                          </a:solidFill>
                          <a:effectLst/>
                          <a:latin typeface="Aptos Narrow" panose="020B0004020202020204" pitchFamily="34" charset="0"/>
                        </a:rPr>
                        <a:t>8</a:t>
                      </a:r>
                    </a:p>
                  </a:txBody>
                  <a:tcPr marL="7252" marR="7252" marT="7252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BE2D5"/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lt-LT" sz="1400" b="1" i="0" u="none" strike="noStrike">
                          <a:solidFill>
                            <a:srgbClr val="000000"/>
                          </a:solidFill>
                          <a:effectLst/>
                          <a:latin typeface="Aptos Narrow" panose="020B0004020202020204" pitchFamily="34" charset="0"/>
                        </a:rPr>
                        <a:t>70</a:t>
                      </a:r>
                    </a:p>
                  </a:txBody>
                  <a:tcPr marL="7252" marR="7252" marT="7252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BE2D5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3384888065"/>
                  </a:ext>
                </a:extLst>
              </a:tr>
              <a:tr h="252336">
                <a:tc vMerge="1">
                  <a:txBody>
                    <a:bodyPr/>
                    <a:lstStyle/>
                    <a:p>
                      <a:endParaRPr lang="lt-LT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l" fontAlgn="ctr"/>
                      <a:r>
                        <a:rPr lang="lt-LT" sz="1400" b="0" i="0" u="none" strike="noStrike">
                          <a:solidFill>
                            <a:srgbClr val="000000"/>
                          </a:solidFill>
                          <a:effectLst/>
                          <a:latin typeface="Aptos Narrow" panose="020B0004020202020204" pitchFamily="34" charset="0"/>
                        </a:rPr>
                        <a:t>Neformalus suaugusiųjų švietimas</a:t>
                      </a:r>
                    </a:p>
                  </a:txBody>
                  <a:tcPr marL="7252" marR="7252" marT="7252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BE2D5"/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lt-LT" sz="1400" b="0" i="0" u="none" strike="noStrike">
                          <a:solidFill>
                            <a:srgbClr val="000000"/>
                          </a:solidFill>
                          <a:effectLst/>
                          <a:latin typeface="Aptos Narrow" panose="020B0004020202020204" pitchFamily="34" charset="0"/>
                        </a:rPr>
                        <a:t>9</a:t>
                      </a:r>
                    </a:p>
                  </a:txBody>
                  <a:tcPr marL="7252" marR="7252" marT="7252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BE2D5"/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lt-LT" sz="1400" b="0" i="0" u="none" strike="noStrike">
                          <a:solidFill>
                            <a:srgbClr val="000000"/>
                          </a:solidFill>
                          <a:effectLst/>
                          <a:latin typeface="Aptos Narrow" panose="020B0004020202020204" pitchFamily="34" charset="0"/>
                        </a:rPr>
                        <a:t>3</a:t>
                      </a:r>
                    </a:p>
                  </a:txBody>
                  <a:tcPr marL="7252" marR="7252" marT="7252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BE2D5"/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lt-LT" sz="1400" b="0" i="0" u="none" strike="noStrike">
                          <a:solidFill>
                            <a:srgbClr val="000000"/>
                          </a:solidFill>
                          <a:effectLst/>
                          <a:latin typeface="Aptos Narrow" panose="020B0004020202020204" pitchFamily="34" charset="0"/>
                        </a:rPr>
                        <a:t>4</a:t>
                      </a:r>
                    </a:p>
                  </a:txBody>
                  <a:tcPr marL="7252" marR="7252" marT="7252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BE2D5"/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lt-LT" sz="1400" b="0" i="0" u="none" strike="noStrike">
                          <a:solidFill>
                            <a:srgbClr val="000000"/>
                          </a:solidFill>
                          <a:effectLst/>
                          <a:latin typeface="Aptos Narrow" panose="020B0004020202020204" pitchFamily="34" charset="0"/>
                        </a:rPr>
                        <a:t>3</a:t>
                      </a:r>
                    </a:p>
                  </a:txBody>
                  <a:tcPr marL="7252" marR="7252" marT="7252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BE2D5"/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lt-LT" sz="1400" b="1" i="0" u="none" strike="noStrike">
                          <a:solidFill>
                            <a:srgbClr val="000000"/>
                          </a:solidFill>
                          <a:effectLst/>
                          <a:latin typeface="Aptos Narrow" panose="020B0004020202020204" pitchFamily="34" charset="0"/>
                        </a:rPr>
                        <a:t>19</a:t>
                      </a:r>
                    </a:p>
                  </a:txBody>
                  <a:tcPr marL="7252" marR="7252" marT="7252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BE2D5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3440642546"/>
                  </a:ext>
                </a:extLst>
              </a:tr>
              <a:tr h="227398">
                <a:tc rowSpan="2">
                  <a:txBody>
                    <a:bodyPr/>
                    <a:lstStyle/>
                    <a:p>
                      <a:pPr algn="l" fontAlgn="ctr"/>
                      <a:r>
                        <a:rPr lang="lt-LT" sz="1400" b="1" i="0" u="none" strike="noStrike">
                          <a:solidFill>
                            <a:srgbClr val="000000"/>
                          </a:solidFill>
                          <a:effectLst/>
                          <a:latin typeface="Aptos Narrow" panose="020B0004020202020204" pitchFamily="34" charset="0"/>
                        </a:rPr>
                        <a:t>RRF projektas Kryptis-Ateitis</a:t>
                      </a:r>
                    </a:p>
                  </a:txBody>
                  <a:tcPr marL="7252" marR="7252" marT="7252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DAE9F8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ctr"/>
                      <a:r>
                        <a:rPr lang="lt-LT" sz="1400" b="0" i="0" u="none" strike="noStrike">
                          <a:solidFill>
                            <a:srgbClr val="000000"/>
                          </a:solidFill>
                          <a:effectLst/>
                          <a:latin typeface="Aptos Narrow" panose="020B0004020202020204" pitchFamily="34" charset="0"/>
                        </a:rPr>
                        <a:t>Aukštą pridėtinę vertę kuriančių kompetencijų įgyjimas</a:t>
                      </a:r>
                    </a:p>
                  </a:txBody>
                  <a:tcPr marL="7252" marR="7252" marT="7252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DAE9F8"/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lt-LT" sz="1400" b="0" i="0" u="none" strike="noStrike">
                          <a:solidFill>
                            <a:srgbClr val="000000"/>
                          </a:solidFill>
                          <a:effectLst/>
                          <a:latin typeface="Aptos Narrow" panose="020B0004020202020204" pitchFamily="34" charset="0"/>
                        </a:rPr>
                        <a:t>127</a:t>
                      </a:r>
                    </a:p>
                  </a:txBody>
                  <a:tcPr marL="7252" marR="7252" marT="7252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DAE9F8"/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lt-LT" sz="1400" b="0" i="0" u="none" strike="noStrike">
                          <a:solidFill>
                            <a:srgbClr val="000000"/>
                          </a:solidFill>
                          <a:effectLst/>
                          <a:latin typeface="Aptos Narrow" panose="020B0004020202020204" pitchFamily="34" charset="0"/>
                        </a:rPr>
                        <a:t>60</a:t>
                      </a:r>
                    </a:p>
                  </a:txBody>
                  <a:tcPr marL="7252" marR="7252" marT="7252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DAE9F8"/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lt-LT" sz="1400" b="0" i="0" u="none" strike="noStrike">
                          <a:solidFill>
                            <a:srgbClr val="000000"/>
                          </a:solidFill>
                          <a:effectLst/>
                          <a:latin typeface="Aptos Narrow" panose="020B0004020202020204" pitchFamily="34" charset="0"/>
                        </a:rPr>
                        <a:t>19</a:t>
                      </a:r>
                    </a:p>
                  </a:txBody>
                  <a:tcPr marL="7252" marR="7252" marT="7252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DAE9F8"/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lt-LT" sz="1400" b="0" i="0" u="none" strike="noStrike">
                          <a:solidFill>
                            <a:srgbClr val="000000"/>
                          </a:solidFill>
                          <a:effectLst/>
                          <a:latin typeface="Aptos Narrow" panose="020B0004020202020204" pitchFamily="34" charset="0"/>
                        </a:rPr>
                        <a:t>18</a:t>
                      </a:r>
                    </a:p>
                  </a:txBody>
                  <a:tcPr marL="7252" marR="7252" marT="7252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DAE9F8"/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lt-LT" sz="1400" b="1" i="0" u="none" strike="noStrike">
                          <a:solidFill>
                            <a:srgbClr val="000000"/>
                          </a:solidFill>
                          <a:effectLst/>
                          <a:latin typeface="Aptos Narrow" panose="020B0004020202020204" pitchFamily="34" charset="0"/>
                        </a:rPr>
                        <a:t>224</a:t>
                      </a:r>
                    </a:p>
                  </a:txBody>
                  <a:tcPr marL="7252" marR="7252" marT="7252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DAE9F8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902360309"/>
                  </a:ext>
                </a:extLst>
              </a:tr>
              <a:tr h="252336">
                <a:tc vMerge="1">
                  <a:txBody>
                    <a:bodyPr/>
                    <a:lstStyle/>
                    <a:p>
                      <a:endParaRPr lang="lt-LT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l" fontAlgn="ctr"/>
                      <a:r>
                        <a:rPr lang="lt-LT" sz="1400" b="0" i="0" u="none" strike="noStrike">
                          <a:solidFill>
                            <a:srgbClr val="000000"/>
                          </a:solidFill>
                          <a:effectLst/>
                          <a:latin typeface="Aptos Narrow" panose="020B0004020202020204" pitchFamily="34" charset="0"/>
                        </a:rPr>
                        <a:t>Kompetencijų pripažinimas</a:t>
                      </a:r>
                    </a:p>
                  </a:txBody>
                  <a:tcPr marL="7252" marR="7252" marT="7252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DAE9F8"/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lt-LT" sz="1400" b="0" i="0" u="none" strike="noStrike">
                          <a:solidFill>
                            <a:srgbClr val="000000"/>
                          </a:solidFill>
                          <a:effectLst/>
                          <a:latin typeface="Aptos Narrow" panose="020B0004020202020204" pitchFamily="34" charset="0"/>
                        </a:rPr>
                        <a:t>2</a:t>
                      </a:r>
                    </a:p>
                  </a:txBody>
                  <a:tcPr marL="7252" marR="7252" marT="7252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DAE9F8"/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lt-LT" sz="1400" b="0" i="0" u="none" strike="noStrike">
                          <a:solidFill>
                            <a:srgbClr val="000000"/>
                          </a:solidFill>
                          <a:effectLst/>
                          <a:latin typeface="Aptos Narrow" panose="020B0004020202020204" pitchFamily="34" charset="0"/>
                        </a:rPr>
                        <a:t>1</a:t>
                      </a:r>
                    </a:p>
                  </a:txBody>
                  <a:tcPr marL="7252" marR="7252" marT="7252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DAE9F8"/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lt-LT" sz="1400" b="0" i="0" u="none" strike="noStrike">
                          <a:solidFill>
                            <a:srgbClr val="000000"/>
                          </a:solidFill>
                          <a:effectLst/>
                          <a:latin typeface="Aptos Narrow" panose="020B0004020202020204" pitchFamily="34" charset="0"/>
                        </a:rPr>
                        <a:t>4</a:t>
                      </a:r>
                    </a:p>
                  </a:txBody>
                  <a:tcPr marL="7252" marR="7252" marT="7252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DAE9F8"/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lt-LT" sz="1400" b="0" i="0" u="none" strike="noStrike">
                          <a:solidFill>
                            <a:srgbClr val="000000"/>
                          </a:solidFill>
                          <a:effectLst/>
                          <a:latin typeface="Aptos Narrow" panose="020B0004020202020204" pitchFamily="34" charset="0"/>
                        </a:rPr>
                        <a:t>1</a:t>
                      </a:r>
                    </a:p>
                  </a:txBody>
                  <a:tcPr marL="7252" marR="7252" marT="7252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DAE9F8"/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lt-LT" sz="1400" b="1" i="0" u="none" strike="noStrike">
                          <a:solidFill>
                            <a:srgbClr val="000000"/>
                          </a:solidFill>
                          <a:effectLst/>
                          <a:latin typeface="Aptos Narrow" panose="020B0004020202020204" pitchFamily="34" charset="0"/>
                        </a:rPr>
                        <a:t>8</a:t>
                      </a:r>
                    </a:p>
                  </a:txBody>
                  <a:tcPr marL="7252" marR="7252" marT="7252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DAE9F8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471148494"/>
                  </a:ext>
                </a:extLst>
              </a:tr>
              <a:tr h="242242">
                <a:tc rowSpan="5">
                  <a:txBody>
                    <a:bodyPr/>
                    <a:lstStyle/>
                    <a:p>
                      <a:pPr algn="l" fontAlgn="ctr"/>
                      <a:r>
                        <a:rPr lang="lt-LT" sz="1400" b="1" i="0" u="none" strike="noStrike">
                          <a:solidFill>
                            <a:srgbClr val="000000"/>
                          </a:solidFill>
                          <a:effectLst/>
                          <a:latin typeface="Aptos Narrow" panose="020B0004020202020204" pitchFamily="34" charset="0"/>
                        </a:rPr>
                        <a:t>Valstybės biudžetas</a:t>
                      </a:r>
                    </a:p>
                  </a:txBody>
                  <a:tcPr marL="7252" marR="7252" marT="7252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DAF2D0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ctr"/>
                      <a:r>
                        <a:rPr lang="lt-LT" sz="1400" b="0" i="0" u="none" strike="noStrike">
                          <a:solidFill>
                            <a:srgbClr val="000000"/>
                          </a:solidFill>
                          <a:effectLst/>
                          <a:latin typeface="Aptos Narrow" panose="020B0004020202020204" pitchFamily="34" charset="0"/>
                        </a:rPr>
                        <a:t>Profesinis mokymas</a:t>
                      </a:r>
                    </a:p>
                  </a:txBody>
                  <a:tcPr marL="7252" marR="7252" marT="7252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DAF2D0"/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lt-LT" sz="1400" b="0" i="0" u="none" strike="noStrike">
                          <a:solidFill>
                            <a:srgbClr val="000000"/>
                          </a:solidFill>
                          <a:effectLst/>
                          <a:latin typeface="Aptos Narrow" panose="020B0004020202020204" pitchFamily="34" charset="0"/>
                        </a:rPr>
                        <a:t>3</a:t>
                      </a:r>
                    </a:p>
                  </a:txBody>
                  <a:tcPr marL="7252" marR="7252" marT="7252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DAF2D0"/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lt-LT" sz="1400" b="0" i="0" u="none" strike="noStrike">
                          <a:solidFill>
                            <a:srgbClr val="000000"/>
                          </a:solidFill>
                          <a:effectLst/>
                          <a:latin typeface="Aptos Narrow" panose="020B0004020202020204" pitchFamily="34" charset="0"/>
                        </a:rPr>
                        <a:t>1</a:t>
                      </a:r>
                    </a:p>
                  </a:txBody>
                  <a:tcPr marL="7252" marR="7252" marT="7252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DAF2D0"/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lt-LT" sz="1400" b="0" i="0" u="none" strike="noStrike">
                          <a:solidFill>
                            <a:srgbClr val="000000"/>
                          </a:solidFill>
                          <a:effectLst/>
                          <a:latin typeface="Aptos Narrow" panose="020B0004020202020204" pitchFamily="34" charset="0"/>
                        </a:rPr>
                        <a:t>1</a:t>
                      </a:r>
                    </a:p>
                  </a:txBody>
                  <a:tcPr marL="7252" marR="7252" marT="7252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DAF2D0"/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lt-LT" sz="1400" b="0" i="0" u="none" strike="noStrike">
                          <a:solidFill>
                            <a:srgbClr val="000000"/>
                          </a:solidFill>
                          <a:effectLst/>
                          <a:latin typeface="Aptos Narrow" panose="020B0004020202020204" pitchFamily="34" charset="0"/>
                        </a:rPr>
                        <a:t>1</a:t>
                      </a:r>
                    </a:p>
                  </a:txBody>
                  <a:tcPr marL="7252" marR="7252" marT="7252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DAF2D0"/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lt-LT" sz="1400" b="1" i="0" u="none" strike="noStrike">
                          <a:solidFill>
                            <a:srgbClr val="000000"/>
                          </a:solidFill>
                          <a:effectLst/>
                          <a:latin typeface="Aptos Narrow" panose="020B0004020202020204" pitchFamily="34" charset="0"/>
                        </a:rPr>
                        <a:t>6</a:t>
                      </a:r>
                    </a:p>
                  </a:txBody>
                  <a:tcPr marL="7252" marR="7252" marT="7252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DAF2D0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3854168538"/>
                  </a:ext>
                </a:extLst>
              </a:tr>
              <a:tr h="242242">
                <a:tc vMerge="1">
                  <a:txBody>
                    <a:bodyPr/>
                    <a:lstStyle/>
                    <a:p>
                      <a:endParaRPr lang="lt-LT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l" fontAlgn="ctr"/>
                      <a:r>
                        <a:rPr lang="lt-LT" sz="1400" b="0" i="0" u="none" strike="noStrike">
                          <a:solidFill>
                            <a:srgbClr val="000000"/>
                          </a:solidFill>
                          <a:effectLst/>
                          <a:latin typeface="Aptos Narrow" panose="020B0004020202020204" pitchFamily="34" charset="0"/>
                        </a:rPr>
                        <a:t>Įdarbinimas pagal pameistrystės sutartį</a:t>
                      </a:r>
                    </a:p>
                  </a:txBody>
                  <a:tcPr marL="7252" marR="7252" marT="7252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DAF2D0"/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lt-LT" sz="1400" b="0" i="0" u="none" strike="noStrike">
                          <a:solidFill>
                            <a:srgbClr val="000000"/>
                          </a:solidFill>
                          <a:effectLst/>
                          <a:latin typeface="Aptos Narrow" panose="020B0004020202020204" pitchFamily="34" charset="0"/>
                        </a:rPr>
                        <a:t>2</a:t>
                      </a:r>
                    </a:p>
                  </a:txBody>
                  <a:tcPr marL="7252" marR="7252" marT="7252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DAF2D0"/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lt-LT" sz="1400" b="0" i="0" u="none" strike="noStrike">
                          <a:solidFill>
                            <a:srgbClr val="000000"/>
                          </a:solidFill>
                          <a:effectLst/>
                          <a:latin typeface="Aptos Narrow" panose="020B0004020202020204" pitchFamily="34" charset="0"/>
                        </a:rPr>
                        <a:t>0</a:t>
                      </a:r>
                    </a:p>
                  </a:txBody>
                  <a:tcPr marL="7252" marR="7252" marT="7252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DAF2D0"/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lt-LT" sz="1400" b="0" i="0" u="none" strike="noStrike">
                          <a:solidFill>
                            <a:srgbClr val="000000"/>
                          </a:solidFill>
                          <a:effectLst/>
                          <a:latin typeface="Aptos Narrow" panose="020B0004020202020204" pitchFamily="34" charset="0"/>
                        </a:rPr>
                        <a:t>0</a:t>
                      </a:r>
                    </a:p>
                  </a:txBody>
                  <a:tcPr marL="7252" marR="7252" marT="7252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DAF2D0"/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lt-LT" sz="1400" b="0" i="0" u="none" strike="noStrike">
                          <a:solidFill>
                            <a:srgbClr val="000000"/>
                          </a:solidFill>
                          <a:effectLst/>
                          <a:latin typeface="Aptos Narrow" panose="020B0004020202020204" pitchFamily="34" charset="0"/>
                        </a:rPr>
                        <a:t>1</a:t>
                      </a:r>
                    </a:p>
                  </a:txBody>
                  <a:tcPr marL="7252" marR="7252" marT="7252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DAF2D0"/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lt-LT" sz="1400" b="1" i="0" u="none" strike="noStrike">
                          <a:solidFill>
                            <a:srgbClr val="000000"/>
                          </a:solidFill>
                          <a:effectLst/>
                          <a:latin typeface="Aptos Narrow" panose="020B0004020202020204" pitchFamily="34" charset="0"/>
                        </a:rPr>
                        <a:t>3</a:t>
                      </a:r>
                    </a:p>
                  </a:txBody>
                  <a:tcPr marL="7252" marR="7252" marT="7252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DAF2D0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384339883"/>
                  </a:ext>
                </a:extLst>
              </a:tr>
              <a:tr h="242242">
                <a:tc vMerge="1">
                  <a:txBody>
                    <a:bodyPr/>
                    <a:lstStyle/>
                    <a:p>
                      <a:endParaRPr lang="lt-LT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l" fontAlgn="ctr"/>
                      <a:r>
                        <a:rPr lang="lt-LT" sz="1400" b="0" i="0" u="none" strike="noStrike">
                          <a:solidFill>
                            <a:srgbClr val="000000"/>
                          </a:solidFill>
                          <a:effectLst/>
                          <a:latin typeface="Aptos Narrow" panose="020B0004020202020204" pitchFamily="34" charset="0"/>
                        </a:rPr>
                        <a:t>Įdarbinimas subsidijuojant </a:t>
                      </a:r>
                    </a:p>
                  </a:txBody>
                  <a:tcPr marL="7252" marR="7252" marT="7252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DAF2D0"/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lt-LT" sz="1400" b="0" i="0" u="none" strike="noStrike">
                          <a:solidFill>
                            <a:srgbClr val="000000"/>
                          </a:solidFill>
                          <a:effectLst/>
                          <a:latin typeface="Aptos Narrow" panose="020B0004020202020204" pitchFamily="34" charset="0"/>
                        </a:rPr>
                        <a:t>11</a:t>
                      </a:r>
                    </a:p>
                  </a:txBody>
                  <a:tcPr marL="7252" marR="7252" marT="7252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DAF2D0"/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lt-LT" sz="1400" b="0" i="0" u="none" strike="noStrike">
                          <a:solidFill>
                            <a:srgbClr val="000000"/>
                          </a:solidFill>
                          <a:effectLst/>
                          <a:latin typeface="Aptos Narrow" panose="020B0004020202020204" pitchFamily="34" charset="0"/>
                        </a:rPr>
                        <a:t>2</a:t>
                      </a:r>
                    </a:p>
                  </a:txBody>
                  <a:tcPr marL="7252" marR="7252" marT="7252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DAF2D0"/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lt-LT" sz="1400" b="0" i="0" u="none" strike="noStrike">
                          <a:solidFill>
                            <a:srgbClr val="000000"/>
                          </a:solidFill>
                          <a:effectLst/>
                          <a:latin typeface="Aptos Narrow" panose="020B0004020202020204" pitchFamily="34" charset="0"/>
                        </a:rPr>
                        <a:t>3</a:t>
                      </a:r>
                    </a:p>
                  </a:txBody>
                  <a:tcPr marL="7252" marR="7252" marT="7252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DAF2D0"/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lt-LT" sz="1400" b="0" i="0" u="none" strike="noStrike">
                          <a:solidFill>
                            <a:srgbClr val="000000"/>
                          </a:solidFill>
                          <a:effectLst/>
                          <a:latin typeface="Aptos Narrow" panose="020B0004020202020204" pitchFamily="34" charset="0"/>
                        </a:rPr>
                        <a:t>2</a:t>
                      </a:r>
                    </a:p>
                  </a:txBody>
                  <a:tcPr marL="7252" marR="7252" marT="7252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DAF2D0"/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lt-LT" sz="1400" b="1" i="0" u="none" strike="noStrike">
                          <a:solidFill>
                            <a:srgbClr val="000000"/>
                          </a:solidFill>
                          <a:effectLst/>
                          <a:latin typeface="Aptos Narrow" panose="020B0004020202020204" pitchFamily="34" charset="0"/>
                        </a:rPr>
                        <a:t>18</a:t>
                      </a:r>
                    </a:p>
                  </a:txBody>
                  <a:tcPr marL="7252" marR="7252" marT="7252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DAF2D0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4023157975"/>
                  </a:ext>
                </a:extLst>
              </a:tr>
              <a:tr h="242242">
                <a:tc vMerge="1">
                  <a:txBody>
                    <a:bodyPr/>
                    <a:lstStyle/>
                    <a:p>
                      <a:endParaRPr lang="lt-LT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l" fontAlgn="ctr"/>
                      <a:r>
                        <a:rPr lang="lt-LT" sz="1400" b="0" i="0" u="none" strike="noStrike">
                          <a:solidFill>
                            <a:srgbClr val="000000"/>
                          </a:solidFill>
                          <a:effectLst/>
                          <a:latin typeface="Aptos Narrow" panose="020B0004020202020204" pitchFamily="34" charset="0"/>
                        </a:rPr>
                        <a:t>Parama judumui</a:t>
                      </a:r>
                    </a:p>
                  </a:txBody>
                  <a:tcPr marL="7252" marR="7252" marT="7252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DAF2D0"/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lt-LT" sz="1400" b="0" i="0" u="none" strike="noStrike">
                          <a:solidFill>
                            <a:srgbClr val="000000"/>
                          </a:solidFill>
                          <a:effectLst/>
                          <a:latin typeface="Aptos Narrow" panose="020B0004020202020204" pitchFamily="34" charset="0"/>
                        </a:rPr>
                        <a:t>100</a:t>
                      </a:r>
                    </a:p>
                  </a:txBody>
                  <a:tcPr marL="7252" marR="7252" marT="7252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DAF2D0"/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lt-LT" sz="1400" b="0" i="0" u="none" strike="noStrike">
                          <a:solidFill>
                            <a:srgbClr val="000000"/>
                          </a:solidFill>
                          <a:effectLst/>
                          <a:latin typeface="Aptos Narrow" panose="020B0004020202020204" pitchFamily="34" charset="0"/>
                        </a:rPr>
                        <a:t>24</a:t>
                      </a:r>
                    </a:p>
                  </a:txBody>
                  <a:tcPr marL="7252" marR="7252" marT="7252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DAF2D0"/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lt-LT" sz="1400" b="0" i="0" u="none" strike="noStrike">
                          <a:solidFill>
                            <a:srgbClr val="000000"/>
                          </a:solidFill>
                          <a:effectLst/>
                          <a:latin typeface="Aptos Narrow" panose="020B0004020202020204" pitchFamily="34" charset="0"/>
                        </a:rPr>
                        <a:t>37</a:t>
                      </a:r>
                    </a:p>
                  </a:txBody>
                  <a:tcPr marL="7252" marR="7252" marT="7252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DAF2D0"/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lt-LT" sz="1400" b="0" i="0" u="none" strike="noStrike">
                          <a:solidFill>
                            <a:srgbClr val="000000"/>
                          </a:solidFill>
                          <a:effectLst/>
                          <a:latin typeface="Aptos Narrow" panose="020B0004020202020204" pitchFamily="34" charset="0"/>
                        </a:rPr>
                        <a:t>37</a:t>
                      </a:r>
                    </a:p>
                  </a:txBody>
                  <a:tcPr marL="7252" marR="7252" marT="7252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DAF2D0"/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lt-LT" sz="1400" b="1" i="0" u="none" strike="noStrike">
                          <a:solidFill>
                            <a:srgbClr val="000000"/>
                          </a:solidFill>
                          <a:effectLst/>
                          <a:latin typeface="Aptos Narrow" panose="020B0004020202020204" pitchFamily="34" charset="0"/>
                        </a:rPr>
                        <a:t>198</a:t>
                      </a:r>
                    </a:p>
                  </a:txBody>
                  <a:tcPr marL="7252" marR="7252" marT="7252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DAF2D0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083211117"/>
                  </a:ext>
                </a:extLst>
              </a:tr>
              <a:tr h="252336">
                <a:tc vMerge="1">
                  <a:txBody>
                    <a:bodyPr/>
                    <a:lstStyle/>
                    <a:p>
                      <a:endParaRPr lang="lt-LT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l" fontAlgn="ctr"/>
                      <a:r>
                        <a:rPr lang="lt-LT" sz="1400" b="0" i="0" u="none" strike="noStrike">
                          <a:solidFill>
                            <a:srgbClr val="000000"/>
                          </a:solidFill>
                          <a:effectLst/>
                          <a:latin typeface="Aptos Narrow" panose="020B0004020202020204" pitchFamily="34" charset="0"/>
                        </a:rPr>
                        <a:t>Neformalus suaugusiųjų švietimas</a:t>
                      </a:r>
                    </a:p>
                  </a:txBody>
                  <a:tcPr marL="7252" marR="7252" marT="7252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DAF2D0"/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lt-LT" sz="1400" b="0" i="0" u="none" strike="noStrike">
                          <a:solidFill>
                            <a:srgbClr val="000000"/>
                          </a:solidFill>
                          <a:effectLst/>
                          <a:latin typeface="Aptos Narrow" panose="020B0004020202020204" pitchFamily="34" charset="0"/>
                        </a:rPr>
                        <a:t>18</a:t>
                      </a:r>
                    </a:p>
                  </a:txBody>
                  <a:tcPr marL="7252" marR="7252" marT="7252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DAF2D0"/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lt-LT" sz="1400" b="0" i="0" u="none" strike="noStrike">
                          <a:solidFill>
                            <a:srgbClr val="000000"/>
                          </a:solidFill>
                          <a:effectLst/>
                          <a:latin typeface="Aptos Narrow" panose="020B0004020202020204" pitchFamily="34" charset="0"/>
                        </a:rPr>
                        <a:t>18</a:t>
                      </a:r>
                    </a:p>
                  </a:txBody>
                  <a:tcPr marL="7252" marR="7252" marT="7252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DAF2D0"/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lt-LT" sz="1400" b="0" i="0" u="none" strike="noStrike">
                          <a:solidFill>
                            <a:srgbClr val="000000"/>
                          </a:solidFill>
                          <a:effectLst/>
                          <a:latin typeface="Aptos Narrow" panose="020B0004020202020204" pitchFamily="34" charset="0"/>
                        </a:rPr>
                        <a:t>2</a:t>
                      </a:r>
                    </a:p>
                  </a:txBody>
                  <a:tcPr marL="7252" marR="7252" marT="7252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DAF2D0"/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lt-LT" sz="1400" b="0" i="0" u="none" strike="noStrike">
                          <a:solidFill>
                            <a:srgbClr val="000000"/>
                          </a:solidFill>
                          <a:effectLst/>
                          <a:latin typeface="Aptos Narrow" panose="020B0004020202020204" pitchFamily="34" charset="0"/>
                        </a:rPr>
                        <a:t>1</a:t>
                      </a:r>
                    </a:p>
                  </a:txBody>
                  <a:tcPr marL="7252" marR="7252" marT="7252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DAF2D0"/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lt-LT" sz="1400" b="1" i="0" u="none" strike="noStrike">
                          <a:solidFill>
                            <a:srgbClr val="000000"/>
                          </a:solidFill>
                          <a:effectLst/>
                          <a:latin typeface="Aptos Narrow" panose="020B0004020202020204" pitchFamily="34" charset="0"/>
                        </a:rPr>
                        <a:t>39</a:t>
                      </a:r>
                    </a:p>
                  </a:txBody>
                  <a:tcPr marL="7252" marR="7252" marT="7252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DAF2D0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607636647"/>
                  </a:ext>
                </a:extLst>
              </a:tr>
              <a:tr h="252336">
                <a:tc>
                  <a:txBody>
                    <a:bodyPr/>
                    <a:lstStyle/>
                    <a:p>
                      <a:pPr algn="l" fontAlgn="ctr"/>
                      <a:r>
                        <a:rPr lang="lt-LT" sz="1400" b="1" i="0" u="none" strike="noStrike">
                          <a:solidFill>
                            <a:srgbClr val="000000"/>
                          </a:solidFill>
                          <a:effectLst/>
                          <a:latin typeface="Aptos Narrow" panose="020B0004020202020204" pitchFamily="34" charset="0"/>
                        </a:rPr>
                        <a:t>Valstybės biudžetas (neįgaliesiems)</a:t>
                      </a:r>
                    </a:p>
                  </a:txBody>
                  <a:tcPr marL="7252" marR="7252" marT="7252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DAF2D0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ctr"/>
                      <a:r>
                        <a:rPr lang="lt-LT" sz="1400" b="0" i="0" u="none" strike="noStrike">
                          <a:solidFill>
                            <a:srgbClr val="000000"/>
                          </a:solidFill>
                          <a:effectLst/>
                          <a:latin typeface="Aptos Narrow" panose="020B0004020202020204" pitchFamily="34" charset="0"/>
                        </a:rPr>
                        <a:t>Įdarbinimas subsidijuojant </a:t>
                      </a:r>
                    </a:p>
                  </a:txBody>
                  <a:tcPr marL="7252" marR="7252" marT="7252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DAF2D0"/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lt-LT" sz="1400" b="0" i="0" u="none" strike="noStrike">
                          <a:solidFill>
                            <a:srgbClr val="000000"/>
                          </a:solidFill>
                          <a:effectLst/>
                          <a:latin typeface="Aptos Narrow" panose="020B0004020202020204" pitchFamily="34" charset="0"/>
                        </a:rPr>
                        <a:t>29</a:t>
                      </a:r>
                    </a:p>
                  </a:txBody>
                  <a:tcPr marL="7252" marR="7252" marT="7252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DAF2D0"/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lt-LT" sz="1400" b="0" i="0" u="none" strike="noStrike">
                          <a:solidFill>
                            <a:srgbClr val="000000"/>
                          </a:solidFill>
                          <a:effectLst/>
                          <a:latin typeface="Aptos Narrow" panose="020B0004020202020204" pitchFamily="34" charset="0"/>
                        </a:rPr>
                        <a:t>6</a:t>
                      </a:r>
                    </a:p>
                  </a:txBody>
                  <a:tcPr marL="7252" marR="7252" marT="7252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DAF2D0"/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lt-LT" sz="1400" b="0" i="0" u="none" strike="noStrike">
                          <a:solidFill>
                            <a:srgbClr val="000000"/>
                          </a:solidFill>
                          <a:effectLst/>
                          <a:latin typeface="Aptos Narrow" panose="020B0004020202020204" pitchFamily="34" charset="0"/>
                        </a:rPr>
                        <a:t>4</a:t>
                      </a:r>
                    </a:p>
                  </a:txBody>
                  <a:tcPr marL="7252" marR="7252" marT="7252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DAF2D0"/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lt-LT" sz="1400" b="0" i="0" u="none" strike="noStrike">
                          <a:solidFill>
                            <a:srgbClr val="000000"/>
                          </a:solidFill>
                          <a:effectLst/>
                          <a:latin typeface="Aptos Narrow" panose="020B0004020202020204" pitchFamily="34" charset="0"/>
                        </a:rPr>
                        <a:t>3</a:t>
                      </a:r>
                    </a:p>
                  </a:txBody>
                  <a:tcPr marL="7252" marR="7252" marT="7252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DAF2D0"/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lt-LT" sz="1400" b="1" i="0" u="none" strike="noStrike">
                          <a:solidFill>
                            <a:srgbClr val="000000"/>
                          </a:solidFill>
                          <a:effectLst/>
                          <a:latin typeface="Aptos Narrow" panose="020B0004020202020204" pitchFamily="34" charset="0"/>
                        </a:rPr>
                        <a:t>42</a:t>
                      </a:r>
                    </a:p>
                  </a:txBody>
                  <a:tcPr marL="7252" marR="7252" marT="7252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DAF2D0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3415708443"/>
                  </a:ext>
                </a:extLst>
              </a:tr>
              <a:tr h="258817">
                <a:tc gridSpan="2">
                  <a:txBody>
                    <a:bodyPr/>
                    <a:lstStyle/>
                    <a:p>
                      <a:pPr algn="l" fontAlgn="ctr"/>
                      <a:r>
                        <a:rPr lang="lt-LT" sz="1600" b="1" i="0" u="none" strike="noStrike" dirty="0">
                          <a:solidFill>
                            <a:srgbClr val="000000"/>
                          </a:solidFill>
                          <a:effectLst/>
                          <a:latin typeface="Aptos Narrow" panose="020B0004020202020204" pitchFamily="34" charset="0"/>
                        </a:rPr>
                        <a:t>Viso</a:t>
                      </a:r>
                    </a:p>
                  </a:txBody>
                  <a:tcPr marL="7252" marR="7252" marT="7252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noFill/>
                  </a:tcPr>
                </a:tc>
                <a:tc hMerge="1">
                  <a:txBody>
                    <a:bodyPr/>
                    <a:lstStyle/>
                    <a:p>
                      <a:endParaRPr lang="lt-LT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lt-LT" sz="1600" b="1" i="0" u="none" strike="noStrike" dirty="0">
                          <a:solidFill>
                            <a:srgbClr val="000000"/>
                          </a:solidFill>
                          <a:effectLst/>
                          <a:latin typeface="Aptos Narrow" panose="020B0004020202020204" pitchFamily="34" charset="0"/>
                        </a:rPr>
                        <a:t>742</a:t>
                      </a:r>
                    </a:p>
                  </a:txBody>
                  <a:tcPr marL="7252" marR="7252" marT="7252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noFill/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lt-LT" sz="1600" b="1" i="0" u="none" strike="noStrike" dirty="0">
                          <a:solidFill>
                            <a:srgbClr val="000000"/>
                          </a:solidFill>
                          <a:effectLst/>
                          <a:latin typeface="Aptos Narrow" panose="020B0004020202020204" pitchFamily="34" charset="0"/>
                        </a:rPr>
                        <a:t>210</a:t>
                      </a:r>
                    </a:p>
                  </a:txBody>
                  <a:tcPr marL="7252" marR="7252" marT="7252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noFill/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lt-LT" sz="1600" b="1" i="0" u="none" strike="noStrike" dirty="0">
                          <a:solidFill>
                            <a:srgbClr val="000000"/>
                          </a:solidFill>
                          <a:effectLst/>
                          <a:latin typeface="Aptos Narrow" panose="020B0004020202020204" pitchFamily="34" charset="0"/>
                        </a:rPr>
                        <a:t>191</a:t>
                      </a:r>
                    </a:p>
                  </a:txBody>
                  <a:tcPr marL="7252" marR="7252" marT="7252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noFill/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lt-LT" sz="1600" b="1" i="0" u="none" strike="noStrike" dirty="0">
                          <a:solidFill>
                            <a:srgbClr val="000000"/>
                          </a:solidFill>
                          <a:effectLst/>
                          <a:latin typeface="Aptos Narrow" panose="020B0004020202020204" pitchFamily="34" charset="0"/>
                        </a:rPr>
                        <a:t>160</a:t>
                      </a:r>
                    </a:p>
                  </a:txBody>
                  <a:tcPr marL="7252" marR="7252" marT="7252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noFill/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lt-LT" sz="1600" b="1" i="0" u="none" strike="noStrike" dirty="0">
                          <a:solidFill>
                            <a:srgbClr val="000000"/>
                          </a:solidFill>
                          <a:effectLst/>
                          <a:latin typeface="Aptos Narrow" panose="020B0004020202020204" pitchFamily="34" charset="0"/>
                        </a:rPr>
                        <a:t>1303</a:t>
                      </a:r>
                    </a:p>
                  </a:txBody>
                  <a:tcPr marL="7252" marR="7252" marT="7252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481852058"/>
                  </a:ext>
                </a:extLst>
              </a:tr>
            </a:tbl>
          </a:graphicData>
        </a:graphic>
      </p:graphicFrame>
    </p:spTree>
    <p:extLst>
      <p:ext uri="{BB962C8B-B14F-4D97-AF65-F5344CB8AC3E}">
        <p14:creationId xmlns:p14="http://schemas.microsoft.com/office/powerpoint/2010/main" val="2361659046"/>
      </p:ext>
    </p:extLst>
  </p:cSld>
  <p:clrMapOvr>
    <a:masterClrMapping/>
  </p:clrMapOvr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1D1B99CF-C25F-F6C8-C5DF-85E28D13E311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Picture 1">
            <a:extLst>
              <a:ext uri="{FF2B5EF4-FFF2-40B4-BE49-F238E27FC236}">
                <a16:creationId xmlns:a16="http://schemas.microsoft.com/office/drawing/2014/main" id="{32BE86B2-8195-8B7B-D636-5DCB82CC7166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-12370" y="28575"/>
            <a:ext cx="12189852" cy="7268139"/>
          </a:xfrm>
          <a:prstGeom prst="rect">
            <a:avLst/>
          </a:prstGeom>
        </p:spPr>
      </p:pic>
      <p:pic>
        <p:nvPicPr>
          <p:cNvPr id="5" name="Picture 4">
            <a:extLst>
              <a:ext uri="{FF2B5EF4-FFF2-40B4-BE49-F238E27FC236}">
                <a16:creationId xmlns:a16="http://schemas.microsoft.com/office/drawing/2014/main" id="{07ED182E-C61E-CFB7-B5F9-87F6CEE1F17B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11534404" y="165361"/>
            <a:ext cx="354366" cy="626047"/>
          </a:xfrm>
          <a:prstGeom prst="rect">
            <a:avLst/>
          </a:prstGeom>
        </p:spPr>
      </p:pic>
      <p:sp>
        <p:nvSpPr>
          <p:cNvPr id="17" name="TextBox 16">
            <a:extLst>
              <a:ext uri="{FF2B5EF4-FFF2-40B4-BE49-F238E27FC236}">
                <a16:creationId xmlns:a16="http://schemas.microsoft.com/office/drawing/2014/main" id="{A35B8BA6-A3C0-EA0E-2A6C-78226ADEEDAA}"/>
              </a:ext>
            </a:extLst>
          </p:cNvPr>
          <p:cNvSpPr txBox="1"/>
          <p:nvPr/>
        </p:nvSpPr>
        <p:spPr>
          <a:xfrm>
            <a:off x="-3076832" y="1890584"/>
            <a:ext cx="184731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endParaRPr lang="en-LT" dirty="0"/>
          </a:p>
        </p:txBody>
      </p:sp>
      <p:grpSp>
        <p:nvGrpSpPr>
          <p:cNvPr id="38" name="Group 37">
            <a:extLst>
              <a:ext uri="{FF2B5EF4-FFF2-40B4-BE49-F238E27FC236}">
                <a16:creationId xmlns:a16="http://schemas.microsoft.com/office/drawing/2014/main" id="{86D7888F-9636-3497-C8AB-46214D359B2D}"/>
              </a:ext>
            </a:extLst>
          </p:cNvPr>
          <p:cNvGrpSpPr/>
          <p:nvPr/>
        </p:nvGrpSpPr>
        <p:grpSpPr>
          <a:xfrm>
            <a:off x="-12370" y="816146"/>
            <a:ext cx="12216245" cy="6476387"/>
            <a:chOff x="-12370" y="816146"/>
            <a:chExt cx="12216245" cy="6476387"/>
          </a:xfrm>
        </p:grpSpPr>
        <p:grpSp>
          <p:nvGrpSpPr>
            <p:cNvPr id="39" name="Group 38">
              <a:extLst>
                <a:ext uri="{FF2B5EF4-FFF2-40B4-BE49-F238E27FC236}">
                  <a16:creationId xmlns:a16="http://schemas.microsoft.com/office/drawing/2014/main" id="{8CFF6FD6-02F2-CCD4-51D9-AB5D03AC9787}"/>
                </a:ext>
              </a:extLst>
            </p:cNvPr>
            <p:cNvGrpSpPr/>
            <p:nvPr/>
          </p:nvGrpSpPr>
          <p:grpSpPr>
            <a:xfrm>
              <a:off x="36" y="816146"/>
              <a:ext cx="12203839" cy="6476387"/>
              <a:chOff x="36" y="816146"/>
              <a:chExt cx="12203839" cy="6476387"/>
            </a:xfrm>
          </p:grpSpPr>
          <p:pic>
            <p:nvPicPr>
              <p:cNvPr id="41" name="Picture 40">
                <a:extLst>
                  <a:ext uri="{FF2B5EF4-FFF2-40B4-BE49-F238E27FC236}">
                    <a16:creationId xmlns:a16="http://schemas.microsoft.com/office/drawing/2014/main" id="{551ABEBD-9869-A1BB-F885-65ED758006CA}"/>
                  </a:ext>
                </a:extLst>
              </p:cNvPr>
              <p:cNvPicPr>
                <a:picLocks noChangeAspect="1"/>
              </p:cNvPicPr>
              <p:nvPr/>
            </p:nvPicPr>
            <p:blipFill rotWithShape="1">
              <a:blip r:embed="rId5"/>
              <a:srcRect l="479" t="-9072" r="43752" b="9072"/>
              <a:stretch/>
            </p:blipFill>
            <p:spPr>
              <a:xfrm>
                <a:off x="10307782" y="816146"/>
                <a:ext cx="1896093" cy="3493795"/>
              </a:xfrm>
              <a:prstGeom prst="rect">
                <a:avLst/>
              </a:prstGeom>
            </p:spPr>
          </p:pic>
          <p:pic>
            <p:nvPicPr>
              <p:cNvPr id="42" name="Picture 41">
                <a:extLst>
                  <a:ext uri="{FF2B5EF4-FFF2-40B4-BE49-F238E27FC236}">
                    <a16:creationId xmlns:a16="http://schemas.microsoft.com/office/drawing/2014/main" id="{653A2328-0087-AA7F-6EAD-4AB024EECF9C}"/>
                  </a:ext>
                </a:extLst>
              </p:cNvPr>
              <p:cNvPicPr>
                <a:picLocks noChangeAspect="1"/>
              </p:cNvPicPr>
              <p:nvPr/>
            </p:nvPicPr>
            <p:blipFill rotWithShape="1">
              <a:blip r:embed="rId6"/>
              <a:srcRect l="-52845" t="39401" r="50000" b="-28902"/>
              <a:stretch/>
            </p:blipFill>
            <p:spPr>
              <a:xfrm rot="10800000">
                <a:off x="36" y="5641413"/>
                <a:ext cx="2230546" cy="1252800"/>
              </a:xfrm>
              <a:prstGeom prst="rect">
                <a:avLst/>
              </a:prstGeom>
            </p:spPr>
          </p:pic>
          <p:pic>
            <p:nvPicPr>
              <p:cNvPr id="43" name="Picture 42">
                <a:extLst>
                  <a:ext uri="{FF2B5EF4-FFF2-40B4-BE49-F238E27FC236}">
                    <a16:creationId xmlns:a16="http://schemas.microsoft.com/office/drawing/2014/main" id="{49F3D907-8DD5-ADAB-EFC7-2C6700065C47}"/>
                  </a:ext>
                </a:extLst>
              </p:cNvPr>
              <p:cNvPicPr>
                <a:picLocks noChangeAspect="1"/>
              </p:cNvPicPr>
              <p:nvPr/>
            </p:nvPicPr>
            <p:blipFill rotWithShape="1">
              <a:blip r:embed="rId7"/>
              <a:srcRect l="42961"/>
              <a:stretch/>
            </p:blipFill>
            <p:spPr>
              <a:xfrm rot="10800000">
                <a:off x="10675748" y="4562015"/>
                <a:ext cx="1515588" cy="2730518"/>
              </a:xfrm>
              <a:prstGeom prst="rect">
                <a:avLst/>
              </a:prstGeom>
            </p:spPr>
          </p:pic>
        </p:grpSp>
        <p:pic>
          <p:nvPicPr>
            <p:cNvPr id="40" name="Picture 39" descr="A person holding a microphone&#10;&#10;Description automatically generated">
              <a:extLst>
                <a:ext uri="{FF2B5EF4-FFF2-40B4-BE49-F238E27FC236}">
                  <a16:creationId xmlns:a16="http://schemas.microsoft.com/office/drawing/2014/main" id="{187F03D9-938F-082C-F46F-D27B640AE99A}"/>
                </a:ext>
              </a:extLst>
            </p:cNvPr>
            <p:cNvPicPr>
              <a:picLocks noChangeAspect="1"/>
            </p:cNvPicPr>
            <p:nvPr/>
          </p:nvPicPr>
          <p:blipFill rotWithShape="1">
            <a:blip r:embed="rId8"/>
            <a:srcRect l="41524"/>
            <a:stretch/>
          </p:blipFill>
          <p:spPr>
            <a:xfrm>
              <a:off x="-12370" y="1029501"/>
              <a:ext cx="1707101" cy="1048681"/>
            </a:xfrm>
            <a:prstGeom prst="rect">
              <a:avLst/>
            </a:prstGeom>
          </p:spPr>
        </p:pic>
      </p:grpSp>
      <p:sp>
        <p:nvSpPr>
          <p:cNvPr id="7" name="TextBox 6">
            <a:extLst>
              <a:ext uri="{FF2B5EF4-FFF2-40B4-BE49-F238E27FC236}">
                <a16:creationId xmlns:a16="http://schemas.microsoft.com/office/drawing/2014/main" id="{91671291-BDB9-7A7F-1594-B2D19B83CA7A}"/>
              </a:ext>
            </a:extLst>
          </p:cNvPr>
          <p:cNvSpPr txBox="1"/>
          <p:nvPr/>
        </p:nvSpPr>
        <p:spPr>
          <a:xfrm>
            <a:off x="578861" y="306552"/>
            <a:ext cx="10666831" cy="461665"/>
          </a:xfrm>
          <a:prstGeom prst="rect">
            <a:avLst/>
          </a:prstGeom>
          <a:noFill/>
        </p:spPr>
        <p:txBody>
          <a:bodyPr wrap="square">
            <a:spAutoFit/>
          </a:bodyPr>
          <a:lstStyle>
            <a:defPPr>
              <a:defRPr lang="en-LT"/>
            </a:defPPr>
            <a:lvl1pPr algn="ctr">
              <a:spcAft>
                <a:spcPts val="600"/>
              </a:spcAft>
              <a:defRPr sz="3200">
                <a:solidFill>
                  <a:srgbClr val="49484A"/>
                </a:solidFill>
                <a:latin typeface="Gordita" pitchFamily="50" charset="-70"/>
                <a:cs typeface="Gordita" pitchFamily="50" charset="-70"/>
              </a:defRPr>
            </a:lvl1pPr>
          </a:lstStyle>
          <a:p>
            <a:r>
              <a:rPr lang="lt-LT" sz="2400" dirty="0">
                <a:solidFill>
                  <a:schemeClr val="tx1"/>
                </a:solidFill>
              </a:rPr>
              <a:t>Aktyvios darbo rinkos politikos priemonės 2025 m., asmenys, planas (2)</a:t>
            </a:r>
            <a:endParaRPr lang="en-GB" sz="2400" dirty="0">
              <a:solidFill>
                <a:schemeClr val="tx1"/>
              </a:solidFill>
            </a:endParaRPr>
          </a:p>
        </p:txBody>
      </p:sp>
      <p:graphicFrame>
        <p:nvGraphicFramePr>
          <p:cNvPr id="3" name="Lentelė 2">
            <a:extLst>
              <a:ext uri="{FF2B5EF4-FFF2-40B4-BE49-F238E27FC236}">
                <a16:creationId xmlns:a16="http://schemas.microsoft.com/office/drawing/2014/main" id="{AD674EEF-22A4-9CD4-820C-5029E9223710}"/>
              </a:ext>
            </a:extLst>
          </p:cNvPr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1446651048"/>
              </p:ext>
            </p:extLst>
          </p:nvPr>
        </p:nvGraphicFramePr>
        <p:xfrm>
          <a:off x="841179" y="1062532"/>
          <a:ext cx="10447710" cy="5718560"/>
        </p:xfrm>
        <a:graphic>
          <a:graphicData uri="http://schemas.openxmlformats.org/drawingml/2006/table">
            <a:tbl>
              <a:tblPr/>
              <a:tblGrid>
                <a:gridCol w="4454721">
                  <a:extLst>
                    <a:ext uri="{9D8B030D-6E8A-4147-A177-3AD203B41FA5}">
                      <a16:colId xmlns:a16="http://schemas.microsoft.com/office/drawing/2014/main" val="2389266579"/>
                    </a:ext>
                  </a:extLst>
                </a:gridCol>
                <a:gridCol w="1228725">
                  <a:extLst>
                    <a:ext uri="{9D8B030D-6E8A-4147-A177-3AD203B41FA5}">
                      <a16:colId xmlns:a16="http://schemas.microsoft.com/office/drawing/2014/main" val="1210081804"/>
                    </a:ext>
                  </a:extLst>
                </a:gridCol>
                <a:gridCol w="1362388">
                  <a:extLst>
                    <a:ext uri="{9D8B030D-6E8A-4147-A177-3AD203B41FA5}">
                      <a16:colId xmlns:a16="http://schemas.microsoft.com/office/drawing/2014/main" val="1851668130"/>
                    </a:ext>
                  </a:extLst>
                </a:gridCol>
                <a:gridCol w="1070252">
                  <a:extLst>
                    <a:ext uri="{9D8B030D-6E8A-4147-A177-3AD203B41FA5}">
                      <a16:colId xmlns:a16="http://schemas.microsoft.com/office/drawing/2014/main" val="2984337693"/>
                    </a:ext>
                  </a:extLst>
                </a:gridCol>
                <a:gridCol w="1044772">
                  <a:extLst>
                    <a:ext uri="{9D8B030D-6E8A-4147-A177-3AD203B41FA5}">
                      <a16:colId xmlns:a16="http://schemas.microsoft.com/office/drawing/2014/main" val="1145266294"/>
                    </a:ext>
                  </a:extLst>
                </a:gridCol>
                <a:gridCol w="1286852">
                  <a:extLst>
                    <a:ext uri="{9D8B030D-6E8A-4147-A177-3AD203B41FA5}">
                      <a16:colId xmlns:a16="http://schemas.microsoft.com/office/drawing/2014/main" val="1606799390"/>
                    </a:ext>
                  </a:extLst>
                </a:gridCol>
              </a:tblGrid>
              <a:tr h="316147">
                <a:tc rowSpan="2">
                  <a:txBody>
                    <a:bodyPr/>
                    <a:lstStyle/>
                    <a:p>
                      <a:pPr algn="ctr" rtl="0" fontAlgn="ctr"/>
                      <a:r>
                        <a:rPr lang="lt-LT" sz="1600" b="1" i="0" u="none" strike="noStrike">
                          <a:solidFill>
                            <a:srgbClr val="000000"/>
                          </a:solidFill>
                          <a:effectLst/>
                          <a:latin typeface="Gordita Medium" pitchFamily="50" charset="-70"/>
                        </a:rPr>
                        <a:t>Priemonė</a:t>
                      </a:r>
                    </a:p>
                  </a:txBody>
                  <a:tcPr marL="7075" marR="7075" marT="7075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noFill/>
                  </a:tcPr>
                </a:tc>
                <a:tc gridSpan="4">
                  <a:txBody>
                    <a:bodyPr/>
                    <a:lstStyle/>
                    <a:p>
                      <a:pPr algn="ctr" rtl="0" fontAlgn="ctr"/>
                      <a:r>
                        <a:rPr lang="lt-LT" sz="1600" b="1" i="0" u="none" strike="noStrike">
                          <a:solidFill>
                            <a:srgbClr val="000000"/>
                          </a:solidFill>
                          <a:effectLst/>
                          <a:latin typeface="Gordita Medium" pitchFamily="50" charset="-70"/>
                        </a:rPr>
                        <a:t>2025 m. planas, asmenys</a:t>
                      </a:r>
                    </a:p>
                  </a:txBody>
                  <a:tcPr marL="7075" marR="7075" marT="7075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noFill/>
                  </a:tcPr>
                </a:tc>
                <a:tc hMerge="1">
                  <a:txBody>
                    <a:bodyPr/>
                    <a:lstStyle/>
                    <a:p>
                      <a:endParaRPr lang="lt-LT"/>
                    </a:p>
                  </a:txBody>
                  <a:tcPr/>
                </a:tc>
                <a:tc hMerge="1">
                  <a:txBody>
                    <a:bodyPr/>
                    <a:lstStyle/>
                    <a:p>
                      <a:endParaRPr lang="lt-LT"/>
                    </a:p>
                  </a:txBody>
                  <a:tcPr/>
                </a:tc>
                <a:tc hMerge="1">
                  <a:txBody>
                    <a:bodyPr/>
                    <a:lstStyle/>
                    <a:p>
                      <a:endParaRPr lang="lt-LT"/>
                    </a:p>
                  </a:txBody>
                  <a:tcPr/>
                </a:tc>
                <a:tc rowSpan="2">
                  <a:txBody>
                    <a:bodyPr/>
                    <a:lstStyle/>
                    <a:p>
                      <a:pPr algn="ctr" rtl="0" fontAlgn="ctr"/>
                      <a:r>
                        <a:rPr lang="lt-LT" sz="1600" b="1" i="0" u="none" strike="noStrike">
                          <a:solidFill>
                            <a:srgbClr val="000000"/>
                          </a:solidFill>
                          <a:effectLst/>
                          <a:latin typeface="Gordita Medium" pitchFamily="50" charset="-70"/>
                        </a:rPr>
                        <a:t>Viso </a:t>
                      </a:r>
                    </a:p>
                  </a:txBody>
                  <a:tcPr marL="7075" marR="7075" marT="7075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C5E0B4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648146748"/>
                  </a:ext>
                </a:extLst>
              </a:tr>
              <a:tr h="641591">
                <a:tc vMerge="1">
                  <a:txBody>
                    <a:bodyPr/>
                    <a:lstStyle/>
                    <a:p>
                      <a:endParaRPr lang="lt-LT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 rtl="0" fontAlgn="ctr"/>
                      <a:r>
                        <a:rPr lang="lt-LT" sz="1600" b="1" i="0" u="none" strike="noStrike">
                          <a:solidFill>
                            <a:srgbClr val="000000"/>
                          </a:solidFill>
                          <a:effectLst/>
                          <a:latin typeface="Gordita Medium" pitchFamily="50" charset="-70"/>
                        </a:rPr>
                        <a:t>Alytus</a:t>
                      </a:r>
                    </a:p>
                  </a:txBody>
                  <a:tcPr marL="7075" marR="7075" marT="7075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noFill/>
                  </a:tcPr>
                </a:tc>
                <a:tc>
                  <a:txBody>
                    <a:bodyPr/>
                    <a:lstStyle/>
                    <a:p>
                      <a:pPr algn="ctr" rtl="0" fontAlgn="ctr"/>
                      <a:r>
                        <a:rPr lang="lt-LT" sz="1600" b="1" i="0" u="none" strike="noStrike">
                          <a:solidFill>
                            <a:srgbClr val="000000"/>
                          </a:solidFill>
                          <a:effectLst/>
                          <a:latin typeface="Gordita Medium" pitchFamily="50" charset="-70"/>
                        </a:rPr>
                        <a:t>Druskininkai</a:t>
                      </a:r>
                    </a:p>
                  </a:txBody>
                  <a:tcPr marL="7075" marR="7075" marT="7075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noFill/>
                  </a:tcPr>
                </a:tc>
                <a:tc>
                  <a:txBody>
                    <a:bodyPr/>
                    <a:lstStyle/>
                    <a:p>
                      <a:pPr algn="ctr" rtl="0" fontAlgn="ctr"/>
                      <a:r>
                        <a:rPr lang="lt-LT" sz="1600" b="1" i="0" u="none" strike="noStrike">
                          <a:solidFill>
                            <a:srgbClr val="000000"/>
                          </a:solidFill>
                          <a:effectLst/>
                          <a:latin typeface="Gordita Medium" pitchFamily="50" charset="-70"/>
                        </a:rPr>
                        <a:t>Lazdijai</a:t>
                      </a:r>
                    </a:p>
                  </a:txBody>
                  <a:tcPr marL="7075" marR="7075" marT="7075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noFill/>
                  </a:tcPr>
                </a:tc>
                <a:tc>
                  <a:txBody>
                    <a:bodyPr/>
                    <a:lstStyle/>
                    <a:p>
                      <a:pPr algn="ctr" rtl="0" fontAlgn="ctr"/>
                      <a:r>
                        <a:rPr lang="lt-LT" sz="1600" b="1" i="0" u="none" strike="noStrike">
                          <a:solidFill>
                            <a:srgbClr val="000000"/>
                          </a:solidFill>
                          <a:effectLst/>
                          <a:latin typeface="Gordita Medium" pitchFamily="50" charset="-70"/>
                        </a:rPr>
                        <a:t>Varėna</a:t>
                      </a:r>
                    </a:p>
                  </a:txBody>
                  <a:tcPr marL="7075" marR="7075" marT="7075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noFill/>
                  </a:tcPr>
                </a:tc>
                <a:tc vMerge="1">
                  <a:txBody>
                    <a:bodyPr/>
                    <a:lstStyle/>
                    <a:p>
                      <a:endParaRPr lang="lt-LT"/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3498357561"/>
                  </a:ext>
                </a:extLst>
              </a:tr>
              <a:tr h="325445">
                <a:tc>
                  <a:txBody>
                    <a:bodyPr/>
                    <a:lstStyle/>
                    <a:p>
                      <a:pPr algn="l" rtl="0" fontAlgn="ctr"/>
                      <a:r>
                        <a:rPr lang="lt-LT" sz="1600" b="0" i="0" u="none" strike="noStrike">
                          <a:solidFill>
                            <a:srgbClr val="000000"/>
                          </a:solidFill>
                          <a:effectLst/>
                          <a:latin typeface="Gordita Medium" pitchFamily="50" charset="-70"/>
                        </a:rPr>
                        <a:t>Profesinis mokymas</a:t>
                      </a:r>
                    </a:p>
                  </a:txBody>
                  <a:tcPr marL="7075" marR="7075" marT="7075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2F2F2"/>
                    </a:solidFill>
                  </a:tcPr>
                </a:tc>
                <a:tc>
                  <a:txBody>
                    <a:bodyPr/>
                    <a:lstStyle/>
                    <a:p>
                      <a:pPr algn="ctr" rtl="0" fontAlgn="b"/>
                      <a:r>
                        <a:rPr lang="lt-LT" sz="1600" b="0" i="0" u="none" strike="noStrike">
                          <a:solidFill>
                            <a:srgbClr val="000000"/>
                          </a:solidFill>
                          <a:effectLst/>
                          <a:latin typeface="Gordita Medium" pitchFamily="50" charset="-70"/>
                        </a:rPr>
                        <a:t>240</a:t>
                      </a:r>
                    </a:p>
                  </a:txBody>
                  <a:tcPr marL="7075" marR="7075" marT="7075" marB="0" anchor="b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2F2F2"/>
                    </a:solidFill>
                  </a:tcPr>
                </a:tc>
                <a:tc>
                  <a:txBody>
                    <a:bodyPr/>
                    <a:lstStyle/>
                    <a:p>
                      <a:pPr algn="ctr" rtl="0" fontAlgn="b"/>
                      <a:r>
                        <a:rPr lang="lt-LT" sz="1600" b="0" i="0" u="none" strike="noStrike">
                          <a:solidFill>
                            <a:srgbClr val="000000"/>
                          </a:solidFill>
                          <a:effectLst/>
                          <a:latin typeface="Gordita Medium" pitchFamily="50" charset="-70"/>
                        </a:rPr>
                        <a:t>54</a:t>
                      </a:r>
                    </a:p>
                  </a:txBody>
                  <a:tcPr marL="7075" marR="7075" marT="7075" marB="0" anchor="b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2F2F2"/>
                    </a:solidFill>
                  </a:tcPr>
                </a:tc>
                <a:tc>
                  <a:txBody>
                    <a:bodyPr/>
                    <a:lstStyle/>
                    <a:p>
                      <a:pPr algn="ctr" rtl="0" fontAlgn="b"/>
                      <a:r>
                        <a:rPr lang="lt-LT" sz="1600" b="0" i="0" u="none" strike="noStrike">
                          <a:solidFill>
                            <a:srgbClr val="000000"/>
                          </a:solidFill>
                          <a:effectLst/>
                          <a:latin typeface="Gordita Medium" pitchFamily="50" charset="-70"/>
                        </a:rPr>
                        <a:t>65</a:t>
                      </a:r>
                    </a:p>
                  </a:txBody>
                  <a:tcPr marL="7075" marR="7075" marT="7075" marB="0" anchor="b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2F2F2"/>
                    </a:solidFill>
                  </a:tcPr>
                </a:tc>
                <a:tc>
                  <a:txBody>
                    <a:bodyPr/>
                    <a:lstStyle/>
                    <a:p>
                      <a:pPr algn="ctr" rtl="0" fontAlgn="b"/>
                      <a:r>
                        <a:rPr lang="lt-LT" sz="1600" b="0" i="0" u="none" strike="noStrike">
                          <a:solidFill>
                            <a:srgbClr val="000000"/>
                          </a:solidFill>
                          <a:effectLst/>
                          <a:latin typeface="Gordita Medium" pitchFamily="50" charset="-70"/>
                        </a:rPr>
                        <a:t>54</a:t>
                      </a:r>
                    </a:p>
                  </a:txBody>
                  <a:tcPr marL="7075" marR="7075" marT="7075" marB="0" anchor="b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2F2F2"/>
                    </a:solidFill>
                  </a:tcPr>
                </a:tc>
                <a:tc>
                  <a:txBody>
                    <a:bodyPr/>
                    <a:lstStyle/>
                    <a:p>
                      <a:pPr algn="ctr" rtl="0" fontAlgn="b"/>
                      <a:r>
                        <a:rPr lang="lt-LT" sz="1600" b="0" i="0" u="none" strike="noStrike">
                          <a:solidFill>
                            <a:srgbClr val="000000"/>
                          </a:solidFill>
                          <a:effectLst/>
                          <a:latin typeface="Gordita Medium" pitchFamily="50" charset="-70"/>
                        </a:rPr>
                        <a:t>413</a:t>
                      </a:r>
                    </a:p>
                  </a:txBody>
                  <a:tcPr marL="7075" marR="7075" marT="7075" marB="0" anchor="b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C5E0B4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03190173"/>
                  </a:ext>
                </a:extLst>
              </a:tr>
              <a:tr h="325445">
                <a:tc>
                  <a:txBody>
                    <a:bodyPr/>
                    <a:lstStyle/>
                    <a:p>
                      <a:pPr algn="l" rtl="0" fontAlgn="ctr"/>
                      <a:r>
                        <a:rPr lang="lt-LT" sz="1600" b="0" i="0" u="none" strike="noStrike">
                          <a:solidFill>
                            <a:srgbClr val="000000"/>
                          </a:solidFill>
                          <a:effectLst/>
                          <a:latin typeface="Gordita Medium" pitchFamily="50" charset="-70"/>
                        </a:rPr>
                        <a:t>Įdarbinimas pagal pameistrystės sutartį</a:t>
                      </a:r>
                    </a:p>
                  </a:txBody>
                  <a:tcPr marL="7075" marR="7075" marT="7075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2F2F2"/>
                    </a:solidFill>
                  </a:tcPr>
                </a:tc>
                <a:tc>
                  <a:txBody>
                    <a:bodyPr/>
                    <a:lstStyle/>
                    <a:p>
                      <a:pPr algn="ctr" rtl="0" fontAlgn="b"/>
                      <a:r>
                        <a:rPr lang="lt-LT" sz="1600" b="0" i="0" u="none" strike="noStrike">
                          <a:solidFill>
                            <a:srgbClr val="000000"/>
                          </a:solidFill>
                          <a:effectLst/>
                          <a:latin typeface="Gordita Medium" pitchFamily="50" charset="-70"/>
                        </a:rPr>
                        <a:t>37</a:t>
                      </a:r>
                    </a:p>
                  </a:txBody>
                  <a:tcPr marL="7075" marR="7075" marT="7075" marB="0" anchor="b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2F2F2"/>
                    </a:solidFill>
                  </a:tcPr>
                </a:tc>
                <a:tc>
                  <a:txBody>
                    <a:bodyPr/>
                    <a:lstStyle/>
                    <a:p>
                      <a:pPr algn="ctr" rtl="0" fontAlgn="b"/>
                      <a:r>
                        <a:rPr lang="lt-LT" sz="1600" b="0" i="0" u="none" strike="noStrike">
                          <a:solidFill>
                            <a:srgbClr val="000000"/>
                          </a:solidFill>
                          <a:effectLst/>
                          <a:latin typeface="Gordita Medium" pitchFamily="50" charset="-70"/>
                        </a:rPr>
                        <a:t>8</a:t>
                      </a:r>
                    </a:p>
                  </a:txBody>
                  <a:tcPr marL="7075" marR="7075" marT="7075" marB="0" anchor="b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2F2F2"/>
                    </a:solidFill>
                  </a:tcPr>
                </a:tc>
                <a:tc>
                  <a:txBody>
                    <a:bodyPr/>
                    <a:lstStyle/>
                    <a:p>
                      <a:pPr algn="ctr" rtl="0" fontAlgn="b"/>
                      <a:r>
                        <a:rPr lang="lt-LT" sz="1600" b="0" i="0" u="none" strike="noStrike">
                          <a:solidFill>
                            <a:srgbClr val="000000"/>
                          </a:solidFill>
                          <a:effectLst/>
                          <a:latin typeface="Gordita Medium" pitchFamily="50" charset="-70"/>
                        </a:rPr>
                        <a:t>9</a:t>
                      </a:r>
                    </a:p>
                  </a:txBody>
                  <a:tcPr marL="7075" marR="7075" marT="7075" marB="0" anchor="b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2F2F2"/>
                    </a:solidFill>
                  </a:tcPr>
                </a:tc>
                <a:tc>
                  <a:txBody>
                    <a:bodyPr/>
                    <a:lstStyle/>
                    <a:p>
                      <a:pPr algn="ctr" rtl="0" fontAlgn="b"/>
                      <a:r>
                        <a:rPr lang="lt-LT" sz="1600" b="0" i="0" u="none" strike="noStrike">
                          <a:solidFill>
                            <a:srgbClr val="000000"/>
                          </a:solidFill>
                          <a:effectLst/>
                          <a:latin typeface="Gordita Medium" pitchFamily="50" charset="-70"/>
                        </a:rPr>
                        <a:t>9</a:t>
                      </a:r>
                    </a:p>
                  </a:txBody>
                  <a:tcPr marL="7075" marR="7075" marT="7075" marB="0" anchor="b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2F2F2"/>
                    </a:solidFill>
                  </a:tcPr>
                </a:tc>
                <a:tc>
                  <a:txBody>
                    <a:bodyPr/>
                    <a:lstStyle/>
                    <a:p>
                      <a:pPr algn="ctr" rtl="0" fontAlgn="b"/>
                      <a:r>
                        <a:rPr lang="lt-LT" sz="1600" b="0" i="0" u="none" strike="noStrike">
                          <a:solidFill>
                            <a:srgbClr val="000000"/>
                          </a:solidFill>
                          <a:effectLst/>
                          <a:latin typeface="Gordita Medium" pitchFamily="50" charset="-70"/>
                        </a:rPr>
                        <a:t>63</a:t>
                      </a:r>
                    </a:p>
                  </a:txBody>
                  <a:tcPr marL="7075" marR="7075" marT="7075" marB="0" anchor="b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C5E0B4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2819439544"/>
                  </a:ext>
                </a:extLst>
              </a:tr>
              <a:tr h="325445">
                <a:tc>
                  <a:txBody>
                    <a:bodyPr/>
                    <a:lstStyle/>
                    <a:p>
                      <a:pPr algn="l" rtl="0" fontAlgn="ctr"/>
                      <a:r>
                        <a:rPr lang="lt-LT" sz="1600" b="0" i="0" u="none" strike="noStrike">
                          <a:solidFill>
                            <a:srgbClr val="000000"/>
                          </a:solidFill>
                          <a:effectLst/>
                          <a:latin typeface="Gordita Medium" pitchFamily="50" charset="-70"/>
                        </a:rPr>
                        <a:t>Stažuotė</a:t>
                      </a:r>
                    </a:p>
                  </a:txBody>
                  <a:tcPr marL="7075" marR="7075" marT="7075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2F2F2"/>
                    </a:solidFill>
                  </a:tcPr>
                </a:tc>
                <a:tc>
                  <a:txBody>
                    <a:bodyPr/>
                    <a:lstStyle/>
                    <a:p>
                      <a:pPr algn="ctr" rtl="0" fontAlgn="b"/>
                      <a:r>
                        <a:rPr lang="lt-LT" sz="1600" b="0" i="0" u="none" strike="noStrike">
                          <a:solidFill>
                            <a:srgbClr val="000000"/>
                          </a:solidFill>
                          <a:effectLst/>
                          <a:latin typeface="Gordita Medium" pitchFamily="50" charset="-70"/>
                        </a:rPr>
                        <a:t>19</a:t>
                      </a:r>
                    </a:p>
                  </a:txBody>
                  <a:tcPr marL="7075" marR="7075" marT="7075" marB="0" anchor="b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2F2F2"/>
                    </a:solidFill>
                  </a:tcPr>
                </a:tc>
                <a:tc>
                  <a:txBody>
                    <a:bodyPr/>
                    <a:lstStyle/>
                    <a:p>
                      <a:pPr algn="ctr" rtl="0" fontAlgn="b"/>
                      <a:r>
                        <a:rPr lang="lt-LT" sz="1600" b="0" i="0" u="none" strike="noStrike">
                          <a:solidFill>
                            <a:srgbClr val="000000"/>
                          </a:solidFill>
                          <a:effectLst/>
                          <a:latin typeface="Gordita Medium" pitchFamily="50" charset="-70"/>
                        </a:rPr>
                        <a:t>4</a:t>
                      </a:r>
                    </a:p>
                  </a:txBody>
                  <a:tcPr marL="7075" marR="7075" marT="7075" marB="0" anchor="b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2F2F2"/>
                    </a:solidFill>
                  </a:tcPr>
                </a:tc>
                <a:tc>
                  <a:txBody>
                    <a:bodyPr/>
                    <a:lstStyle/>
                    <a:p>
                      <a:pPr algn="ctr" rtl="0" fontAlgn="b"/>
                      <a:r>
                        <a:rPr lang="lt-LT" sz="1600" b="0" i="0" u="none" strike="noStrike">
                          <a:solidFill>
                            <a:srgbClr val="000000"/>
                          </a:solidFill>
                          <a:effectLst/>
                          <a:latin typeface="Gordita Medium" pitchFamily="50" charset="-70"/>
                        </a:rPr>
                        <a:t>5</a:t>
                      </a:r>
                    </a:p>
                  </a:txBody>
                  <a:tcPr marL="7075" marR="7075" marT="7075" marB="0" anchor="b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2F2F2"/>
                    </a:solidFill>
                  </a:tcPr>
                </a:tc>
                <a:tc>
                  <a:txBody>
                    <a:bodyPr/>
                    <a:lstStyle/>
                    <a:p>
                      <a:pPr algn="ctr" rtl="0" fontAlgn="b"/>
                      <a:r>
                        <a:rPr lang="lt-LT" sz="1600" b="0" i="0" u="none" strike="noStrike">
                          <a:solidFill>
                            <a:srgbClr val="000000"/>
                          </a:solidFill>
                          <a:effectLst/>
                          <a:latin typeface="Gordita Medium" pitchFamily="50" charset="-70"/>
                        </a:rPr>
                        <a:t>4</a:t>
                      </a:r>
                    </a:p>
                  </a:txBody>
                  <a:tcPr marL="7075" marR="7075" marT="7075" marB="0" anchor="b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2F2F2"/>
                    </a:solidFill>
                  </a:tcPr>
                </a:tc>
                <a:tc>
                  <a:txBody>
                    <a:bodyPr/>
                    <a:lstStyle/>
                    <a:p>
                      <a:pPr algn="ctr" rtl="0" fontAlgn="b"/>
                      <a:r>
                        <a:rPr lang="lt-LT" sz="1600" b="0" i="0" u="none" strike="noStrike">
                          <a:solidFill>
                            <a:srgbClr val="000000"/>
                          </a:solidFill>
                          <a:effectLst/>
                          <a:latin typeface="Gordita Medium" pitchFamily="50" charset="-70"/>
                        </a:rPr>
                        <a:t>32</a:t>
                      </a:r>
                    </a:p>
                  </a:txBody>
                  <a:tcPr marL="7075" marR="7075" marT="7075" marB="0" anchor="b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C5E0B4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2113709617"/>
                  </a:ext>
                </a:extLst>
              </a:tr>
              <a:tr h="325445">
                <a:tc>
                  <a:txBody>
                    <a:bodyPr/>
                    <a:lstStyle/>
                    <a:p>
                      <a:pPr algn="l" rtl="0" fontAlgn="ctr"/>
                      <a:r>
                        <a:rPr lang="lt-LT" sz="1600" b="0" i="0" u="none" strike="noStrike">
                          <a:solidFill>
                            <a:srgbClr val="000000"/>
                          </a:solidFill>
                          <a:effectLst/>
                          <a:latin typeface="Gordita Medium" pitchFamily="50" charset="-70"/>
                        </a:rPr>
                        <a:t>Kompetencijų pripažinimas</a:t>
                      </a:r>
                    </a:p>
                  </a:txBody>
                  <a:tcPr marL="7075" marR="7075" marT="7075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2F2F2"/>
                    </a:solidFill>
                  </a:tcPr>
                </a:tc>
                <a:tc>
                  <a:txBody>
                    <a:bodyPr/>
                    <a:lstStyle/>
                    <a:p>
                      <a:pPr algn="ctr" rtl="0" fontAlgn="b"/>
                      <a:r>
                        <a:rPr lang="lt-LT" sz="1600" b="0" i="0" u="none" strike="noStrike">
                          <a:solidFill>
                            <a:srgbClr val="000000"/>
                          </a:solidFill>
                          <a:effectLst/>
                          <a:latin typeface="Gordita Medium" pitchFamily="50" charset="-70"/>
                        </a:rPr>
                        <a:t>9</a:t>
                      </a:r>
                    </a:p>
                  </a:txBody>
                  <a:tcPr marL="7075" marR="7075" marT="7075" marB="0" anchor="b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2F2F2"/>
                    </a:solidFill>
                  </a:tcPr>
                </a:tc>
                <a:tc>
                  <a:txBody>
                    <a:bodyPr/>
                    <a:lstStyle/>
                    <a:p>
                      <a:pPr algn="ctr" rtl="0" fontAlgn="b"/>
                      <a:r>
                        <a:rPr lang="lt-LT" sz="1600" b="0" i="0" u="none" strike="noStrike">
                          <a:solidFill>
                            <a:srgbClr val="000000"/>
                          </a:solidFill>
                          <a:effectLst/>
                          <a:latin typeface="Gordita Medium" pitchFamily="50" charset="-70"/>
                        </a:rPr>
                        <a:t>2</a:t>
                      </a:r>
                    </a:p>
                  </a:txBody>
                  <a:tcPr marL="7075" marR="7075" marT="7075" marB="0" anchor="b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2F2F2"/>
                    </a:solidFill>
                  </a:tcPr>
                </a:tc>
                <a:tc>
                  <a:txBody>
                    <a:bodyPr/>
                    <a:lstStyle/>
                    <a:p>
                      <a:pPr algn="ctr" rtl="0" fontAlgn="b"/>
                      <a:r>
                        <a:rPr lang="lt-LT" sz="1600" b="0" i="0" u="none" strike="noStrike">
                          <a:solidFill>
                            <a:srgbClr val="000000"/>
                          </a:solidFill>
                          <a:effectLst/>
                          <a:latin typeface="Gordita Medium" pitchFamily="50" charset="-70"/>
                        </a:rPr>
                        <a:t>6</a:t>
                      </a:r>
                    </a:p>
                  </a:txBody>
                  <a:tcPr marL="7075" marR="7075" marT="7075" marB="0" anchor="b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2F2F2"/>
                    </a:solidFill>
                  </a:tcPr>
                </a:tc>
                <a:tc>
                  <a:txBody>
                    <a:bodyPr/>
                    <a:lstStyle/>
                    <a:p>
                      <a:pPr algn="ctr" rtl="0" fontAlgn="b"/>
                      <a:r>
                        <a:rPr lang="lt-LT" sz="1600" b="0" i="0" u="none" strike="noStrike">
                          <a:solidFill>
                            <a:srgbClr val="000000"/>
                          </a:solidFill>
                          <a:effectLst/>
                          <a:latin typeface="Gordita Medium" pitchFamily="50" charset="-70"/>
                        </a:rPr>
                        <a:t>3</a:t>
                      </a:r>
                    </a:p>
                  </a:txBody>
                  <a:tcPr marL="7075" marR="7075" marT="7075" marB="0" anchor="b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2F2F2"/>
                    </a:solidFill>
                  </a:tcPr>
                </a:tc>
                <a:tc>
                  <a:txBody>
                    <a:bodyPr/>
                    <a:lstStyle/>
                    <a:p>
                      <a:pPr algn="ctr" rtl="0" fontAlgn="b"/>
                      <a:r>
                        <a:rPr lang="lt-LT" sz="1600" b="0" i="0" u="none" strike="noStrike">
                          <a:solidFill>
                            <a:srgbClr val="000000"/>
                          </a:solidFill>
                          <a:effectLst/>
                          <a:latin typeface="Gordita Medium" pitchFamily="50" charset="-70"/>
                        </a:rPr>
                        <a:t>20</a:t>
                      </a:r>
                    </a:p>
                  </a:txBody>
                  <a:tcPr marL="7075" marR="7075" marT="7075" marB="0" anchor="b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C5E0B4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412044867"/>
                  </a:ext>
                </a:extLst>
              </a:tr>
              <a:tr h="325445">
                <a:tc>
                  <a:txBody>
                    <a:bodyPr/>
                    <a:lstStyle/>
                    <a:p>
                      <a:pPr algn="l" rtl="0" fontAlgn="ctr"/>
                      <a:r>
                        <a:rPr lang="lt-LT" sz="1600" b="0" i="0" u="none" strike="noStrike">
                          <a:solidFill>
                            <a:srgbClr val="000000"/>
                          </a:solidFill>
                          <a:effectLst/>
                          <a:latin typeface="Gordita Medium" pitchFamily="50" charset="-70"/>
                        </a:rPr>
                        <a:t>Įdarbinimas subsidijuojant </a:t>
                      </a:r>
                    </a:p>
                  </a:txBody>
                  <a:tcPr marL="7075" marR="7075" marT="7075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2F2F2"/>
                    </a:solidFill>
                  </a:tcPr>
                </a:tc>
                <a:tc>
                  <a:txBody>
                    <a:bodyPr/>
                    <a:lstStyle/>
                    <a:p>
                      <a:pPr algn="ctr" rtl="0" fontAlgn="b"/>
                      <a:r>
                        <a:rPr lang="lt-LT" sz="1600" b="0" i="0" u="none" strike="noStrike">
                          <a:solidFill>
                            <a:srgbClr val="000000"/>
                          </a:solidFill>
                          <a:effectLst/>
                          <a:latin typeface="Gordita Medium" pitchFamily="50" charset="-70"/>
                        </a:rPr>
                        <a:t>180</a:t>
                      </a:r>
                    </a:p>
                  </a:txBody>
                  <a:tcPr marL="7075" marR="7075" marT="7075" marB="0" anchor="b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2F2F2"/>
                    </a:solidFill>
                  </a:tcPr>
                </a:tc>
                <a:tc>
                  <a:txBody>
                    <a:bodyPr/>
                    <a:lstStyle/>
                    <a:p>
                      <a:pPr algn="ctr" rtl="0" fontAlgn="b"/>
                      <a:r>
                        <a:rPr lang="lt-LT" sz="1600" b="0" i="0" u="none" strike="noStrike">
                          <a:solidFill>
                            <a:srgbClr val="000000"/>
                          </a:solidFill>
                          <a:effectLst/>
                          <a:latin typeface="Gordita Medium" pitchFamily="50" charset="-70"/>
                        </a:rPr>
                        <a:t>35</a:t>
                      </a:r>
                    </a:p>
                  </a:txBody>
                  <a:tcPr marL="7075" marR="7075" marT="7075" marB="0" anchor="b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2F2F2"/>
                    </a:solidFill>
                  </a:tcPr>
                </a:tc>
                <a:tc>
                  <a:txBody>
                    <a:bodyPr/>
                    <a:lstStyle/>
                    <a:p>
                      <a:pPr algn="ctr" rtl="0" fontAlgn="b"/>
                      <a:r>
                        <a:rPr lang="lt-LT" sz="1600" b="0" i="0" u="none" strike="noStrike">
                          <a:solidFill>
                            <a:srgbClr val="000000"/>
                          </a:solidFill>
                          <a:effectLst/>
                          <a:latin typeface="Gordita Medium" pitchFamily="50" charset="-70"/>
                        </a:rPr>
                        <a:t>43</a:t>
                      </a:r>
                    </a:p>
                  </a:txBody>
                  <a:tcPr marL="7075" marR="7075" marT="7075" marB="0" anchor="b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2F2F2"/>
                    </a:solidFill>
                  </a:tcPr>
                </a:tc>
                <a:tc>
                  <a:txBody>
                    <a:bodyPr/>
                    <a:lstStyle/>
                    <a:p>
                      <a:pPr algn="ctr" rtl="0" fontAlgn="b"/>
                      <a:r>
                        <a:rPr lang="lt-LT" sz="1600" b="0" i="0" u="none" strike="noStrike">
                          <a:solidFill>
                            <a:srgbClr val="000000"/>
                          </a:solidFill>
                          <a:effectLst/>
                          <a:latin typeface="Gordita Medium" pitchFamily="50" charset="-70"/>
                        </a:rPr>
                        <a:t>30</a:t>
                      </a:r>
                    </a:p>
                  </a:txBody>
                  <a:tcPr marL="7075" marR="7075" marT="7075" marB="0" anchor="b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2F2F2"/>
                    </a:solidFill>
                  </a:tcPr>
                </a:tc>
                <a:tc>
                  <a:txBody>
                    <a:bodyPr/>
                    <a:lstStyle/>
                    <a:p>
                      <a:pPr algn="ctr" rtl="0" fontAlgn="b"/>
                      <a:r>
                        <a:rPr lang="lt-LT" sz="1600" b="0" i="0" u="none" strike="noStrike">
                          <a:solidFill>
                            <a:srgbClr val="000000"/>
                          </a:solidFill>
                          <a:effectLst/>
                          <a:latin typeface="Gordita Medium" pitchFamily="50" charset="-70"/>
                        </a:rPr>
                        <a:t>288</a:t>
                      </a:r>
                    </a:p>
                  </a:txBody>
                  <a:tcPr marL="7075" marR="7075" marT="7075" marB="0" anchor="b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C5E0B4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3033767520"/>
                  </a:ext>
                </a:extLst>
              </a:tr>
              <a:tr h="325445">
                <a:tc>
                  <a:txBody>
                    <a:bodyPr/>
                    <a:lstStyle/>
                    <a:p>
                      <a:pPr algn="l" rtl="0" fontAlgn="ctr"/>
                      <a:r>
                        <a:rPr lang="lt-LT" sz="1600" b="0" i="0" u="none" strike="noStrike">
                          <a:solidFill>
                            <a:srgbClr val="000000"/>
                          </a:solidFill>
                          <a:effectLst/>
                          <a:latin typeface="Gordita Medium" pitchFamily="50" charset="-70"/>
                        </a:rPr>
                        <a:t>Parama judumui</a:t>
                      </a:r>
                    </a:p>
                  </a:txBody>
                  <a:tcPr marL="7075" marR="7075" marT="7075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2F2F2"/>
                    </a:solidFill>
                  </a:tcPr>
                </a:tc>
                <a:tc>
                  <a:txBody>
                    <a:bodyPr/>
                    <a:lstStyle/>
                    <a:p>
                      <a:pPr algn="ctr" rtl="0" fontAlgn="b"/>
                      <a:r>
                        <a:rPr lang="lt-LT" sz="1600" b="0" i="0" u="none" strike="noStrike">
                          <a:solidFill>
                            <a:srgbClr val="000000"/>
                          </a:solidFill>
                          <a:effectLst/>
                          <a:latin typeface="Gordita Medium" pitchFamily="50" charset="-70"/>
                        </a:rPr>
                        <a:t>100</a:t>
                      </a:r>
                    </a:p>
                  </a:txBody>
                  <a:tcPr marL="7075" marR="7075" marT="7075" marB="0" anchor="b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2F2F2"/>
                    </a:solidFill>
                  </a:tcPr>
                </a:tc>
                <a:tc>
                  <a:txBody>
                    <a:bodyPr/>
                    <a:lstStyle/>
                    <a:p>
                      <a:pPr algn="ctr" rtl="0" fontAlgn="b"/>
                      <a:r>
                        <a:rPr lang="lt-LT" sz="1600" b="0" i="0" u="none" strike="noStrike">
                          <a:solidFill>
                            <a:srgbClr val="000000"/>
                          </a:solidFill>
                          <a:effectLst/>
                          <a:latin typeface="Gordita Medium" pitchFamily="50" charset="-70"/>
                        </a:rPr>
                        <a:t>24</a:t>
                      </a:r>
                    </a:p>
                  </a:txBody>
                  <a:tcPr marL="7075" marR="7075" marT="7075" marB="0" anchor="b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2F2F2"/>
                    </a:solidFill>
                  </a:tcPr>
                </a:tc>
                <a:tc>
                  <a:txBody>
                    <a:bodyPr/>
                    <a:lstStyle/>
                    <a:p>
                      <a:pPr algn="ctr" rtl="0" fontAlgn="b"/>
                      <a:r>
                        <a:rPr lang="lt-LT" sz="1600" b="0" i="0" u="none" strike="noStrike">
                          <a:solidFill>
                            <a:srgbClr val="000000"/>
                          </a:solidFill>
                          <a:effectLst/>
                          <a:latin typeface="Gordita Medium" pitchFamily="50" charset="-70"/>
                        </a:rPr>
                        <a:t>37</a:t>
                      </a:r>
                    </a:p>
                  </a:txBody>
                  <a:tcPr marL="7075" marR="7075" marT="7075" marB="0" anchor="b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2F2F2"/>
                    </a:solidFill>
                  </a:tcPr>
                </a:tc>
                <a:tc>
                  <a:txBody>
                    <a:bodyPr/>
                    <a:lstStyle/>
                    <a:p>
                      <a:pPr algn="ctr" rtl="0" fontAlgn="b"/>
                      <a:r>
                        <a:rPr lang="lt-LT" sz="1600" b="0" i="0" u="none" strike="noStrike">
                          <a:solidFill>
                            <a:srgbClr val="000000"/>
                          </a:solidFill>
                          <a:effectLst/>
                          <a:latin typeface="Gordita Medium" pitchFamily="50" charset="-70"/>
                        </a:rPr>
                        <a:t>37</a:t>
                      </a:r>
                    </a:p>
                  </a:txBody>
                  <a:tcPr marL="7075" marR="7075" marT="7075" marB="0" anchor="b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2F2F2"/>
                    </a:solidFill>
                  </a:tcPr>
                </a:tc>
                <a:tc>
                  <a:txBody>
                    <a:bodyPr/>
                    <a:lstStyle/>
                    <a:p>
                      <a:pPr algn="ctr" rtl="0" fontAlgn="b"/>
                      <a:r>
                        <a:rPr lang="lt-LT" sz="1600" b="0" i="0" u="none" strike="noStrike">
                          <a:solidFill>
                            <a:srgbClr val="000000"/>
                          </a:solidFill>
                          <a:effectLst/>
                          <a:latin typeface="Gordita Medium" pitchFamily="50" charset="-70"/>
                        </a:rPr>
                        <a:t>198</a:t>
                      </a:r>
                    </a:p>
                  </a:txBody>
                  <a:tcPr marL="7075" marR="7075" marT="7075" marB="0" anchor="b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C5E0B4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7805875"/>
                  </a:ext>
                </a:extLst>
              </a:tr>
              <a:tr h="325445">
                <a:tc>
                  <a:txBody>
                    <a:bodyPr/>
                    <a:lstStyle/>
                    <a:p>
                      <a:pPr algn="l" rtl="0" fontAlgn="ctr"/>
                      <a:r>
                        <a:rPr lang="lt-LT" sz="1600" b="0" i="0" u="none" strike="noStrike">
                          <a:solidFill>
                            <a:srgbClr val="000000"/>
                          </a:solidFill>
                          <a:effectLst/>
                          <a:latin typeface="Gordita Medium" pitchFamily="50" charset="-70"/>
                        </a:rPr>
                        <a:t>Profesinė reabilitacija</a:t>
                      </a:r>
                    </a:p>
                  </a:txBody>
                  <a:tcPr marL="7075" marR="7075" marT="7075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2F2F2"/>
                    </a:solidFill>
                  </a:tcPr>
                </a:tc>
                <a:tc>
                  <a:txBody>
                    <a:bodyPr/>
                    <a:lstStyle/>
                    <a:p>
                      <a:pPr algn="ctr" rtl="0" fontAlgn="b"/>
                      <a:r>
                        <a:rPr lang="lt-LT" sz="1600" b="0" i="0" u="none" strike="noStrike">
                          <a:solidFill>
                            <a:srgbClr val="000000"/>
                          </a:solidFill>
                          <a:effectLst/>
                          <a:latin typeface="Gordita Medium" pitchFamily="50" charset="-70"/>
                        </a:rPr>
                        <a:t>0</a:t>
                      </a:r>
                    </a:p>
                  </a:txBody>
                  <a:tcPr marL="7075" marR="7075" marT="7075" marB="0" anchor="b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2F2F2"/>
                    </a:solidFill>
                  </a:tcPr>
                </a:tc>
                <a:tc>
                  <a:txBody>
                    <a:bodyPr/>
                    <a:lstStyle/>
                    <a:p>
                      <a:pPr algn="ctr" rtl="0" fontAlgn="b"/>
                      <a:r>
                        <a:rPr lang="lt-LT" sz="1600" b="0" i="0" u="none" strike="noStrike">
                          <a:solidFill>
                            <a:srgbClr val="000000"/>
                          </a:solidFill>
                          <a:effectLst/>
                          <a:latin typeface="Gordita Medium" pitchFamily="50" charset="-70"/>
                        </a:rPr>
                        <a:t>0</a:t>
                      </a:r>
                    </a:p>
                  </a:txBody>
                  <a:tcPr marL="7075" marR="7075" marT="7075" marB="0" anchor="b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2F2F2"/>
                    </a:solidFill>
                  </a:tcPr>
                </a:tc>
                <a:tc>
                  <a:txBody>
                    <a:bodyPr/>
                    <a:lstStyle/>
                    <a:p>
                      <a:pPr algn="ctr" rtl="0" fontAlgn="b"/>
                      <a:r>
                        <a:rPr lang="lt-LT" sz="1600" b="0" i="0" u="none" strike="noStrike">
                          <a:solidFill>
                            <a:srgbClr val="000000"/>
                          </a:solidFill>
                          <a:effectLst/>
                          <a:latin typeface="Gordita Medium" pitchFamily="50" charset="-70"/>
                        </a:rPr>
                        <a:t>0</a:t>
                      </a:r>
                    </a:p>
                  </a:txBody>
                  <a:tcPr marL="7075" marR="7075" marT="7075" marB="0" anchor="b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2F2F2"/>
                    </a:solidFill>
                  </a:tcPr>
                </a:tc>
                <a:tc>
                  <a:txBody>
                    <a:bodyPr/>
                    <a:lstStyle/>
                    <a:p>
                      <a:pPr algn="ctr" rtl="0" fontAlgn="b"/>
                      <a:r>
                        <a:rPr lang="lt-LT" sz="1600" b="0" i="0" u="none" strike="noStrike">
                          <a:solidFill>
                            <a:srgbClr val="000000"/>
                          </a:solidFill>
                          <a:effectLst/>
                          <a:latin typeface="Gordita Medium" pitchFamily="50" charset="-70"/>
                        </a:rPr>
                        <a:t>0</a:t>
                      </a:r>
                    </a:p>
                  </a:txBody>
                  <a:tcPr marL="7075" marR="7075" marT="7075" marB="0" anchor="b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2F2F2"/>
                    </a:solidFill>
                  </a:tcPr>
                </a:tc>
                <a:tc>
                  <a:txBody>
                    <a:bodyPr/>
                    <a:lstStyle/>
                    <a:p>
                      <a:pPr algn="ctr" rtl="0" fontAlgn="b"/>
                      <a:r>
                        <a:rPr lang="lt-LT" sz="1600" b="0" i="0" u="none" strike="noStrike">
                          <a:solidFill>
                            <a:srgbClr val="000000"/>
                          </a:solidFill>
                          <a:effectLst/>
                          <a:latin typeface="Gordita Medium" pitchFamily="50" charset="-70"/>
                        </a:rPr>
                        <a:t>0</a:t>
                      </a:r>
                    </a:p>
                  </a:txBody>
                  <a:tcPr marL="7075" marR="7075" marT="7075" marB="0" anchor="b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C5E0B4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414156567"/>
                  </a:ext>
                </a:extLst>
              </a:tr>
              <a:tr h="530037">
                <a:tc>
                  <a:txBody>
                    <a:bodyPr/>
                    <a:lstStyle/>
                    <a:p>
                      <a:pPr algn="l" rtl="0" fontAlgn="ctr"/>
                      <a:r>
                        <a:rPr lang="lt-LT" sz="1600" b="0" i="0" u="none" strike="noStrike">
                          <a:solidFill>
                            <a:srgbClr val="000000"/>
                          </a:solidFill>
                          <a:effectLst/>
                          <a:latin typeface="Gordita Medium" pitchFamily="50" charset="-70"/>
                        </a:rPr>
                        <a:t>Aukštą pridėtinę vertę kuriančių kompetencijų įgyjimas</a:t>
                      </a:r>
                    </a:p>
                  </a:txBody>
                  <a:tcPr marL="7075" marR="7075" marT="7075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2F2F2"/>
                    </a:solidFill>
                  </a:tcPr>
                </a:tc>
                <a:tc>
                  <a:txBody>
                    <a:bodyPr/>
                    <a:lstStyle/>
                    <a:p>
                      <a:pPr algn="ctr" rtl="0" fontAlgn="b"/>
                      <a:r>
                        <a:rPr lang="lt-LT" sz="1600" b="0" i="0" u="none" strike="noStrike">
                          <a:solidFill>
                            <a:srgbClr val="000000"/>
                          </a:solidFill>
                          <a:effectLst/>
                          <a:latin typeface="Gordita Medium" pitchFamily="50" charset="-70"/>
                        </a:rPr>
                        <a:t>127</a:t>
                      </a:r>
                    </a:p>
                  </a:txBody>
                  <a:tcPr marL="7075" marR="7075" marT="7075" marB="0" anchor="b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2F2F2"/>
                    </a:solidFill>
                  </a:tcPr>
                </a:tc>
                <a:tc>
                  <a:txBody>
                    <a:bodyPr/>
                    <a:lstStyle/>
                    <a:p>
                      <a:pPr algn="ctr" rtl="0" fontAlgn="b"/>
                      <a:r>
                        <a:rPr lang="lt-LT" sz="1600" b="0" i="0" u="none" strike="noStrike">
                          <a:solidFill>
                            <a:srgbClr val="000000"/>
                          </a:solidFill>
                          <a:effectLst/>
                          <a:latin typeface="Gordita Medium" pitchFamily="50" charset="-70"/>
                        </a:rPr>
                        <a:t>60</a:t>
                      </a:r>
                    </a:p>
                  </a:txBody>
                  <a:tcPr marL="7075" marR="7075" marT="7075" marB="0" anchor="b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2F2F2"/>
                    </a:solidFill>
                  </a:tcPr>
                </a:tc>
                <a:tc>
                  <a:txBody>
                    <a:bodyPr/>
                    <a:lstStyle/>
                    <a:p>
                      <a:pPr algn="ctr" rtl="0" fontAlgn="b"/>
                      <a:r>
                        <a:rPr lang="lt-LT" sz="1600" b="0" i="0" u="none" strike="noStrike">
                          <a:solidFill>
                            <a:srgbClr val="000000"/>
                          </a:solidFill>
                          <a:effectLst/>
                          <a:latin typeface="Gordita Medium" pitchFamily="50" charset="-70"/>
                        </a:rPr>
                        <a:t>19</a:t>
                      </a:r>
                    </a:p>
                  </a:txBody>
                  <a:tcPr marL="7075" marR="7075" marT="7075" marB="0" anchor="b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2F2F2"/>
                    </a:solidFill>
                  </a:tcPr>
                </a:tc>
                <a:tc>
                  <a:txBody>
                    <a:bodyPr/>
                    <a:lstStyle/>
                    <a:p>
                      <a:pPr algn="ctr" rtl="0" fontAlgn="b"/>
                      <a:r>
                        <a:rPr lang="lt-LT" sz="1600" b="0" i="0" u="none" strike="noStrike">
                          <a:solidFill>
                            <a:srgbClr val="000000"/>
                          </a:solidFill>
                          <a:effectLst/>
                          <a:latin typeface="Gordita Medium" pitchFamily="50" charset="-70"/>
                        </a:rPr>
                        <a:t>18</a:t>
                      </a:r>
                    </a:p>
                  </a:txBody>
                  <a:tcPr marL="7075" marR="7075" marT="7075" marB="0" anchor="b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2F2F2"/>
                    </a:solidFill>
                  </a:tcPr>
                </a:tc>
                <a:tc>
                  <a:txBody>
                    <a:bodyPr/>
                    <a:lstStyle/>
                    <a:p>
                      <a:pPr algn="ctr" rtl="0" fontAlgn="b"/>
                      <a:r>
                        <a:rPr lang="lt-LT" sz="1600" b="0" i="0" u="none" strike="noStrike">
                          <a:solidFill>
                            <a:srgbClr val="000000"/>
                          </a:solidFill>
                          <a:effectLst/>
                          <a:latin typeface="Gordita Medium" pitchFamily="50" charset="-70"/>
                        </a:rPr>
                        <a:t>224</a:t>
                      </a:r>
                    </a:p>
                  </a:txBody>
                  <a:tcPr marL="7075" marR="7075" marT="7075" marB="0" anchor="b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C5E0B4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499686092"/>
                  </a:ext>
                </a:extLst>
              </a:tr>
              <a:tr h="325445">
                <a:tc>
                  <a:txBody>
                    <a:bodyPr/>
                    <a:lstStyle/>
                    <a:p>
                      <a:pPr algn="l" rtl="0" fontAlgn="ctr"/>
                      <a:r>
                        <a:rPr lang="lt-LT" sz="1600" b="0" i="0" u="none" strike="noStrike">
                          <a:solidFill>
                            <a:srgbClr val="000000"/>
                          </a:solidFill>
                          <a:effectLst/>
                          <a:latin typeface="Gordita Medium" pitchFamily="50" charset="-70"/>
                        </a:rPr>
                        <a:t>Neformalus suaugusiųjų švietimas</a:t>
                      </a:r>
                    </a:p>
                  </a:txBody>
                  <a:tcPr marL="7075" marR="7075" marT="7075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2F2F2"/>
                    </a:solidFill>
                  </a:tcPr>
                </a:tc>
                <a:tc>
                  <a:txBody>
                    <a:bodyPr/>
                    <a:lstStyle/>
                    <a:p>
                      <a:pPr algn="ctr" rtl="0" fontAlgn="b"/>
                      <a:r>
                        <a:rPr lang="lt-LT" sz="1600" b="0" i="0" u="none" strike="noStrike">
                          <a:solidFill>
                            <a:srgbClr val="000000"/>
                          </a:solidFill>
                          <a:effectLst/>
                          <a:latin typeface="Gordita Medium" pitchFamily="50" charset="-70"/>
                        </a:rPr>
                        <a:t>30</a:t>
                      </a:r>
                    </a:p>
                  </a:txBody>
                  <a:tcPr marL="7075" marR="7075" marT="7075" marB="0" anchor="b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2F2F2"/>
                    </a:solidFill>
                  </a:tcPr>
                </a:tc>
                <a:tc>
                  <a:txBody>
                    <a:bodyPr/>
                    <a:lstStyle/>
                    <a:p>
                      <a:pPr algn="ctr" rtl="0" fontAlgn="b"/>
                      <a:r>
                        <a:rPr lang="lt-LT" sz="1600" b="0" i="0" u="none" strike="noStrike">
                          <a:solidFill>
                            <a:srgbClr val="000000"/>
                          </a:solidFill>
                          <a:effectLst/>
                          <a:latin typeface="Gordita Medium" pitchFamily="50" charset="-70"/>
                        </a:rPr>
                        <a:t>23</a:t>
                      </a:r>
                    </a:p>
                  </a:txBody>
                  <a:tcPr marL="7075" marR="7075" marT="7075" marB="0" anchor="b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2F2F2"/>
                    </a:solidFill>
                  </a:tcPr>
                </a:tc>
                <a:tc>
                  <a:txBody>
                    <a:bodyPr/>
                    <a:lstStyle/>
                    <a:p>
                      <a:pPr algn="ctr" rtl="0" fontAlgn="b"/>
                      <a:r>
                        <a:rPr lang="lt-LT" sz="1600" b="0" i="0" u="none" strike="noStrike">
                          <a:solidFill>
                            <a:srgbClr val="000000"/>
                          </a:solidFill>
                          <a:effectLst/>
                          <a:latin typeface="Gordita Medium" pitchFamily="50" charset="-70"/>
                        </a:rPr>
                        <a:t>7</a:t>
                      </a:r>
                    </a:p>
                  </a:txBody>
                  <a:tcPr marL="7075" marR="7075" marT="7075" marB="0" anchor="b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2F2F2"/>
                    </a:solidFill>
                  </a:tcPr>
                </a:tc>
                <a:tc>
                  <a:txBody>
                    <a:bodyPr/>
                    <a:lstStyle/>
                    <a:p>
                      <a:pPr algn="ctr" rtl="0" fontAlgn="b"/>
                      <a:r>
                        <a:rPr lang="lt-LT" sz="1600" b="0" i="0" u="none" strike="noStrike">
                          <a:solidFill>
                            <a:srgbClr val="000000"/>
                          </a:solidFill>
                          <a:effectLst/>
                          <a:latin typeface="Gordita Medium" pitchFamily="50" charset="-70"/>
                        </a:rPr>
                        <a:t>5</a:t>
                      </a:r>
                    </a:p>
                  </a:txBody>
                  <a:tcPr marL="7075" marR="7075" marT="7075" marB="0" anchor="b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2F2F2"/>
                    </a:solidFill>
                  </a:tcPr>
                </a:tc>
                <a:tc>
                  <a:txBody>
                    <a:bodyPr/>
                    <a:lstStyle/>
                    <a:p>
                      <a:pPr algn="ctr" rtl="0" fontAlgn="b"/>
                      <a:r>
                        <a:rPr lang="lt-LT" sz="1600" b="0" i="0" u="none" strike="noStrike" dirty="0">
                          <a:solidFill>
                            <a:srgbClr val="000000"/>
                          </a:solidFill>
                          <a:effectLst/>
                          <a:latin typeface="Gordita Medium" pitchFamily="50" charset="-70"/>
                        </a:rPr>
                        <a:t>65</a:t>
                      </a:r>
                    </a:p>
                  </a:txBody>
                  <a:tcPr marL="7075" marR="7075" marT="7075" marB="0" anchor="b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C5E0B4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309692413"/>
                  </a:ext>
                </a:extLst>
              </a:tr>
              <a:tr h="325445">
                <a:tc>
                  <a:txBody>
                    <a:bodyPr/>
                    <a:lstStyle/>
                    <a:p>
                      <a:pPr algn="l" rtl="0" fontAlgn="ctr"/>
                      <a:r>
                        <a:rPr lang="lt-LT" sz="1600" b="0" i="0" u="none" strike="noStrike">
                          <a:solidFill>
                            <a:srgbClr val="000000"/>
                          </a:solidFill>
                          <a:effectLst/>
                          <a:latin typeface="Gordita Medium" pitchFamily="50" charset="-70"/>
                        </a:rPr>
                        <a:t>Asistento subsidija</a:t>
                      </a:r>
                    </a:p>
                  </a:txBody>
                  <a:tcPr marL="7075" marR="7075" marT="7075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2F2F2"/>
                    </a:solidFill>
                  </a:tcPr>
                </a:tc>
                <a:tc>
                  <a:txBody>
                    <a:bodyPr/>
                    <a:lstStyle/>
                    <a:p>
                      <a:pPr algn="ctr" rtl="0" fontAlgn="b"/>
                      <a:r>
                        <a:rPr lang="lt-LT" sz="1600" b="0" i="0" u="none" strike="noStrike">
                          <a:solidFill>
                            <a:srgbClr val="000000"/>
                          </a:solidFill>
                          <a:effectLst/>
                          <a:latin typeface="Gordita Medium" pitchFamily="50" charset="-70"/>
                        </a:rPr>
                        <a:t>0</a:t>
                      </a:r>
                    </a:p>
                  </a:txBody>
                  <a:tcPr marL="7075" marR="7075" marT="7075" marB="0" anchor="b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2F2F2"/>
                    </a:solidFill>
                  </a:tcPr>
                </a:tc>
                <a:tc>
                  <a:txBody>
                    <a:bodyPr/>
                    <a:lstStyle/>
                    <a:p>
                      <a:pPr algn="ctr" rtl="0" fontAlgn="b"/>
                      <a:r>
                        <a:rPr lang="lt-LT" sz="1600" b="0" i="0" u="none" strike="noStrike">
                          <a:solidFill>
                            <a:srgbClr val="000000"/>
                          </a:solidFill>
                          <a:effectLst/>
                          <a:latin typeface="Gordita Medium" pitchFamily="50" charset="-70"/>
                        </a:rPr>
                        <a:t>0</a:t>
                      </a:r>
                    </a:p>
                  </a:txBody>
                  <a:tcPr marL="7075" marR="7075" marT="7075" marB="0" anchor="b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2F2F2"/>
                    </a:solidFill>
                  </a:tcPr>
                </a:tc>
                <a:tc>
                  <a:txBody>
                    <a:bodyPr/>
                    <a:lstStyle/>
                    <a:p>
                      <a:pPr algn="ctr" rtl="0" fontAlgn="b"/>
                      <a:r>
                        <a:rPr lang="lt-LT" sz="1600" b="0" i="0" u="none" strike="noStrike">
                          <a:solidFill>
                            <a:srgbClr val="000000"/>
                          </a:solidFill>
                          <a:effectLst/>
                          <a:latin typeface="Gordita Medium" pitchFamily="50" charset="-70"/>
                        </a:rPr>
                        <a:t>0</a:t>
                      </a:r>
                    </a:p>
                  </a:txBody>
                  <a:tcPr marL="7075" marR="7075" marT="7075" marB="0" anchor="b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2F2F2"/>
                    </a:solidFill>
                  </a:tcPr>
                </a:tc>
                <a:tc>
                  <a:txBody>
                    <a:bodyPr/>
                    <a:lstStyle/>
                    <a:p>
                      <a:pPr algn="ctr" rtl="0" fontAlgn="b"/>
                      <a:r>
                        <a:rPr lang="lt-LT" sz="1600" b="0" i="0" u="none" strike="noStrike">
                          <a:solidFill>
                            <a:srgbClr val="000000"/>
                          </a:solidFill>
                          <a:effectLst/>
                          <a:latin typeface="Gordita Medium" pitchFamily="50" charset="-70"/>
                        </a:rPr>
                        <a:t>0</a:t>
                      </a:r>
                    </a:p>
                  </a:txBody>
                  <a:tcPr marL="7075" marR="7075" marT="7075" marB="0" anchor="b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2F2F2"/>
                    </a:solidFill>
                  </a:tcPr>
                </a:tc>
                <a:tc>
                  <a:txBody>
                    <a:bodyPr/>
                    <a:lstStyle/>
                    <a:p>
                      <a:pPr algn="ctr" rtl="0" fontAlgn="b"/>
                      <a:r>
                        <a:rPr lang="lt-LT" sz="1600" b="0" i="0" u="none" strike="noStrike">
                          <a:solidFill>
                            <a:srgbClr val="000000"/>
                          </a:solidFill>
                          <a:effectLst/>
                          <a:latin typeface="Gordita Medium" pitchFamily="50" charset="-70"/>
                        </a:rPr>
                        <a:t>0</a:t>
                      </a:r>
                    </a:p>
                  </a:txBody>
                  <a:tcPr marL="7075" marR="7075" marT="7075" marB="0" anchor="b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C5E0B4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334969709"/>
                  </a:ext>
                </a:extLst>
              </a:tr>
              <a:tr h="325445">
                <a:tc>
                  <a:txBody>
                    <a:bodyPr/>
                    <a:lstStyle/>
                    <a:p>
                      <a:pPr algn="l" rtl="0" fontAlgn="ctr"/>
                      <a:r>
                        <a:rPr lang="lt-LT" sz="1600" b="0" i="0" u="none" strike="noStrike">
                          <a:solidFill>
                            <a:srgbClr val="000000"/>
                          </a:solidFill>
                          <a:effectLst/>
                          <a:latin typeface="Gordita Medium" pitchFamily="50" charset="-70"/>
                        </a:rPr>
                        <a:t>Lydimoji pagalba</a:t>
                      </a:r>
                    </a:p>
                  </a:txBody>
                  <a:tcPr marL="7075" marR="7075" marT="7075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2F2F2"/>
                    </a:solidFill>
                  </a:tcPr>
                </a:tc>
                <a:tc>
                  <a:txBody>
                    <a:bodyPr/>
                    <a:lstStyle/>
                    <a:p>
                      <a:pPr algn="ctr" rtl="0" fontAlgn="b"/>
                      <a:r>
                        <a:rPr lang="lt-LT" sz="1600" b="0" i="0" u="none" strike="noStrike">
                          <a:solidFill>
                            <a:srgbClr val="000000"/>
                          </a:solidFill>
                          <a:effectLst/>
                          <a:latin typeface="Gordita Medium" pitchFamily="50" charset="-70"/>
                        </a:rPr>
                        <a:t>0</a:t>
                      </a:r>
                    </a:p>
                  </a:txBody>
                  <a:tcPr marL="7075" marR="7075" marT="7075" marB="0" anchor="b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2F2F2"/>
                    </a:solidFill>
                  </a:tcPr>
                </a:tc>
                <a:tc>
                  <a:txBody>
                    <a:bodyPr/>
                    <a:lstStyle/>
                    <a:p>
                      <a:pPr algn="ctr" rtl="0" fontAlgn="b"/>
                      <a:r>
                        <a:rPr lang="lt-LT" sz="1600" b="0" i="0" u="none" strike="noStrike">
                          <a:solidFill>
                            <a:srgbClr val="000000"/>
                          </a:solidFill>
                          <a:effectLst/>
                          <a:latin typeface="Gordita Medium" pitchFamily="50" charset="-70"/>
                        </a:rPr>
                        <a:t>0</a:t>
                      </a:r>
                    </a:p>
                  </a:txBody>
                  <a:tcPr marL="7075" marR="7075" marT="7075" marB="0" anchor="b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2F2F2"/>
                    </a:solidFill>
                  </a:tcPr>
                </a:tc>
                <a:tc>
                  <a:txBody>
                    <a:bodyPr/>
                    <a:lstStyle/>
                    <a:p>
                      <a:pPr algn="ctr" rtl="0" fontAlgn="b"/>
                      <a:r>
                        <a:rPr lang="lt-LT" sz="1600" b="0" i="0" u="none" strike="noStrike">
                          <a:solidFill>
                            <a:srgbClr val="000000"/>
                          </a:solidFill>
                          <a:effectLst/>
                          <a:latin typeface="Gordita Medium" pitchFamily="50" charset="-70"/>
                        </a:rPr>
                        <a:t>0</a:t>
                      </a:r>
                    </a:p>
                  </a:txBody>
                  <a:tcPr marL="7075" marR="7075" marT="7075" marB="0" anchor="b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2F2F2"/>
                    </a:solidFill>
                  </a:tcPr>
                </a:tc>
                <a:tc>
                  <a:txBody>
                    <a:bodyPr/>
                    <a:lstStyle/>
                    <a:p>
                      <a:pPr algn="ctr" rtl="0" fontAlgn="b"/>
                      <a:r>
                        <a:rPr lang="lt-LT" sz="1600" b="0" i="0" u="none" strike="noStrike">
                          <a:solidFill>
                            <a:srgbClr val="000000"/>
                          </a:solidFill>
                          <a:effectLst/>
                          <a:latin typeface="Gordita Medium" pitchFamily="50" charset="-70"/>
                        </a:rPr>
                        <a:t>0</a:t>
                      </a:r>
                    </a:p>
                  </a:txBody>
                  <a:tcPr marL="7075" marR="7075" marT="7075" marB="0" anchor="b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2F2F2"/>
                    </a:solidFill>
                  </a:tcPr>
                </a:tc>
                <a:tc>
                  <a:txBody>
                    <a:bodyPr/>
                    <a:lstStyle/>
                    <a:p>
                      <a:pPr algn="ctr" rtl="0" fontAlgn="b"/>
                      <a:r>
                        <a:rPr lang="lt-LT" sz="1600" b="0" i="0" u="none" strike="noStrike">
                          <a:solidFill>
                            <a:srgbClr val="000000"/>
                          </a:solidFill>
                          <a:effectLst/>
                          <a:latin typeface="Gordita Medium" pitchFamily="50" charset="-70"/>
                        </a:rPr>
                        <a:t>0</a:t>
                      </a:r>
                    </a:p>
                  </a:txBody>
                  <a:tcPr marL="7075" marR="7075" marT="7075" marB="0" anchor="b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C5E0B4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4115356637"/>
                  </a:ext>
                </a:extLst>
              </a:tr>
              <a:tr h="325445">
                <a:tc>
                  <a:txBody>
                    <a:bodyPr/>
                    <a:lstStyle/>
                    <a:p>
                      <a:pPr algn="l" rtl="0" fontAlgn="ctr"/>
                      <a:r>
                        <a:rPr lang="lt-LT" sz="1600" b="0" i="0" u="none" strike="noStrike">
                          <a:solidFill>
                            <a:srgbClr val="000000"/>
                          </a:solidFill>
                          <a:effectLst/>
                          <a:latin typeface="Gordita Medium" pitchFamily="50" charset="-70"/>
                        </a:rPr>
                        <a:t>Pagalba įsidarbinant</a:t>
                      </a:r>
                    </a:p>
                  </a:txBody>
                  <a:tcPr marL="7075" marR="7075" marT="7075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2F2F2"/>
                    </a:solidFill>
                  </a:tcPr>
                </a:tc>
                <a:tc>
                  <a:txBody>
                    <a:bodyPr/>
                    <a:lstStyle/>
                    <a:p>
                      <a:pPr algn="ctr" rtl="0" fontAlgn="b"/>
                      <a:r>
                        <a:rPr lang="lt-LT" sz="1600" b="0" i="0" u="none" strike="noStrike">
                          <a:solidFill>
                            <a:srgbClr val="000000"/>
                          </a:solidFill>
                          <a:effectLst/>
                          <a:latin typeface="Gordita Medium" pitchFamily="50" charset="-70"/>
                        </a:rPr>
                        <a:t>0</a:t>
                      </a:r>
                    </a:p>
                  </a:txBody>
                  <a:tcPr marL="7075" marR="7075" marT="7075" marB="0" anchor="b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2F2F2"/>
                    </a:solidFill>
                  </a:tcPr>
                </a:tc>
                <a:tc>
                  <a:txBody>
                    <a:bodyPr/>
                    <a:lstStyle/>
                    <a:p>
                      <a:pPr algn="ctr" rtl="0" fontAlgn="b"/>
                      <a:r>
                        <a:rPr lang="lt-LT" sz="1600" b="0" i="0" u="none" strike="noStrike">
                          <a:solidFill>
                            <a:srgbClr val="000000"/>
                          </a:solidFill>
                          <a:effectLst/>
                          <a:latin typeface="Gordita Medium" pitchFamily="50" charset="-70"/>
                        </a:rPr>
                        <a:t>0</a:t>
                      </a:r>
                    </a:p>
                  </a:txBody>
                  <a:tcPr marL="7075" marR="7075" marT="7075" marB="0" anchor="b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2F2F2"/>
                    </a:solidFill>
                  </a:tcPr>
                </a:tc>
                <a:tc>
                  <a:txBody>
                    <a:bodyPr/>
                    <a:lstStyle/>
                    <a:p>
                      <a:pPr algn="ctr" rtl="0" fontAlgn="b"/>
                      <a:r>
                        <a:rPr lang="lt-LT" sz="1600" b="0" i="0" u="none" strike="noStrike">
                          <a:solidFill>
                            <a:srgbClr val="000000"/>
                          </a:solidFill>
                          <a:effectLst/>
                          <a:latin typeface="Gordita Medium" pitchFamily="50" charset="-70"/>
                        </a:rPr>
                        <a:t>0</a:t>
                      </a:r>
                    </a:p>
                  </a:txBody>
                  <a:tcPr marL="7075" marR="7075" marT="7075" marB="0" anchor="b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2F2F2"/>
                    </a:solidFill>
                  </a:tcPr>
                </a:tc>
                <a:tc>
                  <a:txBody>
                    <a:bodyPr/>
                    <a:lstStyle/>
                    <a:p>
                      <a:pPr algn="ctr" rtl="0" fontAlgn="b"/>
                      <a:r>
                        <a:rPr lang="lt-LT" sz="1600" b="0" i="0" u="none" strike="noStrike">
                          <a:solidFill>
                            <a:srgbClr val="000000"/>
                          </a:solidFill>
                          <a:effectLst/>
                          <a:latin typeface="Gordita Medium" pitchFamily="50" charset="-70"/>
                        </a:rPr>
                        <a:t>0</a:t>
                      </a:r>
                    </a:p>
                  </a:txBody>
                  <a:tcPr marL="7075" marR="7075" marT="7075" marB="0" anchor="b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2F2F2"/>
                    </a:solidFill>
                  </a:tcPr>
                </a:tc>
                <a:tc>
                  <a:txBody>
                    <a:bodyPr/>
                    <a:lstStyle/>
                    <a:p>
                      <a:pPr algn="ctr" rtl="0" fontAlgn="b"/>
                      <a:r>
                        <a:rPr lang="lt-LT" sz="1600" b="0" i="0" u="none" strike="noStrike">
                          <a:solidFill>
                            <a:srgbClr val="000000"/>
                          </a:solidFill>
                          <a:effectLst/>
                          <a:latin typeface="Gordita Medium" pitchFamily="50" charset="-70"/>
                        </a:rPr>
                        <a:t>0</a:t>
                      </a:r>
                    </a:p>
                  </a:txBody>
                  <a:tcPr marL="7075" marR="7075" marT="7075" marB="0" anchor="b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C5E0B4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629150121"/>
                  </a:ext>
                </a:extLst>
              </a:tr>
              <a:tr h="325445">
                <a:tc>
                  <a:txBody>
                    <a:bodyPr/>
                    <a:lstStyle/>
                    <a:p>
                      <a:pPr algn="l" rtl="0" fontAlgn="ctr"/>
                      <a:r>
                        <a:rPr lang="lt-LT" sz="1600" b="0" i="0" u="none" strike="noStrike">
                          <a:solidFill>
                            <a:srgbClr val="000000"/>
                          </a:solidFill>
                          <a:effectLst/>
                          <a:latin typeface="Gordita Medium" pitchFamily="50" charset="-70"/>
                        </a:rPr>
                        <a:t>Parama verslui kurti</a:t>
                      </a:r>
                    </a:p>
                  </a:txBody>
                  <a:tcPr marL="7075" marR="7075" marT="7075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2F2F2"/>
                    </a:solidFill>
                  </a:tcPr>
                </a:tc>
                <a:tc>
                  <a:txBody>
                    <a:bodyPr/>
                    <a:lstStyle/>
                    <a:p>
                      <a:pPr algn="ctr" rtl="0" fontAlgn="b"/>
                      <a:r>
                        <a:rPr lang="lt-LT" sz="1600" b="0" i="0" u="none" strike="noStrike">
                          <a:solidFill>
                            <a:srgbClr val="000000"/>
                          </a:solidFill>
                          <a:effectLst/>
                          <a:latin typeface="Gordita Medium" pitchFamily="50" charset="-70"/>
                        </a:rPr>
                        <a:t>0</a:t>
                      </a:r>
                    </a:p>
                  </a:txBody>
                  <a:tcPr marL="7075" marR="7075" marT="7075" marB="0" anchor="b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2F2F2"/>
                    </a:solidFill>
                  </a:tcPr>
                </a:tc>
                <a:tc>
                  <a:txBody>
                    <a:bodyPr/>
                    <a:lstStyle/>
                    <a:p>
                      <a:pPr algn="ctr" rtl="0" fontAlgn="b"/>
                      <a:r>
                        <a:rPr lang="lt-LT" sz="1600" b="0" i="0" u="none" strike="noStrike">
                          <a:solidFill>
                            <a:srgbClr val="000000"/>
                          </a:solidFill>
                          <a:effectLst/>
                          <a:latin typeface="Gordita Medium" pitchFamily="50" charset="-70"/>
                        </a:rPr>
                        <a:t>0</a:t>
                      </a:r>
                    </a:p>
                  </a:txBody>
                  <a:tcPr marL="7075" marR="7075" marT="7075" marB="0" anchor="b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2F2F2"/>
                    </a:solidFill>
                  </a:tcPr>
                </a:tc>
                <a:tc>
                  <a:txBody>
                    <a:bodyPr/>
                    <a:lstStyle/>
                    <a:p>
                      <a:pPr algn="ctr" rtl="0" fontAlgn="b"/>
                      <a:r>
                        <a:rPr lang="lt-LT" sz="1600" b="0" i="0" u="none" strike="noStrike">
                          <a:solidFill>
                            <a:srgbClr val="000000"/>
                          </a:solidFill>
                          <a:effectLst/>
                          <a:latin typeface="Gordita Medium" pitchFamily="50" charset="-70"/>
                        </a:rPr>
                        <a:t>0</a:t>
                      </a:r>
                    </a:p>
                  </a:txBody>
                  <a:tcPr marL="7075" marR="7075" marT="7075" marB="0" anchor="b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2F2F2"/>
                    </a:solidFill>
                  </a:tcPr>
                </a:tc>
                <a:tc>
                  <a:txBody>
                    <a:bodyPr/>
                    <a:lstStyle/>
                    <a:p>
                      <a:pPr algn="ctr" rtl="0" fontAlgn="b"/>
                      <a:r>
                        <a:rPr lang="lt-LT" sz="1600" b="0" i="0" u="none" strike="noStrike">
                          <a:solidFill>
                            <a:srgbClr val="000000"/>
                          </a:solidFill>
                          <a:effectLst/>
                          <a:latin typeface="Gordita Medium" pitchFamily="50" charset="-70"/>
                        </a:rPr>
                        <a:t>0</a:t>
                      </a:r>
                    </a:p>
                  </a:txBody>
                  <a:tcPr marL="7075" marR="7075" marT="7075" marB="0" anchor="b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2F2F2"/>
                    </a:solidFill>
                  </a:tcPr>
                </a:tc>
                <a:tc>
                  <a:txBody>
                    <a:bodyPr/>
                    <a:lstStyle/>
                    <a:p>
                      <a:pPr algn="ctr" rtl="0" fontAlgn="b"/>
                      <a:r>
                        <a:rPr lang="lt-LT" sz="1600" b="0" i="0" u="none" strike="noStrike">
                          <a:solidFill>
                            <a:srgbClr val="000000"/>
                          </a:solidFill>
                          <a:effectLst/>
                          <a:latin typeface="Gordita Medium" pitchFamily="50" charset="-70"/>
                        </a:rPr>
                        <a:t>0</a:t>
                      </a:r>
                    </a:p>
                  </a:txBody>
                  <a:tcPr marL="7075" marR="7075" marT="7075" marB="0" anchor="b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C5E0B4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64077848"/>
                  </a:ext>
                </a:extLst>
              </a:tr>
              <a:tr h="325445">
                <a:tc>
                  <a:txBody>
                    <a:bodyPr/>
                    <a:lstStyle/>
                    <a:p>
                      <a:pPr algn="l" rtl="0" fontAlgn="ctr"/>
                      <a:r>
                        <a:rPr lang="lt-LT" sz="1600" b="0" i="0" u="none" strike="noStrike">
                          <a:solidFill>
                            <a:srgbClr val="000000"/>
                          </a:solidFill>
                          <a:effectLst/>
                          <a:latin typeface="Gordita Medium" pitchFamily="50" charset="-70"/>
                        </a:rPr>
                        <a:t>Viso:</a:t>
                      </a:r>
                    </a:p>
                  </a:txBody>
                  <a:tcPr marL="7075" marR="7075" marT="7075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C5E0B4"/>
                    </a:solidFill>
                  </a:tcPr>
                </a:tc>
                <a:tc>
                  <a:txBody>
                    <a:bodyPr/>
                    <a:lstStyle/>
                    <a:p>
                      <a:pPr algn="ctr" rtl="0" fontAlgn="b"/>
                      <a:r>
                        <a:rPr lang="lt-LT" sz="1600" b="0" i="0" u="none" strike="noStrike">
                          <a:solidFill>
                            <a:srgbClr val="000000"/>
                          </a:solidFill>
                          <a:effectLst/>
                          <a:latin typeface="Gordita Medium" pitchFamily="50" charset="-70"/>
                        </a:rPr>
                        <a:t>742</a:t>
                      </a:r>
                    </a:p>
                  </a:txBody>
                  <a:tcPr marL="7075" marR="7075" marT="7075" marB="0" anchor="b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C5E0B4"/>
                    </a:solidFill>
                  </a:tcPr>
                </a:tc>
                <a:tc>
                  <a:txBody>
                    <a:bodyPr/>
                    <a:lstStyle/>
                    <a:p>
                      <a:pPr algn="ctr" rtl="0" fontAlgn="b"/>
                      <a:r>
                        <a:rPr lang="lt-LT" sz="1600" b="0" i="0" u="none" strike="noStrike">
                          <a:solidFill>
                            <a:srgbClr val="000000"/>
                          </a:solidFill>
                          <a:effectLst/>
                          <a:latin typeface="Gordita Medium" pitchFamily="50" charset="-70"/>
                        </a:rPr>
                        <a:t>210</a:t>
                      </a:r>
                    </a:p>
                  </a:txBody>
                  <a:tcPr marL="7075" marR="7075" marT="7075" marB="0" anchor="b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C5E0B4"/>
                    </a:solidFill>
                  </a:tcPr>
                </a:tc>
                <a:tc>
                  <a:txBody>
                    <a:bodyPr/>
                    <a:lstStyle/>
                    <a:p>
                      <a:pPr algn="ctr" rtl="0" fontAlgn="b"/>
                      <a:r>
                        <a:rPr lang="lt-LT" sz="1600" b="0" i="0" u="none" strike="noStrike">
                          <a:solidFill>
                            <a:srgbClr val="000000"/>
                          </a:solidFill>
                          <a:effectLst/>
                          <a:latin typeface="Gordita Medium" pitchFamily="50" charset="-70"/>
                        </a:rPr>
                        <a:t>191</a:t>
                      </a:r>
                    </a:p>
                  </a:txBody>
                  <a:tcPr marL="7075" marR="7075" marT="7075" marB="0" anchor="b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C5E0B4"/>
                    </a:solidFill>
                  </a:tcPr>
                </a:tc>
                <a:tc>
                  <a:txBody>
                    <a:bodyPr/>
                    <a:lstStyle/>
                    <a:p>
                      <a:pPr algn="ctr" rtl="0" fontAlgn="b"/>
                      <a:r>
                        <a:rPr lang="lt-LT" sz="1600" b="0" i="0" u="none" strike="noStrike">
                          <a:solidFill>
                            <a:srgbClr val="000000"/>
                          </a:solidFill>
                          <a:effectLst/>
                          <a:latin typeface="Gordita Medium" pitchFamily="50" charset="-70"/>
                        </a:rPr>
                        <a:t>160</a:t>
                      </a:r>
                    </a:p>
                  </a:txBody>
                  <a:tcPr marL="7075" marR="7075" marT="7075" marB="0" anchor="b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C5E0B4"/>
                    </a:solidFill>
                  </a:tcPr>
                </a:tc>
                <a:tc>
                  <a:txBody>
                    <a:bodyPr/>
                    <a:lstStyle/>
                    <a:p>
                      <a:pPr algn="ctr" rtl="0" fontAlgn="b"/>
                      <a:r>
                        <a:rPr lang="lt-LT" sz="1600" b="0" i="0" u="none" strike="noStrike" dirty="0">
                          <a:solidFill>
                            <a:srgbClr val="000000"/>
                          </a:solidFill>
                          <a:effectLst/>
                          <a:latin typeface="Gordita Medium" pitchFamily="50" charset="-70"/>
                        </a:rPr>
                        <a:t>1303</a:t>
                      </a:r>
                    </a:p>
                  </a:txBody>
                  <a:tcPr marL="7075" marR="7075" marT="7075" marB="0" anchor="b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C5E0B4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2873863683"/>
                  </a:ext>
                </a:extLst>
              </a:tr>
            </a:tbl>
          </a:graphicData>
        </a:graphic>
      </p:graphicFrame>
    </p:spTree>
    <p:extLst>
      <p:ext uri="{BB962C8B-B14F-4D97-AF65-F5344CB8AC3E}">
        <p14:creationId xmlns:p14="http://schemas.microsoft.com/office/powerpoint/2010/main" val="3401737485"/>
      </p:ext>
    </p:extLst>
  </p:cSld>
  <p:clrMapOvr>
    <a:masterClrMapping/>
  </p:clrMapOvr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Picture 4">
            <a:extLst>
              <a:ext uri="{FF2B5EF4-FFF2-40B4-BE49-F238E27FC236}">
                <a16:creationId xmlns:a16="http://schemas.microsoft.com/office/drawing/2014/main" id="{FE053FA7-1B43-944C-AD45-768B7F402DC3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11534404" y="165361"/>
            <a:ext cx="354366" cy="626047"/>
          </a:xfrm>
          <a:prstGeom prst="rect">
            <a:avLst/>
          </a:prstGeom>
        </p:spPr>
      </p:pic>
      <p:grpSp>
        <p:nvGrpSpPr>
          <p:cNvPr id="24" name="Group 23">
            <a:extLst>
              <a:ext uri="{FF2B5EF4-FFF2-40B4-BE49-F238E27FC236}">
                <a16:creationId xmlns:a16="http://schemas.microsoft.com/office/drawing/2014/main" id="{0609FE4E-41FE-0942-8DC1-B8AD93D5509B}"/>
              </a:ext>
            </a:extLst>
          </p:cNvPr>
          <p:cNvGrpSpPr/>
          <p:nvPr/>
        </p:nvGrpSpPr>
        <p:grpSpPr>
          <a:xfrm>
            <a:off x="24812" y="766618"/>
            <a:ext cx="12216245" cy="6476387"/>
            <a:chOff x="-12370" y="816146"/>
            <a:chExt cx="12216245" cy="6476387"/>
          </a:xfrm>
        </p:grpSpPr>
        <p:pic>
          <p:nvPicPr>
            <p:cNvPr id="26" name="Picture 25">
              <a:extLst>
                <a:ext uri="{FF2B5EF4-FFF2-40B4-BE49-F238E27FC236}">
                  <a16:creationId xmlns:a16="http://schemas.microsoft.com/office/drawing/2014/main" id="{D441D359-0DD8-474E-AAF9-70149CAC63A9}"/>
                </a:ext>
              </a:extLst>
            </p:cNvPr>
            <p:cNvPicPr>
              <a:picLocks noChangeAspect="1"/>
            </p:cNvPicPr>
            <p:nvPr/>
          </p:nvPicPr>
          <p:blipFill rotWithShape="1">
            <a:blip r:embed="rId4"/>
            <a:srcRect l="479" t="-9072" r="43752" b="9072"/>
            <a:stretch/>
          </p:blipFill>
          <p:spPr>
            <a:xfrm>
              <a:off x="10307782" y="816146"/>
              <a:ext cx="1896093" cy="3493795"/>
            </a:xfrm>
            <a:prstGeom prst="rect">
              <a:avLst/>
            </a:prstGeom>
          </p:spPr>
        </p:pic>
        <p:pic>
          <p:nvPicPr>
            <p:cNvPr id="29" name="Picture 28">
              <a:extLst>
                <a:ext uri="{FF2B5EF4-FFF2-40B4-BE49-F238E27FC236}">
                  <a16:creationId xmlns:a16="http://schemas.microsoft.com/office/drawing/2014/main" id="{E4BC901F-F422-4D48-A02C-9B7EC87428E1}"/>
                </a:ext>
              </a:extLst>
            </p:cNvPr>
            <p:cNvPicPr>
              <a:picLocks noChangeAspect="1"/>
            </p:cNvPicPr>
            <p:nvPr/>
          </p:nvPicPr>
          <p:blipFill rotWithShape="1">
            <a:blip r:embed="rId5"/>
            <a:srcRect l="-52845" t="39401" r="50000" b="-28902"/>
            <a:stretch/>
          </p:blipFill>
          <p:spPr>
            <a:xfrm rot="10800000">
              <a:off x="-12370" y="5300873"/>
              <a:ext cx="2230546" cy="1252800"/>
            </a:xfrm>
            <a:prstGeom prst="rect">
              <a:avLst/>
            </a:prstGeom>
          </p:spPr>
        </p:pic>
        <p:pic>
          <p:nvPicPr>
            <p:cNvPr id="32" name="Picture 31">
              <a:extLst>
                <a:ext uri="{FF2B5EF4-FFF2-40B4-BE49-F238E27FC236}">
                  <a16:creationId xmlns:a16="http://schemas.microsoft.com/office/drawing/2014/main" id="{DC0933A5-41ED-8D4F-A7B7-33AD54CFDC6A}"/>
                </a:ext>
              </a:extLst>
            </p:cNvPr>
            <p:cNvPicPr>
              <a:picLocks noChangeAspect="1"/>
            </p:cNvPicPr>
            <p:nvPr/>
          </p:nvPicPr>
          <p:blipFill rotWithShape="1">
            <a:blip r:embed="rId6"/>
            <a:srcRect l="42961"/>
            <a:stretch/>
          </p:blipFill>
          <p:spPr>
            <a:xfrm rot="10800000">
              <a:off x="10675748" y="4562015"/>
              <a:ext cx="1515588" cy="2730518"/>
            </a:xfrm>
            <a:prstGeom prst="rect">
              <a:avLst/>
            </a:prstGeom>
          </p:spPr>
        </p:pic>
      </p:grpSp>
      <p:pic>
        <p:nvPicPr>
          <p:cNvPr id="25" name="Picture 24" descr="A person holding a microphone&#10;&#10;Description automatically generated">
            <a:extLst>
              <a:ext uri="{FF2B5EF4-FFF2-40B4-BE49-F238E27FC236}">
                <a16:creationId xmlns:a16="http://schemas.microsoft.com/office/drawing/2014/main" id="{3DDA6DAA-F8DC-6A43-83D6-5AC103E4E97B}"/>
              </a:ext>
            </a:extLst>
          </p:cNvPr>
          <p:cNvPicPr>
            <a:picLocks noChangeAspect="1"/>
          </p:cNvPicPr>
          <p:nvPr/>
        </p:nvPicPr>
        <p:blipFill rotWithShape="1">
          <a:blip r:embed="rId7"/>
          <a:srcRect l="41524"/>
          <a:stretch/>
        </p:blipFill>
        <p:spPr>
          <a:xfrm>
            <a:off x="24812" y="979973"/>
            <a:ext cx="1707101" cy="1048681"/>
          </a:xfrm>
          <a:prstGeom prst="rect">
            <a:avLst/>
          </a:prstGeom>
        </p:spPr>
      </p:pic>
      <p:sp>
        <p:nvSpPr>
          <p:cNvPr id="2" name="TextBox 1">
            <a:extLst>
              <a:ext uri="{FF2B5EF4-FFF2-40B4-BE49-F238E27FC236}">
                <a16:creationId xmlns:a16="http://schemas.microsoft.com/office/drawing/2014/main" id="{1410BB2A-5986-0C1D-9487-A4745607BCBD}"/>
              </a:ext>
            </a:extLst>
          </p:cNvPr>
          <p:cNvSpPr txBox="1"/>
          <p:nvPr/>
        </p:nvSpPr>
        <p:spPr>
          <a:xfrm>
            <a:off x="203200" y="150374"/>
            <a:ext cx="11785600" cy="461665"/>
          </a:xfrm>
          <a:prstGeom prst="rect">
            <a:avLst/>
          </a:prstGeom>
          <a:noFill/>
        </p:spPr>
        <p:txBody>
          <a:bodyPr wrap="square">
            <a:spAutoFit/>
          </a:bodyPr>
          <a:lstStyle>
            <a:defPPr>
              <a:defRPr lang="en-LT"/>
            </a:defPPr>
            <a:lvl1pPr algn="ctr">
              <a:spcAft>
                <a:spcPts val="600"/>
              </a:spcAft>
              <a:defRPr sz="3200">
                <a:solidFill>
                  <a:srgbClr val="49484A"/>
                </a:solidFill>
                <a:latin typeface="Gordita" pitchFamily="50" charset="-70"/>
                <a:cs typeface="Gordita" pitchFamily="50" charset="-70"/>
              </a:defRPr>
            </a:lvl1pPr>
          </a:lstStyle>
          <a:p>
            <a:r>
              <a:rPr lang="lt-LT" sz="2400" dirty="0">
                <a:solidFill>
                  <a:schemeClr val="tx1"/>
                </a:solidFill>
              </a:rPr>
              <a:t>Aktyvios darbo rinkos politikos priemonės 2025 m., lėšos planas</a:t>
            </a:r>
            <a:endParaRPr lang="en-GB" sz="2400" dirty="0">
              <a:solidFill>
                <a:schemeClr val="tx1"/>
              </a:solidFill>
            </a:endParaRPr>
          </a:p>
        </p:txBody>
      </p:sp>
      <p:graphicFrame>
        <p:nvGraphicFramePr>
          <p:cNvPr id="4" name="Lentelė 3">
            <a:extLst>
              <a:ext uri="{FF2B5EF4-FFF2-40B4-BE49-F238E27FC236}">
                <a16:creationId xmlns:a16="http://schemas.microsoft.com/office/drawing/2014/main" id="{D5FDFBB6-9875-1B71-C7B0-999671AC5C51}"/>
              </a:ext>
            </a:extLst>
          </p:cNvPr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956011032"/>
              </p:ext>
            </p:extLst>
          </p:nvPr>
        </p:nvGraphicFramePr>
        <p:xfrm>
          <a:off x="428753" y="864112"/>
          <a:ext cx="11334269" cy="5740042"/>
        </p:xfrm>
        <a:graphic>
          <a:graphicData uri="http://schemas.openxmlformats.org/drawingml/2006/table">
            <a:tbl>
              <a:tblPr/>
              <a:tblGrid>
                <a:gridCol w="2542136">
                  <a:extLst>
                    <a:ext uri="{9D8B030D-6E8A-4147-A177-3AD203B41FA5}">
                      <a16:colId xmlns:a16="http://schemas.microsoft.com/office/drawing/2014/main" val="2668722194"/>
                    </a:ext>
                  </a:extLst>
                </a:gridCol>
                <a:gridCol w="3239875">
                  <a:extLst>
                    <a:ext uri="{9D8B030D-6E8A-4147-A177-3AD203B41FA5}">
                      <a16:colId xmlns:a16="http://schemas.microsoft.com/office/drawing/2014/main" val="1433582657"/>
                    </a:ext>
                  </a:extLst>
                </a:gridCol>
                <a:gridCol w="1207013">
                  <a:extLst>
                    <a:ext uri="{9D8B030D-6E8A-4147-A177-3AD203B41FA5}">
                      <a16:colId xmlns:a16="http://schemas.microsoft.com/office/drawing/2014/main" val="1448729966"/>
                    </a:ext>
                  </a:extLst>
                </a:gridCol>
                <a:gridCol w="1384888">
                  <a:extLst>
                    <a:ext uri="{9D8B030D-6E8A-4147-A177-3AD203B41FA5}">
                      <a16:colId xmlns:a16="http://schemas.microsoft.com/office/drawing/2014/main" val="549811740"/>
                    </a:ext>
                  </a:extLst>
                </a:gridCol>
                <a:gridCol w="1003726">
                  <a:extLst>
                    <a:ext uri="{9D8B030D-6E8A-4147-A177-3AD203B41FA5}">
                      <a16:colId xmlns:a16="http://schemas.microsoft.com/office/drawing/2014/main" val="2752467558"/>
                    </a:ext>
                  </a:extLst>
                </a:gridCol>
                <a:gridCol w="1054548">
                  <a:extLst>
                    <a:ext uri="{9D8B030D-6E8A-4147-A177-3AD203B41FA5}">
                      <a16:colId xmlns:a16="http://schemas.microsoft.com/office/drawing/2014/main" val="4028503867"/>
                    </a:ext>
                  </a:extLst>
                </a:gridCol>
                <a:gridCol w="902083">
                  <a:extLst>
                    <a:ext uri="{9D8B030D-6E8A-4147-A177-3AD203B41FA5}">
                      <a16:colId xmlns:a16="http://schemas.microsoft.com/office/drawing/2014/main" val="3322298317"/>
                    </a:ext>
                  </a:extLst>
                </a:gridCol>
              </a:tblGrid>
              <a:tr h="221230">
                <a:tc rowSpan="2">
                  <a:txBody>
                    <a:bodyPr/>
                    <a:lstStyle/>
                    <a:p>
                      <a:pPr algn="ctr" fontAlgn="ctr"/>
                      <a:r>
                        <a:rPr lang="lt-LT" sz="1400" b="1" i="0" u="none" strike="noStrike">
                          <a:solidFill>
                            <a:srgbClr val="000000"/>
                          </a:solidFill>
                          <a:effectLst/>
                          <a:latin typeface="Aptos Narrow" panose="020B0004020202020204" pitchFamily="34" charset="0"/>
                        </a:rPr>
                        <a:t>Finansavimo šaltinis</a:t>
                      </a:r>
                    </a:p>
                  </a:txBody>
                  <a:tcPr marL="7157" marR="7157" marT="7157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noFill/>
                  </a:tcPr>
                </a:tc>
                <a:tc rowSpan="2">
                  <a:txBody>
                    <a:bodyPr/>
                    <a:lstStyle/>
                    <a:p>
                      <a:pPr algn="ctr" fontAlgn="ctr"/>
                      <a:r>
                        <a:rPr lang="lt-LT" sz="1400" b="1" i="0" u="none" strike="noStrike" dirty="0">
                          <a:solidFill>
                            <a:srgbClr val="000000"/>
                          </a:solidFill>
                          <a:effectLst/>
                          <a:latin typeface="Aptos Narrow" panose="020B0004020202020204" pitchFamily="34" charset="0"/>
                        </a:rPr>
                        <a:t>Priemonė</a:t>
                      </a:r>
                    </a:p>
                  </a:txBody>
                  <a:tcPr marL="7157" marR="7157" marT="7157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noFill/>
                  </a:tcPr>
                </a:tc>
                <a:tc gridSpan="4">
                  <a:txBody>
                    <a:bodyPr/>
                    <a:lstStyle/>
                    <a:p>
                      <a:pPr algn="ctr" fontAlgn="ctr"/>
                      <a:r>
                        <a:rPr lang="lt-LT" sz="1400" b="1" i="0" u="none" strike="noStrike">
                          <a:solidFill>
                            <a:srgbClr val="000000"/>
                          </a:solidFill>
                          <a:effectLst/>
                          <a:latin typeface="Aptos Narrow" panose="020B0004020202020204" pitchFamily="34" charset="0"/>
                        </a:rPr>
                        <a:t>2025 m. planas, lėšos EUR</a:t>
                      </a:r>
                    </a:p>
                  </a:txBody>
                  <a:tcPr marL="7157" marR="7157" marT="7157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noFill/>
                  </a:tcPr>
                </a:tc>
                <a:tc hMerge="1">
                  <a:txBody>
                    <a:bodyPr/>
                    <a:lstStyle/>
                    <a:p>
                      <a:endParaRPr lang="lt-LT"/>
                    </a:p>
                  </a:txBody>
                  <a:tcPr/>
                </a:tc>
                <a:tc hMerge="1">
                  <a:txBody>
                    <a:bodyPr/>
                    <a:lstStyle/>
                    <a:p>
                      <a:endParaRPr lang="lt-LT"/>
                    </a:p>
                  </a:txBody>
                  <a:tcPr/>
                </a:tc>
                <a:tc hMerge="1">
                  <a:txBody>
                    <a:bodyPr/>
                    <a:lstStyle/>
                    <a:p>
                      <a:endParaRPr lang="lt-LT"/>
                    </a:p>
                  </a:txBody>
                  <a:tcPr/>
                </a:tc>
                <a:tc rowSpan="2">
                  <a:txBody>
                    <a:bodyPr/>
                    <a:lstStyle/>
                    <a:p>
                      <a:pPr algn="ctr" fontAlgn="ctr"/>
                      <a:r>
                        <a:rPr lang="lt-LT" sz="1400" b="1" i="0" u="none" strike="noStrike">
                          <a:solidFill>
                            <a:srgbClr val="000000"/>
                          </a:solidFill>
                          <a:effectLst/>
                          <a:latin typeface="Aptos Narrow" panose="020B0004020202020204" pitchFamily="34" charset="0"/>
                        </a:rPr>
                        <a:t>Viso </a:t>
                      </a:r>
                    </a:p>
                  </a:txBody>
                  <a:tcPr marL="7157" marR="7157" marT="7157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1768412175"/>
                  </a:ext>
                </a:extLst>
              </a:tr>
              <a:tr h="410567">
                <a:tc vMerge="1">
                  <a:txBody>
                    <a:bodyPr/>
                    <a:lstStyle/>
                    <a:p>
                      <a:endParaRPr lang="lt-LT"/>
                    </a:p>
                  </a:txBody>
                  <a:tcPr/>
                </a:tc>
                <a:tc vMerge="1">
                  <a:txBody>
                    <a:bodyPr/>
                    <a:lstStyle/>
                    <a:p>
                      <a:endParaRPr lang="lt-LT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lt-LT" sz="1400" b="1" i="0" u="none" strike="noStrike">
                          <a:solidFill>
                            <a:srgbClr val="000000"/>
                          </a:solidFill>
                          <a:effectLst/>
                          <a:latin typeface="Aptos Narrow" panose="020B0004020202020204" pitchFamily="34" charset="0"/>
                        </a:rPr>
                        <a:t>Alytus</a:t>
                      </a:r>
                    </a:p>
                  </a:txBody>
                  <a:tcPr marL="7157" marR="7157" marT="7157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noFill/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lt-LT" sz="1400" b="1" i="0" u="none" strike="noStrike">
                          <a:solidFill>
                            <a:srgbClr val="000000"/>
                          </a:solidFill>
                          <a:effectLst/>
                          <a:latin typeface="Aptos Narrow" panose="020B0004020202020204" pitchFamily="34" charset="0"/>
                        </a:rPr>
                        <a:t>Druskininkai</a:t>
                      </a:r>
                    </a:p>
                  </a:txBody>
                  <a:tcPr marL="7157" marR="7157" marT="7157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noFill/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lt-LT" sz="1400" b="1" i="0" u="none" strike="noStrike">
                          <a:solidFill>
                            <a:srgbClr val="000000"/>
                          </a:solidFill>
                          <a:effectLst/>
                          <a:latin typeface="Aptos Narrow" panose="020B0004020202020204" pitchFamily="34" charset="0"/>
                        </a:rPr>
                        <a:t>Lazdijai</a:t>
                      </a:r>
                    </a:p>
                  </a:txBody>
                  <a:tcPr marL="7157" marR="7157" marT="7157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noFill/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lt-LT" sz="1400" b="1" i="0" u="none" strike="noStrike">
                          <a:solidFill>
                            <a:srgbClr val="000000"/>
                          </a:solidFill>
                          <a:effectLst/>
                          <a:latin typeface="Aptos Narrow" panose="020B0004020202020204" pitchFamily="34" charset="0"/>
                        </a:rPr>
                        <a:t>Varėna</a:t>
                      </a:r>
                    </a:p>
                  </a:txBody>
                  <a:tcPr marL="7157" marR="7157" marT="7157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noFill/>
                  </a:tcPr>
                </a:tc>
                <a:tc vMerge="1">
                  <a:txBody>
                    <a:bodyPr/>
                    <a:lstStyle/>
                    <a:p>
                      <a:endParaRPr lang="lt-LT"/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1101505494"/>
                  </a:ext>
                </a:extLst>
              </a:tr>
              <a:tr h="221230">
                <a:tc rowSpan="6">
                  <a:txBody>
                    <a:bodyPr/>
                    <a:lstStyle/>
                    <a:p>
                      <a:pPr algn="l" fontAlgn="ctr"/>
                      <a:r>
                        <a:rPr lang="lt-LT" sz="1400" b="1" i="0" u="none" strike="noStrike" dirty="0">
                          <a:solidFill>
                            <a:srgbClr val="000000"/>
                          </a:solidFill>
                          <a:effectLst/>
                          <a:latin typeface="Aptos Narrow" panose="020B0004020202020204" pitchFamily="34" charset="0"/>
                        </a:rPr>
                        <a:t>ESF projektas </a:t>
                      </a:r>
                      <a:r>
                        <a:rPr lang="lt-LT" sz="1400" b="1" i="0" u="none" strike="noStrike" dirty="0" err="1">
                          <a:solidFill>
                            <a:srgbClr val="000000"/>
                          </a:solidFill>
                          <a:effectLst/>
                          <a:latin typeface="Aptos Narrow" panose="020B0004020202020204" pitchFamily="34" charset="0"/>
                        </a:rPr>
                        <a:t>KarjerON</a:t>
                      </a:r>
                      <a:endParaRPr lang="lt-LT" sz="1400" b="1" i="0" u="none" strike="noStrike" dirty="0">
                        <a:solidFill>
                          <a:srgbClr val="000000"/>
                        </a:solidFill>
                        <a:effectLst/>
                        <a:latin typeface="Aptos Narrow" panose="020B0004020202020204" pitchFamily="34" charset="0"/>
                      </a:endParaRPr>
                    </a:p>
                  </a:txBody>
                  <a:tcPr marL="7157" marR="7157" marT="7157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BE2D5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ctr"/>
                      <a:r>
                        <a:rPr lang="lt-LT" sz="1400" b="0" i="0" u="none" strike="noStrike">
                          <a:solidFill>
                            <a:srgbClr val="000000"/>
                          </a:solidFill>
                          <a:effectLst/>
                          <a:latin typeface="Aptos Narrow" panose="020B0004020202020204" pitchFamily="34" charset="0"/>
                        </a:rPr>
                        <a:t>Profesinis mokymas</a:t>
                      </a:r>
                    </a:p>
                  </a:txBody>
                  <a:tcPr marL="7157" marR="7157" marT="7157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BE2D5"/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lt-LT" sz="1400" b="0" i="0" u="none" strike="noStrike">
                          <a:solidFill>
                            <a:srgbClr val="000000"/>
                          </a:solidFill>
                          <a:effectLst/>
                          <a:latin typeface="Aptos Narrow" panose="020B0004020202020204" pitchFamily="34" charset="0"/>
                        </a:rPr>
                        <a:t>577074</a:t>
                      </a:r>
                    </a:p>
                  </a:txBody>
                  <a:tcPr marL="7157" marR="7157" marT="7157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BE2D5"/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lt-LT" sz="1400" b="0" i="0" u="none" strike="noStrike">
                          <a:solidFill>
                            <a:srgbClr val="000000"/>
                          </a:solidFill>
                          <a:effectLst/>
                          <a:latin typeface="Aptos Narrow" panose="020B0004020202020204" pitchFamily="34" charset="0"/>
                        </a:rPr>
                        <a:t>162666</a:t>
                      </a:r>
                    </a:p>
                  </a:txBody>
                  <a:tcPr marL="7157" marR="7157" marT="7157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BE2D5"/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lt-LT" sz="1400" b="0" i="0" u="none" strike="noStrike">
                          <a:solidFill>
                            <a:srgbClr val="000000"/>
                          </a:solidFill>
                          <a:effectLst/>
                          <a:latin typeface="Aptos Narrow" panose="020B0004020202020204" pitchFamily="34" charset="0"/>
                        </a:rPr>
                        <a:t>153036</a:t>
                      </a:r>
                    </a:p>
                  </a:txBody>
                  <a:tcPr marL="7157" marR="7157" marT="7157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BE2D5"/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lt-LT" sz="1400" b="0" i="0" u="none" strike="noStrike">
                          <a:solidFill>
                            <a:srgbClr val="000000"/>
                          </a:solidFill>
                          <a:effectLst/>
                          <a:latin typeface="Aptos Narrow" panose="020B0004020202020204" pitchFamily="34" charset="0"/>
                        </a:rPr>
                        <a:t>90094</a:t>
                      </a:r>
                    </a:p>
                  </a:txBody>
                  <a:tcPr marL="7157" marR="7157" marT="7157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BE2D5"/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lt-LT" sz="1400" b="1" i="0" u="none" strike="noStrike" dirty="0">
                          <a:solidFill>
                            <a:srgbClr val="000000"/>
                          </a:solidFill>
                          <a:effectLst/>
                          <a:latin typeface="Aptos Narrow" panose="020B0004020202020204" pitchFamily="34" charset="0"/>
                        </a:rPr>
                        <a:t>982870</a:t>
                      </a:r>
                    </a:p>
                  </a:txBody>
                  <a:tcPr marL="7157" marR="7157" marT="7157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BE2D5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426594076"/>
                  </a:ext>
                </a:extLst>
              </a:tr>
              <a:tr h="221230">
                <a:tc vMerge="1">
                  <a:txBody>
                    <a:bodyPr/>
                    <a:lstStyle/>
                    <a:p>
                      <a:endParaRPr lang="lt-LT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l" fontAlgn="ctr"/>
                      <a:r>
                        <a:rPr lang="lt-LT" sz="1400" b="0" i="0" u="none" strike="noStrike">
                          <a:solidFill>
                            <a:srgbClr val="000000"/>
                          </a:solidFill>
                          <a:effectLst/>
                          <a:latin typeface="Aptos Narrow" panose="020B0004020202020204" pitchFamily="34" charset="0"/>
                        </a:rPr>
                        <a:t>Įdarbinimas pagal pameistrystės sutartį</a:t>
                      </a:r>
                    </a:p>
                  </a:txBody>
                  <a:tcPr marL="7157" marR="7157" marT="7157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BE2D5"/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lt-LT" sz="1400" b="0" i="0" u="none" strike="noStrike">
                          <a:solidFill>
                            <a:srgbClr val="000000"/>
                          </a:solidFill>
                          <a:effectLst/>
                          <a:latin typeface="Aptos Narrow" panose="020B0004020202020204" pitchFamily="34" charset="0"/>
                        </a:rPr>
                        <a:t>35919</a:t>
                      </a:r>
                    </a:p>
                  </a:txBody>
                  <a:tcPr marL="7157" marR="7157" marT="7157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BE2D5"/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lt-LT" sz="1400" b="0" i="0" u="none" strike="noStrike">
                          <a:solidFill>
                            <a:srgbClr val="000000"/>
                          </a:solidFill>
                          <a:effectLst/>
                          <a:latin typeface="Aptos Narrow" panose="020B0004020202020204" pitchFamily="34" charset="0"/>
                        </a:rPr>
                        <a:t>5131</a:t>
                      </a:r>
                    </a:p>
                  </a:txBody>
                  <a:tcPr marL="7157" marR="7157" marT="7157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BE2D5"/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lt-LT" sz="1400" b="0" i="0" u="none" strike="noStrike">
                          <a:solidFill>
                            <a:srgbClr val="000000"/>
                          </a:solidFill>
                          <a:effectLst/>
                          <a:latin typeface="Aptos Narrow" panose="020B0004020202020204" pitchFamily="34" charset="0"/>
                        </a:rPr>
                        <a:t>10263</a:t>
                      </a:r>
                    </a:p>
                  </a:txBody>
                  <a:tcPr marL="7157" marR="7157" marT="7157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BE2D5"/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lt-LT" sz="1400" b="0" i="0" u="none" strike="noStrike">
                          <a:solidFill>
                            <a:srgbClr val="000000"/>
                          </a:solidFill>
                          <a:effectLst/>
                          <a:latin typeface="Aptos Narrow" panose="020B0004020202020204" pitchFamily="34" charset="0"/>
                        </a:rPr>
                        <a:t>5131</a:t>
                      </a:r>
                    </a:p>
                  </a:txBody>
                  <a:tcPr marL="7157" marR="7157" marT="7157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BE2D5"/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lt-LT" sz="1400" b="1" i="0" u="none" strike="noStrike" dirty="0">
                          <a:solidFill>
                            <a:srgbClr val="000000"/>
                          </a:solidFill>
                          <a:effectLst/>
                          <a:latin typeface="Aptos Narrow" panose="020B0004020202020204" pitchFamily="34" charset="0"/>
                        </a:rPr>
                        <a:t>56444</a:t>
                      </a:r>
                    </a:p>
                  </a:txBody>
                  <a:tcPr marL="7157" marR="7157" marT="7157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BE2D5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4185348184"/>
                  </a:ext>
                </a:extLst>
              </a:tr>
              <a:tr h="221230">
                <a:tc vMerge="1">
                  <a:txBody>
                    <a:bodyPr/>
                    <a:lstStyle/>
                    <a:p>
                      <a:endParaRPr lang="lt-LT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l" fontAlgn="ctr"/>
                      <a:r>
                        <a:rPr lang="lt-LT" sz="1400" b="0" i="0" u="none" strike="noStrike">
                          <a:solidFill>
                            <a:srgbClr val="000000"/>
                          </a:solidFill>
                          <a:effectLst/>
                          <a:latin typeface="Aptos Narrow" panose="020B0004020202020204" pitchFamily="34" charset="0"/>
                        </a:rPr>
                        <a:t>Stažuotė</a:t>
                      </a:r>
                    </a:p>
                  </a:txBody>
                  <a:tcPr marL="7157" marR="7157" marT="7157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BE2D5"/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lt-LT" sz="1400" b="0" i="0" u="none" strike="noStrike">
                          <a:solidFill>
                            <a:srgbClr val="000000"/>
                          </a:solidFill>
                          <a:effectLst/>
                          <a:latin typeface="Aptos Narrow" panose="020B0004020202020204" pitchFamily="34" charset="0"/>
                        </a:rPr>
                        <a:t>14990</a:t>
                      </a:r>
                    </a:p>
                  </a:txBody>
                  <a:tcPr marL="7157" marR="7157" marT="7157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BE2D5"/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lt-LT" sz="1400" b="0" i="0" u="none" strike="noStrike">
                          <a:solidFill>
                            <a:srgbClr val="000000"/>
                          </a:solidFill>
                          <a:effectLst/>
                          <a:latin typeface="Aptos Narrow" panose="020B0004020202020204" pitchFamily="34" charset="0"/>
                        </a:rPr>
                        <a:t>3203</a:t>
                      </a:r>
                    </a:p>
                  </a:txBody>
                  <a:tcPr marL="7157" marR="7157" marT="7157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BE2D5"/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lt-LT" sz="1400" b="0" i="0" u="none" strike="noStrike">
                          <a:solidFill>
                            <a:srgbClr val="000000"/>
                          </a:solidFill>
                          <a:effectLst/>
                          <a:latin typeface="Aptos Narrow" panose="020B0004020202020204" pitchFamily="34" charset="0"/>
                        </a:rPr>
                        <a:t>2884</a:t>
                      </a:r>
                    </a:p>
                  </a:txBody>
                  <a:tcPr marL="7157" marR="7157" marT="7157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BE2D5"/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lt-LT" sz="1400" b="0" i="0" u="none" strike="noStrike">
                          <a:solidFill>
                            <a:srgbClr val="000000"/>
                          </a:solidFill>
                          <a:effectLst/>
                          <a:latin typeface="Aptos Narrow" panose="020B0004020202020204" pitchFamily="34" charset="0"/>
                        </a:rPr>
                        <a:t>2438</a:t>
                      </a:r>
                    </a:p>
                  </a:txBody>
                  <a:tcPr marL="7157" marR="7157" marT="7157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BE2D5"/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lt-LT" sz="1400" b="1" i="0" u="none" strike="noStrike" dirty="0">
                          <a:solidFill>
                            <a:srgbClr val="000000"/>
                          </a:solidFill>
                          <a:effectLst/>
                          <a:latin typeface="Aptos Narrow" panose="020B0004020202020204" pitchFamily="34" charset="0"/>
                        </a:rPr>
                        <a:t>23515</a:t>
                      </a:r>
                    </a:p>
                  </a:txBody>
                  <a:tcPr marL="7157" marR="7157" marT="7157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BE2D5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846143937"/>
                  </a:ext>
                </a:extLst>
              </a:tr>
              <a:tr h="221230">
                <a:tc vMerge="1">
                  <a:txBody>
                    <a:bodyPr/>
                    <a:lstStyle/>
                    <a:p>
                      <a:endParaRPr lang="lt-LT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l" fontAlgn="ctr"/>
                      <a:r>
                        <a:rPr lang="lt-LT" sz="1400" b="0" i="0" u="none" strike="noStrike">
                          <a:solidFill>
                            <a:srgbClr val="000000"/>
                          </a:solidFill>
                          <a:effectLst/>
                          <a:latin typeface="Aptos Narrow" panose="020B0004020202020204" pitchFamily="34" charset="0"/>
                        </a:rPr>
                        <a:t>Kompetencijų pripažinimas</a:t>
                      </a:r>
                    </a:p>
                  </a:txBody>
                  <a:tcPr marL="7157" marR="7157" marT="7157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BE2D5"/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lt-LT" sz="1400" b="0" i="0" u="none" strike="noStrike">
                          <a:solidFill>
                            <a:srgbClr val="000000"/>
                          </a:solidFill>
                          <a:effectLst/>
                          <a:latin typeface="Aptos Narrow" panose="020B0004020202020204" pitchFamily="34" charset="0"/>
                        </a:rPr>
                        <a:t>1015</a:t>
                      </a:r>
                    </a:p>
                  </a:txBody>
                  <a:tcPr marL="7157" marR="7157" marT="7157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BE2D5"/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lt-LT" sz="1400" b="0" i="0" u="none" strike="noStrike">
                          <a:solidFill>
                            <a:srgbClr val="000000"/>
                          </a:solidFill>
                          <a:effectLst/>
                          <a:latin typeface="Aptos Narrow" panose="020B0004020202020204" pitchFamily="34" charset="0"/>
                        </a:rPr>
                        <a:t>0</a:t>
                      </a:r>
                    </a:p>
                  </a:txBody>
                  <a:tcPr marL="7157" marR="7157" marT="7157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BE2D5"/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lt-LT" sz="1400" b="0" i="0" u="none" strike="noStrike">
                          <a:solidFill>
                            <a:srgbClr val="000000"/>
                          </a:solidFill>
                          <a:effectLst/>
                          <a:latin typeface="Aptos Narrow" panose="020B0004020202020204" pitchFamily="34" charset="0"/>
                        </a:rPr>
                        <a:t>0</a:t>
                      </a:r>
                    </a:p>
                  </a:txBody>
                  <a:tcPr marL="7157" marR="7157" marT="7157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BE2D5"/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lt-LT" sz="1400" b="0" i="0" u="none" strike="noStrike">
                          <a:solidFill>
                            <a:srgbClr val="000000"/>
                          </a:solidFill>
                          <a:effectLst/>
                          <a:latin typeface="Aptos Narrow" panose="020B0004020202020204" pitchFamily="34" charset="0"/>
                        </a:rPr>
                        <a:t>0</a:t>
                      </a:r>
                    </a:p>
                  </a:txBody>
                  <a:tcPr marL="7157" marR="7157" marT="7157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BE2D5"/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lt-LT" sz="1400" b="1" i="0" u="none" strike="noStrike" dirty="0">
                          <a:solidFill>
                            <a:srgbClr val="000000"/>
                          </a:solidFill>
                          <a:effectLst/>
                          <a:latin typeface="Aptos Narrow" panose="020B0004020202020204" pitchFamily="34" charset="0"/>
                        </a:rPr>
                        <a:t>1015</a:t>
                      </a:r>
                    </a:p>
                  </a:txBody>
                  <a:tcPr marL="7157" marR="7157" marT="7157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BE2D5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3002645657"/>
                  </a:ext>
                </a:extLst>
              </a:tr>
              <a:tr h="221230">
                <a:tc vMerge="1">
                  <a:txBody>
                    <a:bodyPr/>
                    <a:lstStyle/>
                    <a:p>
                      <a:endParaRPr lang="lt-LT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l" fontAlgn="ctr"/>
                      <a:r>
                        <a:rPr lang="lt-LT" sz="1400" b="0" i="0" u="none" strike="noStrike">
                          <a:solidFill>
                            <a:srgbClr val="000000"/>
                          </a:solidFill>
                          <a:effectLst/>
                          <a:latin typeface="Aptos Narrow" panose="020B0004020202020204" pitchFamily="34" charset="0"/>
                        </a:rPr>
                        <a:t>Įdarbinimas subsidijuojant </a:t>
                      </a:r>
                    </a:p>
                  </a:txBody>
                  <a:tcPr marL="7157" marR="7157" marT="7157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BE2D5"/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lt-LT" sz="1400" b="0" i="0" u="none" strike="noStrike">
                          <a:solidFill>
                            <a:srgbClr val="000000"/>
                          </a:solidFill>
                          <a:effectLst/>
                          <a:latin typeface="Aptos Narrow" panose="020B0004020202020204" pitchFamily="34" charset="0"/>
                        </a:rPr>
                        <a:t>422500</a:t>
                      </a:r>
                    </a:p>
                  </a:txBody>
                  <a:tcPr marL="7157" marR="7157" marT="7157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BE2D5"/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lt-LT" sz="1400" b="0" i="0" u="none" strike="noStrike">
                          <a:solidFill>
                            <a:srgbClr val="000000"/>
                          </a:solidFill>
                          <a:effectLst/>
                          <a:latin typeface="Aptos Narrow" panose="020B0004020202020204" pitchFamily="34" charset="0"/>
                        </a:rPr>
                        <a:t>70500</a:t>
                      </a:r>
                    </a:p>
                  </a:txBody>
                  <a:tcPr marL="7157" marR="7157" marT="7157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BE2D5"/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lt-LT" sz="1400" b="0" i="0" u="none" strike="noStrike">
                          <a:solidFill>
                            <a:srgbClr val="000000"/>
                          </a:solidFill>
                          <a:effectLst/>
                          <a:latin typeface="Aptos Narrow" panose="020B0004020202020204" pitchFamily="34" charset="0"/>
                        </a:rPr>
                        <a:t>10900</a:t>
                      </a:r>
                    </a:p>
                  </a:txBody>
                  <a:tcPr marL="7157" marR="7157" marT="7157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BE2D5"/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lt-LT" sz="1400" b="0" i="0" u="none" strike="noStrike">
                          <a:solidFill>
                            <a:srgbClr val="000000"/>
                          </a:solidFill>
                          <a:effectLst/>
                          <a:latin typeface="Aptos Narrow" panose="020B0004020202020204" pitchFamily="34" charset="0"/>
                        </a:rPr>
                        <a:t>72000</a:t>
                      </a:r>
                    </a:p>
                  </a:txBody>
                  <a:tcPr marL="7157" marR="7157" marT="7157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BE2D5"/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lt-LT" sz="1400" b="1" i="0" u="none" strike="noStrike" dirty="0">
                          <a:solidFill>
                            <a:srgbClr val="000000"/>
                          </a:solidFill>
                          <a:effectLst/>
                          <a:latin typeface="Aptos Narrow" panose="020B0004020202020204" pitchFamily="34" charset="0"/>
                        </a:rPr>
                        <a:t>575900</a:t>
                      </a:r>
                    </a:p>
                  </a:txBody>
                  <a:tcPr marL="7157" marR="7157" marT="7157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BE2D5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873677463"/>
                  </a:ext>
                </a:extLst>
              </a:tr>
              <a:tr h="228093">
                <a:tc vMerge="1">
                  <a:txBody>
                    <a:bodyPr/>
                    <a:lstStyle/>
                    <a:p>
                      <a:endParaRPr lang="lt-LT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l" fontAlgn="ctr"/>
                      <a:r>
                        <a:rPr lang="lt-LT" sz="1400" b="0" i="0" u="none" strike="noStrike">
                          <a:solidFill>
                            <a:srgbClr val="000000"/>
                          </a:solidFill>
                          <a:effectLst/>
                          <a:latin typeface="Aptos Narrow" panose="020B0004020202020204" pitchFamily="34" charset="0"/>
                        </a:rPr>
                        <a:t>Neformalus suaugusiųjų švietimas</a:t>
                      </a:r>
                    </a:p>
                  </a:txBody>
                  <a:tcPr marL="7157" marR="7157" marT="7157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BE2D5"/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lt-LT" sz="1400" b="0" i="0" u="none" strike="noStrike">
                          <a:solidFill>
                            <a:srgbClr val="000000"/>
                          </a:solidFill>
                          <a:effectLst/>
                          <a:latin typeface="Aptos Narrow" panose="020B0004020202020204" pitchFamily="34" charset="0"/>
                        </a:rPr>
                        <a:t>3867</a:t>
                      </a:r>
                    </a:p>
                  </a:txBody>
                  <a:tcPr marL="7157" marR="7157" marT="7157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BE2D5"/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lt-LT" sz="1400" b="0" i="0" u="none" strike="noStrike">
                          <a:solidFill>
                            <a:srgbClr val="000000"/>
                          </a:solidFill>
                          <a:effectLst/>
                          <a:latin typeface="Aptos Narrow" panose="020B0004020202020204" pitchFamily="34" charset="0"/>
                        </a:rPr>
                        <a:t>2270</a:t>
                      </a:r>
                    </a:p>
                  </a:txBody>
                  <a:tcPr marL="7157" marR="7157" marT="7157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BE2D5"/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lt-LT" sz="1400" b="0" i="0" u="none" strike="noStrike">
                          <a:solidFill>
                            <a:srgbClr val="000000"/>
                          </a:solidFill>
                          <a:effectLst/>
                          <a:latin typeface="Aptos Narrow" panose="020B0004020202020204" pitchFamily="34" charset="0"/>
                        </a:rPr>
                        <a:t>1135</a:t>
                      </a:r>
                    </a:p>
                  </a:txBody>
                  <a:tcPr marL="7157" marR="7157" marT="7157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BE2D5"/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lt-LT" sz="1400" b="0" i="0" u="none" strike="noStrike">
                          <a:solidFill>
                            <a:srgbClr val="000000"/>
                          </a:solidFill>
                          <a:effectLst/>
                          <a:latin typeface="Aptos Narrow" panose="020B0004020202020204" pitchFamily="34" charset="0"/>
                        </a:rPr>
                        <a:t>1135</a:t>
                      </a:r>
                    </a:p>
                  </a:txBody>
                  <a:tcPr marL="7157" marR="7157" marT="7157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BE2D5"/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lt-LT" sz="1400" b="1" i="0" u="none" strike="noStrike" dirty="0">
                          <a:solidFill>
                            <a:srgbClr val="000000"/>
                          </a:solidFill>
                          <a:effectLst/>
                          <a:latin typeface="Aptos Narrow" panose="020B0004020202020204" pitchFamily="34" charset="0"/>
                        </a:rPr>
                        <a:t>8407</a:t>
                      </a:r>
                    </a:p>
                  </a:txBody>
                  <a:tcPr marL="7157" marR="7157" marT="7157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BE2D5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531241974"/>
                  </a:ext>
                </a:extLst>
              </a:tr>
              <a:tr h="221230">
                <a:tc rowSpan="6">
                  <a:txBody>
                    <a:bodyPr/>
                    <a:lstStyle/>
                    <a:p>
                      <a:pPr algn="l" fontAlgn="ctr"/>
                      <a:r>
                        <a:rPr lang="lt-LT" sz="1400" b="1" i="0" u="none" strike="noStrike">
                          <a:solidFill>
                            <a:srgbClr val="000000"/>
                          </a:solidFill>
                          <a:effectLst/>
                          <a:latin typeface="Aptos Narrow" panose="020B0004020202020204" pitchFamily="34" charset="0"/>
                        </a:rPr>
                        <a:t>ESF projektas Kita stotelė - darbas</a:t>
                      </a:r>
                    </a:p>
                  </a:txBody>
                  <a:tcPr marL="7157" marR="7157" marT="7157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BE2D5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ctr"/>
                      <a:r>
                        <a:rPr lang="lt-LT" sz="1400" b="0" i="0" u="none" strike="noStrike">
                          <a:solidFill>
                            <a:srgbClr val="000000"/>
                          </a:solidFill>
                          <a:effectLst/>
                          <a:latin typeface="Aptos Narrow" panose="020B0004020202020204" pitchFamily="34" charset="0"/>
                        </a:rPr>
                        <a:t>Profesinis mokymas</a:t>
                      </a:r>
                    </a:p>
                  </a:txBody>
                  <a:tcPr marL="7157" marR="7157" marT="7157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BE2D5"/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lt-LT" sz="1400" b="0" i="0" u="none" strike="noStrike">
                          <a:solidFill>
                            <a:srgbClr val="000000"/>
                          </a:solidFill>
                          <a:effectLst/>
                          <a:latin typeface="Aptos Narrow" panose="020B0004020202020204" pitchFamily="34" charset="0"/>
                        </a:rPr>
                        <a:t>927120</a:t>
                      </a:r>
                    </a:p>
                  </a:txBody>
                  <a:tcPr marL="7157" marR="7157" marT="7157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BE2D5"/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lt-LT" sz="1400" b="0" i="0" u="none" strike="noStrike">
                          <a:solidFill>
                            <a:srgbClr val="000000"/>
                          </a:solidFill>
                          <a:effectLst/>
                          <a:latin typeface="Aptos Narrow" panose="020B0004020202020204" pitchFamily="34" charset="0"/>
                        </a:rPr>
                        <a:t>395980</a:t>
                      </a:r>
                    </a:p>
                  </a:txBody>
                  <a:tcPr marL="7157" marR="7157" marT="7157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BE2D5"/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lt-LT" sz="1400" b="0" i="0" u="none" strike="noStrike">
                          <a:solidFill>
                            <a:srgbClr val="000000"/>
                          </a:solidFill>
                          <a:effectLst/>
                          <a:latin typeface="Aptos Narrow" panose="020B0004020202020204" pitchFamily="34" charset="0"/>
                        </a:rPr>
                        <a:t>265420</a:t>
                      </a:r>
                    </a:p>
                  </a:txBody>
                  <a:tcPr marL="7157" marR="7157" marT="7157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BE2D5"/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lt-LT" sz="1400" b="0" i="0" u="none" strike="noStrike">
                          <a:solidFill>
                            <a:srgbClr val="000000"/>
                          </a:solidFill>
                          <a:effectLst/>
                          <a:latin typeface="Aptos Narrow" panose="020B0004020202020204" pitchFamily="34" charset="0"/>
                        </a:rPr>
                        <a:t>237765</a:t>
                      </a:r>
                    </a:p>
                  </a:txBody>
                  <a:tcPr marL="7157" marR="7157" marT="7157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BE2D5"/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lt-LT" sz="1400" b="1" i="0" u="none" strike="noStrike" dirty="0">
                          <a:solidFill>
                            <a:srgbClr val="000000"/>
                          </a:solidFill>
                          <a:effectLst/>
                          <a:latin typeface="Aptos Narrow" panose="020B0004020202020204" pitchFamily="34" charset="0"/>
                        </a:rPr>
                        <a:t>1826285</a:t>
                      </a:r>
                    </a:p>
                  </a:txBody>
                  <a:tcPr marL="7157" marR="7157" marT="7157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BE2D5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224208106"/>
                  </a:ext>
                </a:extLst>
              </a:tr>
              <a:tr h="221230">
                <a:tc vMerge="1">
                  <a:txBody>
                    <a:bodyPr/>
                    <a:lstStyle/>
                    <a:p>
                      <a:endParaRPr lang="lt-LT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l" fontAlgn="ctr"/>
                      <a:r>
                        <a:rPr lang="lt-LT" sz="1400" b="0" i="0" u="none" strike="noStrike">
                          <a:solidFill>
                            <a:srgbClr val="000000"/>
                          </a:solidFill>
                          <a:effectLst/>
                          <a:latin typeface="Aptos Narrow" panose="020B0004020202020204" pitchFamily="34" charset="0"/>
                        </a:rPr>
                        <a:t>Įdarbinimas pagal pameistrystės sutartį</a:t>
                      </a:r>
                    </a:p>
                  </a:txBody>
                  <a:tcPr marL="7157" marR="7157" marT="7157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BE2D5"/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lt-LT" sz="1400" b="0" i="0" u="none" strike="noStrike">
                          <a:solidFill>
                            <a:srgbClr val="000000"/>
                          </a:solidFill>
                          <a:effectLst/>
                          <a:latin typeface="Aptos Narrow" panose="020B0004020202020204" pitchFamily="34" charset="0"/>
                        </a:rPr>
                        <a:t>162250</a:t>
                      </a:r>
                    </a:p>
                  </a:txBody>
                  <a:tcPr marL="7157" marR="7157" marT="7157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BE2D5"/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lt-LT" sz="1400" b="0" i="0" u="none" strike="noStrike">
                          <a:solidFill>
                            <a:srgbClr val="000000"/>
                          </a:solidFill>
                          <a:effectLst/>
                          <a:latin typeface="Aptos Narrow" panose="020B0004020202020204" pitchFamily="34" charset="0"/>
                        </a:rPr>
                        <a:t>33490</a:t>
                      </a:r>
                    </a:p>
                  </a:txBody>
                  <a:tcPr marL="7157" marR="7157" marT="7157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BE2D5"/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lt-LT" sz="1400" b="0" i="0" u="none" strike="noStrike">
                          <a:solidFill>
                            <a:srgbClr val="000000"/>
                          </a:solidFill>
                          <a:effectLst/>
                          <a:latin typeface="Aptos Narrow" panose="020B0004020202020204" pitchFamily="34" charset="0"/>
                        </a:rPr>
                        <a:t>48755</a:t>
                      </a:r>
                    </a:p>
                  </a:txBody>
                  <a:tcPr marL="7157" marR="7157" marT="7157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BE2D5"/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lt-LT" sz="1400" b="0" i="0" u="none" strike="noStrike">
                          <a:solidFill>
                            <a:srgbClr val="000000"/>
                          </a:solidFill>
                          <a:effectLst/>
                          <a:latin typeface="Aptos Narrow" panose="020B0004020202020204" pitchFamily="34" charset="0"/>
                        </a:rPr>
                        <a:t>37235</a:t>
                      </a:r>
                    </a:p>
                  </a:txBody>
                  <a:tcPr marL="7157" marR="7157" marT="7157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BE2D5"/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lt-LT" sz="1400" b="1" i="0" u="none" strike="noStrike" dirty="0">
                          <a:solidFill>
                            <a:srgbClr val="000000"/>
                          </a:solidFill>
                          <a:effectLst/>
                          <a:latin typeface="Aptos Narrow" panose="020B0004020202020204" pitchFamily="34" charset="0"/>
                        </a:rPr>
                        <a:t>281730</a:t>
                      </a:r>
                    </a:p>
                  </a:txBody>
                  <a:tcPr marL="7157" marR="7157" marT="7157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BE2D5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19053404"/>
                  </a:ext>
                </a:extLst>
              </a:tr>
              <a:tr h="221230">
                <a:tc vMerge="1">
                  <a:txBody>
                    <a:bodyPr/>
                    <a:lstStyle/>
                    <a:p>
                      <a:endParaRPr lang="lt-LT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l" fontAlgn="ctr"/>
                      <a:r>
                        <a:rPr lang="lt-LT" sz="1400" b="0" i="0" u="none" strike="noStrike">
                          <a:solidFill>
                            <a:srgbClr val="000000"/>
                          </a:solidFill>
                          <a:effectLst/>
                          <a:latin typeface="Aptos Narrow" panose="020B0004020202020204" pitchFamily="34" charset="0"/>
                        </a:rPr>
                        <a:t>Stažuotė</a:t>
                      </a:r>
                    </a:p>
                  </a:txBody>
                  <a:tcPr marL="7157" marR="7157" marT="7157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BE2D5"/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lt-LT" sz="1400" b="0" i="0" u="none" strike="noStrike">
                          <a:solidFill>
                            <a:srgbClr val="000000"/>
                          </a:solidFill>
                          <a:effectLst/>
                          <a:latin typeface="Aptos Narrow" panose="020B0004020202020204" pitchFamily="34" charset="0"/>
                        </a:rPr>
                        <a:t>31600</a:t>
                      </a:r>
                    </a:p>
                  </a:txBody>
                  <a:tcPr marL="7157" marR="7157" marT="7157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BE2D5"/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lt-LT" sz="1400" b="0" i="0" u="none" strike="noStrike">
                          <a:solidFill>
                            <a:srgbClr val="000000"/>
                          </a:solidFill>
                          <a:effectLst/>
                          <a:latin typeface="Aptos Narrow" panose="020B0004020202020204" pitchFamily="34" charset="0"/>
                        </a:rPr>
                        <a:t>8960</a:t>
                      </a:r>
                    </a:p>
                  </a:txBody>
                  <a:tcPr marL="7157" marR="7157" marT="7157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BE2D5"/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lt-LT" sz="1400" b="0" i="0" u="none" strike="noStrike">
                          <a:solidFill>
                            <a:srgbClr val="000000"/>
                          </a:solidFill>
                          <a:effectLst/>
                          <a:latin typeface="Aptos Narrow" panose="020B0004020202020204" pitchFamily="34" charset="0"/>
                        </a:rPr>
                        <a:t>7935</a:t>
                      </a:r>
                    </a:p>
                  </a:txBody>
                  <a:tcPr marL="7157" marR="7157" marT="7157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BE2D5"/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lt-LT" sz="1400" b="0" i="0" u="none" strike="noStrike">
                          <a:solidFill>
                            <a:srgbClr val="000000"/>
                          </a:solidFill>
                          <a:effectLst/>
                          <a:latin typeface="Aptos Narrow" panose="020B0004020202020204" pitchFamily="34" charset="0"/>
                        </a:rPr>
                        <a:t>7755</a:t>
                      </a:r>
                    </a:p>
                  </a:txBody>
                  <a:tcPr marL="7157" marR="7157" marT="7157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BE2D5"/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lt-LT" sz="1400" b="1" i="0" u="none" strike="noStrike">
                          <a:solidFill>
                            <a:srgbClr val="000000"/>
                          </a:solidFill>
                          <a:effectLst/>
                          <a:latin typeface="Aptos Narrow" panose="020B0004020202020204" pitchFamily="34" charset="0"/>
                        </a:rPr>
                        <a:t>56250</a:t>
                      </a:r>
                    </a:p>
                  </a:txBody>
                  <a:tcPr marL="7157" marR="7157" marT="7157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BE2D5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2413310824"/>
                  </a:ext>
                </a:extLst>
              </a:tr>
              <a:tr h="221230">
                <a:tc vMerge="1">
                  <a:txBody>
                    <a:bodyPr/>
                    <a:lstStyle/>
                    <a:p>
                      <a:endParaRPr lang="lt-LT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l" fontAlgn="ctr"/>
                      <a:r>
                        <a:rPr lang="lt-LT" sz="1400" b="0" i="0" u="none" strike="noStrike">
                          <a:solidFill>
                            <a:srgbClr val="000000"/>
                          </a:solidFill>
                          <a:effectLst/>
                          <a:latin typeface="Aptos Narrow" panose="020B0004020202020204" pitchFamily="34" charset="0"/>
                        </a:rPr>
                        <a:t>Kompetencijų pripažinimas</a:t>
                      </a:r>
                    </a:p>
                  </a:txBody>
                  <a:tcPr marL="7157" marR="7157" marT="7157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BE2D5"/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lt-LT" sz="1400" b="0" i="0" u="none" strike="noStrike">
                          <a:solidFill>
                            <a:srgbClr val="000000"/>
                          </a:solidFill>
                          <a:effectLst/>
                          <a:latin typeface="Aptos Narrow" panose="020B0004020202020204" pitchFamily="34" charset="0"/>
                        </a:rPr>
                        <a:t>2272</a:t>
                      </a:r>
                    </a:p>
                  </a:txBody>
                  <a:tcPr marL="7157" marR="7157" marT="7157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BE2D5"/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lt-LT" sz="1400" b="0" i="0" u="none" strike="noStrike">
                          <a:solidFill>
                            <a:srgbClr val="000000"/>
                          </a:solidFill>
                          <a:effectLst/>
                          <a:latin typeface="Aptos Narrow" panose="020B0004020202020204" pitchFamily="34" charset="0"/>
                        </a:rPr>
                        <a:t>454</a:t>
                      </a:r>
                    </a:p>
                  </a:txBody>
                  <a:tcPr marL="7157" marR="7157" marT="7157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BE2D5"/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lt-LT" sz="1400" b="0" i="0" u="none" strike="noStrike">
                          <a:solidFill>
                            <a:srgbClr val="000000"/>
                          </a:solidFill>
                          <a:effectLst/>
                          <a:latin typeface="Aptos Narrow" panose="020B0004020202020204" pitchFamily="34" charset="0"/>
                        </a:rPr>
                        <a:t>909</a:t>
                      </a:r>
                    </a:p>
                  </a:txBody>
                  <a:tcPr marL="7157" marR="7157" marT="7157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BE2D5"/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lt-LT" sz="1400" b="0" i="0" u="none" strike="noStrike">
                          <a:solidFill>
                            <a:srgbClr val="000000"/>
                          </a:solidFill>
                          <a:effectLst/>
                          <a:latin typeface="Aptos Narrow" panose="020B0004020202020204" pitchFamily="34" charset="0"/>
                        </a:rPr>
                        <a:t>909</a:t>
                      </a:r>
                    </a:p>
                  </a:txBody>
                  <a:tcPr marL="7157" marR="7157" marT="7157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BE2D5"/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lt-LT" sz="1400" b="1" i="0" u="none" strike="noStrike" dirty="0">
                          <a:solidFill>
                            <a:srgbClr val="000000"/>
                          </a:solidFill>
                          <a:effectLst/>
                          <a:latin typeface="Aptos Narrow" panose="020B0004020202020204" pitchFamily="34" charset="0"/>
                        </a:rPr>
                        <a:t>4544</a:t>
                      </a:r>
                    </a:p>
                  </a:txBody>
                  <a:tcPr marL="7157" marR="7157" marT="7157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BE2D5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05923169"/>
                  </a:ext>
                </a:extLst>
              </a:tr>
              <a:tr h="221230">
                <a:tc vMerge="1">
                  <a:txBody>
                    <a:bodyPr/>
                    <a:lstStyle/>
                    <a:p>
                      <a:endParaRPr lang="lt-LT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l" fontAlgn="ctr"/>
                      <a:r>
                        <a:rPr lang="lt-LT" sz="1400" b="0" i="0" u="none" strike="noStrike">
                          <a:solidFill>
                            <a:srgbClr val="000000"/>
                          </a:solidFill>
                          <a:effectLst/>
                          <a:latin typeface="Aptos Narrow" panose="020B0004020202020204" pitchFamily="34" charset="0"/>
                        </a:rPr>
                        <a:t>Įdarbinimas subsidijuojant </a:t>
                      </a:r>
                    </a:p>
                  </a:txBody>
                  <a:tcPr marL="7157" marR="7157" marT="7157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BE2D5"/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lt-LT" sz="1400" b="0" i="0" u="none" strike="noStrike">
                          <a:solidFill>
                            <a:srgbClr val="000000"/>
                          </a:solidFill>
                          <a:effectLst/>
                          <a:latin typeface="Aptos Narrow" panose="020B0004020202020204" pitchFamily="34" charset="0"/>
                        </a:rPr>
                        <a:t>226659</a:t>
                      </a:r>
                    </a:p>
                  </a:txBody>
                  <a:tcPr marL="7157" marR="7157" marT="7157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BE2D5"/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lt-LT" sz="1400" b="0" i="0" u="none" strike="noStrike">
                          <a:solidFill>
                            <a:srgbClr val="000000"/>
                          </a:solidFill>
                          <a:effectLst/>
                          <a:latin typeface="Aptos Narrow" panose="020B0004020202020204" pitchFamily="34" charset="0"/>
                        </a:rPr>
                        <a:t>53553</a:t>
                      </a:r>
                    </a:p>
                  </a:txBody>
                  <a:tcPr marL="7157" marR="7157" marT="7157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BE2D5"/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lt-LT" sz="1400" b="0" i="0" u="none" strike="noStrike">
                          <a:solidFill>
                            <a:srgbClr val="000000"/>
                          </a:solidFill>
                          <a:effectLst/>
                          <a:latin typeface="Aptos Narrow" panose="020B0004020202020204" pitchFamily="34" charset="0"/>
                        </a:rPr>
                        <a:t>79696</a:t>
                      </a:r>
                    </a:p>
                  </a:txBody>
                  <a:tcPr marL="7157" marR="7157" marT="7157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BE2D5"/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lt-LT" sz="1400" b="0" i="0" u="none" strike="noStrike">
                          <a:solidFill>
                            <a:srgbClr val="000000"/>
                          </a:solidFill>
                          <a:effectLst/>
                          <a:latin typeface="Aptos Narrow" panose="020B0004020202020204" pitchFamily="34" charset="0"/>
                        </a:rPr>
                        <a:t>58168</a:t>
                      </a:r>
                    </a:p>
                  </a:txBody>
                  <a:tcPr marL="7157" marR="7157" marT="7157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BE2D5"/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lt-LT" sz="1400" b="1" i="0" u="none" strike="noStrike" dirty="0">
                          <a:solidFill>
                            <a:srgbClr val="000000"/>
                          </a:solidFill>
                          <a:effectLst/>
                          <a:latin typeface="Aptos Narrow" panose="020B0004020202020204" pitchFamily="34" charset="0"/>
                        </a:rPr>
                        <a:t>418076</a:t>
                      </a:r>
                    </a:p>
                  </a:txBody>
                  <a:tcPr marL="7157" marR="7157" marT="7157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BE2D5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2294944309"/>
                  </a:ext>
                </a:extLst>
              </a:tr>
              <a:tr h="228093">
                <a:tc vMerge="1">
                  <a:txBody>
                    <a:bodyPr/>
                    <a:lstStyle/>
                    <a:p>
                      <a:endParaRPr lang="lt-LT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l" fontAlgn="ctr"/>
                      <a:r>
                        <a:rPr lang="lt-LT" sz="1400" b="0" i="0" u="none" strike="noStrike">
                          <a:solidFill>
                            <a:srgbClr val="000000"/>
                          </a:solidFill>
                          <a:effectLst/>
                          <a:latin typeface="Aptos Narrow" panose="020B0004020202020204" pitchFamily="34" charset="0"/>
                        </a:rPr>
                        <a:t>Neformalus suaugusiųjų švietimas</a:t>
                      </a:r>
                    </a:p>
                  </a:txBody>
                  <a:tcPr marL="7157" marR="7157" marT="7157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BE2D5"/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lt-LT" sz="1400" b="0" i="0" u="none" strike="noStrike">
                          <a:solidFill>
                            <a:srgbClr val="000000"/>
                          </a:solidFill>
                          <a:effectLst/>
                          <a:latin typeface="Aptos Narrow" panose="020B0004020202020204" pitchFamily="34" charset="0"/>
                        </a:rPr>
                        <a:t>6280</a:t>
                      </a:r>
                    </a:p>
                  </a:txBody>
                  <a:tcPr marL="7157" marR="7157" marT="7157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BE2D5"/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lt-LT" sz="1400" b="0" i="0" u="none" strike="noStrike">
                          <a:solidFill>
                            <a:srgbClr val="000000"/>
                          </a:solidFill>
                          <a:effectLst/>
                          <a:latin typeface="Aptos Narrow" panose="020B0004020202020204" pitchFamily="34" charset="0"/>
                        </a:rPr>
                        <a:t>2095</a:t>
                      </a:r>
                    </a:p>
                  </a:txBody>
                  <a:tcPr marL="7157" marR="7157" marT="7157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BE2D5"/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lt-LT" sz="1400" b="0" i="0" u="none" strike="noStrike">
                          <a:solidFill>
                            <a:srgbClr val="000000"/>
                          </a:solidFill>
                          <a:effectLst/>
                          <a:latin typeface="Aptos Narrow" panose="020B0004020202020204" pitchFamily="34" charset="0"/>
                        </a:rPr>
                        <a:t>2795</a:t>
                      </a:r>
                    </a:p>
                  </a:txBody>
                  <a:tcPr marL="7157" marR="7157" marT="7157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BE2D5"/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lt-LT" sz="1400" b="0" i="0" u="none" strike="noStrike">
                          <a:solidFill>
                            <a:srgbClr val="000000"/>
                          </a:solidFill>
                          <a:effectLst/>
                          <a:latin typeface="Aptos Narrow" panose="020B0004020202020204" pitchFamily="34" charset="0"/>
                        </a:rPr>
                        <a:t>2093</a:t>
                      </a:r>
                    </a:p>
                  </a:txBody>
                  <a:tcPr marL="7157" marR="7157" marT="7157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BE2D5"/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lt-LT" sz="1400" b="1" i="0" u="none" strike="noStrike" dirty="0">
                          <a:solidFill>
                            <a:srgbClr val="000000"/>
                          </a:solidFill>
                          <a:effectLst/>
                          <a:latin typeface="Aptos Narrow" panose="020B0004020202020204" pitchFamily="34" charset="0"/>
                        </a:rPr>
                        <a:t>13263</a:t>
                      </a:r>
                    </a:p>
                  </a:txBody>
                  <a:tcPr marL="7157" marR="7157" marT="7157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BE2D5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2926457433"/>
                  </a:ext>
                </a:extLst>
              </a:tr>
              <a:tr h="435280">
                <a:tc rowSpan="2">
                  <a:txBody>
                    <a:bodyPr/>
                    <a:lstStyle/>
                    <a:p>
                      <a:pPr algn="l" fontAlgn="ctr"/>
                      <a:r>
                        <a:rPr lang="lt-LT" sz="1400" b="1" i="0" u="none" strike="noStrike">
                          <a:solidFill>
                            <a:srgbClr val="000000"/>
                          </a:solidFill>
                          <a:effectLst/>
                          <a:latin typeface="Aptos Narrow" panose="020B0004020202020204" pitchFamily="34" charset="0"/>
                        </a:rPr>
                        <a:t>RRF projektas Kryptis-Ateitis</a:t>
                      </a:r>
                    </a:p>
                  </a:txBody>
                  <a:tcPr marL="7157" marR="7157" marT="7157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DAE9F8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ctr"/>
                      <a:r>
                        <a:rPr lang="lt-LT" sz="1400" b="0" i="0" u="none" strike="noStrike">
                          <a:solidFill>
                            <a:srgbClr val="000000"/>
                          </a:solidFill>
                          <a:effectLst/>
                          <a:latin typeface="Aptos Narrow" panose="020B0004020202020204" pitchFamily="34" charset="0"/>
                        </a:rPr>
                        <a:t>Aukštą pridėtinę vertę kuriančių kompetencijų įgyjimas</a:t>
                      </a:r>
                    </a:p>
                  </a:txBody>
                  <a:tcPr marL="7157" marR="7157" marT="7157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DAE9F8"/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lt-LT" sz="1400" b="0" i="0" u="none" strike="noStrike">
                          <a:solidFill>
                            <a:srgbClr val="000000"/>
                          </a:solidFill>
                          <a:effectLst/>
                          <a:latin typeface="Aptos Narrow" panose="020B0004020202020204" pitchFamily="34" charset="0"/>
                        </a:rPr>
                        <a:t>547280</a:t>
                      </a:r>
                    </a:p>
                  </a:txBody>
                  <a:tcPr marL="7157" marR="7157" marT="7157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DAE9F8"/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lt-LT" sz="1400" b="0" i="0" u="none" strike="noStrike">
                          <a:solidFill>
                            <a:srgbClr val="000000"/>
                          </a:solidFill>
                          <a:effectLst/>
                          <a:latin typeface="Aptos Narrow" panose="020B0004020202020204" pitchFamily="34" charset="0"/>
                        </a:rPr>
                        <a:t>261050</a:t>
                      </a:r>
                    </a:p>
                  </a:txBody>
                  <a:tcPr marL="7157" marR="7157" marT="7157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DAE9F8"/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lt-LT" sz="1400" b="0" i="0" u="none" strike="noStrike">
                          <a:solidFill>
                            <a:srgbClr val="000000"/>
                          </a:solidFill>
                          <a:effectLst/>
                          <a:latin typeface="Aptos Narrow" panose="020B0004020202020204" pitchFamily="34" charset="0"/>
                        </a:rPr>
                        <a:t>95100</a:t>
                      </a:r>
                    </a:p>
                  </a:txBody>
                  <a:tcPr marL="7157" marR="7157" marT="7157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DAE9F8"/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lt-LT" sz="1400" b="0" i="0" u="none" strike="noStrike">
                          <a:solidFill>
                            <a:srgbClr val="000000"/>
                          </a:solidFill>
                          <a:effectLst/>
                          <a:latin typeface="Aptos Narrow" panose="020B0004020202020204" pitchFamily="34" charset="0"/>
                        </a:rPr>
                        <a:t>65620</a:t>
                      </a:r>
                    </a:p>
                  </a:txBody>
                  <a:tcPr marL="7157" marR="7157" marT="7157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DAE9F8"/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lt-LT" sz="1400" b="1" i="0" u="none" strike="noStrike" dirty="0">
                          <a:solidFill>
                            <a:srgbClr val="000000"/>
                          </a:solidFill>
                          <a:effectLst/>
                          <a:latin typeface="Aptos Narrow" panose="020B0004020202020204" pitchFamily="34" charset="0"/>
                        </a:rPr>
                        <a:t>969050</a:t>
                      </a:r>
                    </a:p>
                  </a:txBody>
                  <a:tcPr marL="7157" marR="7157" marT="7157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DAE9F8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237688760"/>
                  </a:ext>
                </a:extLst>
              </a:tr>
              <a:tr h="228093">
                <a:tc vMerge="1">
                  <a:txBody>
                    <a:bodyPr/>
                    <a:lstStyle/>
                    <a:p>
                      <a:endParaRPr lang="lt-LT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l" fontAlgn="ctr"/>
                      <a:r>
                        <a:rPr lang="lt-LT" sz="1400" b="0" i="0" u="none" strike="noStrike">
                          <a:solidFill>
                            <a:srgbClr val="000000"/>
                          </a:solidFill>
                          <a:effectLst/>
                          <a:latin typeface="Aptos Narrow" panose="020B0004020202020204" pitchFamily="34" charset="0"/>
                        </a:rPr>
                        <a:t>Kompetencijų pripažinimas</a:t>
                      </a:r>
                    </a:p>
                  </a:txBody>
                  <a:tcPr marL="7157" marR="7157" marT="7157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DAE9F8"/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lt-LT" sz="1400" b="0" i="0" u="none" strike="noStrike">
                          <a:solidFill>
                            <a:srgbClr val="000000"/>
                          </a:solidFill>
                          <a:effectLst/>
                          <a:latin typeface="Aptos Narrow" panose="020B0004020202020204" pitchFamily="34" charset="0"/>
                        </a:rPr>
                        <a:t>294</a:t>
                      </a:r>
                    </a:p>
                  </a:txBody>
                  <a:tcPr marL="7157" marR="7157" marT="7157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DAE9F8"/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lt-LT" sz="1400" b="0" i="0" u="none" strike="noStrike">
                          <a:solidFill>
                            <a:srgbClr val="000000"/>
                          </a:solidFill>
                          <a:effectLst/>
                          <a:latin typeface="Aptos Narrow" panose="020B0004020202020204" pitchFamily="34" charset="0"/>
                        </a:rPr>
                        <a:t>295</a:t>
                      </a:r>
                    </a:p>
                  </a:txBody>
                  <a:tcPr marL="7157" marR="7157" marT="7157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DAE9F8"/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lt-LT" sz="1400" b="0" i="0" u="none" strike="noStrike">
                          <a:solidFill>
                            <a:srgbClr val="000000"/>
                          </a:solidFill>
                          <a:effectLst/>
                          <a:latin typeface="Aptos Narrow" panose="020B0004020202020204" pitchFamily="34" charset="0"/>
                        </a:rPr>
                        <a:t>294</a:t>
                      </a:r>
                    </a:p>
                  </a:txBody>
                  <a:tcPr marL="7157" marR="7157" marT="7157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DAE9F8"/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lt-LT" sz="1400" b="0" i="0" u="none" strike="noStrike">
                          <a:solidFill>
                            <a:srgbClr val="000000"/>
                          </a:solidFill>
                          <a:effectLst/>
                          <a:latin typeface="Aptos Narrow" panose="020B0004020202020204" pitchFamily="34" charset="0"/>
                        </a:rPr>
                        <a:t>295</a:t>
                      </a:r>
                    </a:p>
                  </a:txBody>
                  <a:tcPr marL="7157" marR="7157" marT="7157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DAE9F8"/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lt-LT" sz="1400" b="1" i="0" u="none" strike="noStrike" dirty="0">
                          <a:solidFill>
                            <a:srgbClr val="000000"/>
                          </a:solidFill>
                          <a:effectLst/>
                          <a:latin typeface="Aptos Narrow" panose="020B0004020202020204" pitchFamily="34" charset="0"/>
                        </a:rPr>
                        <a:t>1178</a:t>
                      </a:r>
                    </a:p>
                  </a:txBody>
                  <a:tcPr marL="7157" marR="7157" marT="7157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DAE9F8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2000430413"/>
                  </a:ext>
                </a:extLst>
              </a:tr>
              <a:tr h="221230">
                <a:tc rowSpan="5">
                  <a:txBody>
                    <a:bodyPr/>
                    <a:lstStyle/>
                    <a:p>
                      <a:pPr algn="l" fontAlgn="ctr"/>
                      <a:r>
                        <a:rPr lang="lt-LT" sz="1400" b="1" i="0" u="none" strike="noStrike">
                          <a:solidFill>
                            <a:srgbClr val="000000"/>
                          </a:solidFill>
                          <a:effectLst/>
                          <a:latin typeface="Aptos Narrow" panose="020B0004020202020204" pitchFamily="34" charset="0"/>
                        </a:rPr>
                        <a:t>Valstybės biudžetas</a:t>
                      </a:r>
                    </a:p>
                  </a:txBody>
                  <a:tcPr marL="7157" marR="7157" marT="7157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DAF2D0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ctr"/>
                      <a:r>
                        <a:rPr lang="lt-LT" sz="1400" b="0" i="0" u="none" strike="noStrike">
                          <a:solidFill>
                            <a:srgbClr val="000000"/>
                          </a:solidFill>
                          <a:effectLst/>
                          <a:latin typeface="Aptos Narrow" panose="020B0004020202020204" pitchFamily="34" charset="0"/>
                        </a:rPr>
                        <a:t>Profesinis mokymas</a:t>
                      </a:r>
                    </a:p>
                  </a:txBody>
                  <a:tcPr marL="7157" marR="7157" marT="7157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DAF2D0"/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lt-LT" sz="1400" b="0" i="0" u="none" strike="noStrike">
                          <a:solidFill>
                            <a:srgbClr val="000000"/>
                          </a:solidFill>
                          <a:effectLst/>
                          <a:latin typeface="Aptos Narrow" panose="020B0004020202020204" pitchFamily="34" charset="0"/>
                        </a:rPr>
                        <a:t>9350</a:t>
                      </a:r>
                    </a:p>
                  </a:txBody>
                  <a:tcPr marL="7157" marR="7157" marT="7157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DAF2D0"/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lt-LT" sz="1400" b="0" i="0" u="none" strike="noStrike">
                          <a:solidFill>
                            <a:srgbClr val="000000"/>
                          </a:solidFill>
                          <a:effectLst/>
                          <a:latin typeface="Aptos Narrow" panose="020B0004020202020204" pitchFamily="34" charset="0"/>
                        </a:rPr>
                        <a:t>3000</a:t>
                      </a:r>
                    </a:p>
                  </a:txBody>
                  <a:tcPr marL="7157" marR="7157" marT="7157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DAF2D0"/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lt-LT" sz="1400" b="0" i="0" u="none" strike="noStrike">
                          <a:solidFill>
                            <a:srgbClr val="000000"/>
                          </a:solidFill>
                          <a:effectLst/>
                          <a:latin typeface="Aptos Narrow" panose="020B0004020202020204" pitchFamily="34" charset="0"/>
                        </a:rPr>
                        <a:t>3900</a:t>
                      </a:r>
                    </a:p>
                  </a:txBody>
                  <a:tcPr marL="7157" marR="7157" marT="7157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DAF2D0"/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lt-LT" sz="1400" b="0" i="0" u="none" strike="noStrike">
                          <a:solidFill>
                            <a:srgbClr val="000000"/>
                          </a:solidFill>
                          <a:effectLst/>
                          <a:latin typeface="Aptos Narrow" panose="020B0004020202020204" pitchFamily="34" charset="0"/>
                        </a:rPr>
                        <a:t>3900</a:t>
                      </a:r>
                    </a:p>
                  </a:txBody>
                  <a:tcPr marL="7157" marR="7157" marT="7157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DAF2D0"/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lt-LT" sz="1400" b="1" i="0" u="none" strike="noStrike" dirty="0">
                          <a:solidFill>
                            <a:srgbClr val="000000"/>
                          </a:solidFill>
                          <a:effectLst/>
                          <a:latin typeface="Aptos Narrow" panose="020B0004020202020204" pitchFamily="34" charset="0"/>
                        </a:rPr>
                        <a:t>20150</a:t>
                      </a:r>
                    </a:p>
                  </a:txBody>
                  <a:tcPr marL="7157" marR="7157" marT="7157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DAF2D0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231558919"/>
                  </a:ext>
                </a:extLst>
              </a:tr>
              <a:tr h="221230">
                <a:tc vMerge="1">
                  <a:txBody>
                    <a:bodyPr/>
                    <a:lstStyle/>
                    <a:p>
                      <a:endParaRPr lang="lt-LT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l" fontAlgn="ctr"/>
                      <a:r>
                        <a:rPr lang="lt-LT" sz="1400" b="0" i="0" u="none" strike="noStrike">
                          <a:solidFill>
                            <a:srgbClr val="000000"/>
                          </a:solidFill>
                          <a:effectLst/>
                          <a:latin typeface="Aptos Narrow" panose="020B0004020202020204" pitchFamily="34" charset="0"/>
                        </a:rPr>
                        <a:t>Įdarbinimas pagal pameistrystės sutartį</a:t>
                      </a:r>
                    </a:p>
                  </a:txBody>
                  <a:tcPr marL="7157" marR="7157" marT="7157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DAF2D0"/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lt-LT" sz="1400" b="0" i="0" u="none" strike="noStrike">
                          <a:solidFill>
                            <a:srgbClr val="000000"/>
                          </a:solidFill>
                          <a:effectLst/>
                          <a:latin typeface="Aptos Narrow" panose="020B0004020202020204" pitchFamily="34" charset="0"/>
                        </a:rPr>
                        <a:t>8000</a:t>
                      </a:r>
                    </a:p>
                  </a:txBody>
                  <a:tcPr marL="7157" marR="7157" marT="7157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DAF2D0"/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lt-LT" sz="1400" b="0" i="0" u="none" strike="noStrike">
                          <a:solidFill>
                            <a:srgbClr val="000000"/>
                          </a:solidFill>
                          <a:effectLst/>
                          <a:latin typeface="Aptos Narrow" panose="020B0004020202020204" pitchFamily="34" charset="0"/>
                        </a:rPr>
                        <a:t>0</a:t>
                      </a:r>
                    </a:p>
                  </a:txBody>
                  <a:tcPr marL="7157" marR="7157" marT="7157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DAF2D0"/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lt-LT" sz="1400" b="0" i="0" u="none" strike="noStrike">
                          <a:solidFill>
                            <a:srgbClr val="000000"/>
                          </a:solidFill>
                          <a:effectLst/>
                          <a:latin typeface="Aptos Narrow" panose="020B0004020202020204" pitchFamily="34" charset="0"/>
                        </a:rPr>
                        <a:t>0</a:t>
                      </a:r>
                    </a:p>
                  </a:txBody>
                  <a:tcPr marL="7157" marR="7157" marT="7157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DAF2D0"/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lt-LT" sz="1400" b="0" i="0" u="none" strike="noStrike">
                          <a:solidFill>
                            <a:srgbClr val="000000"/>
                          </a:solidFill>
                          <a:effectLst/>
                          <a:latin typeface="Aptos Narrow" panose="020B0004020202020204" pitchFamily="34" charset="0"/>
                        </a:rPr>
                        <a:t>4000</a:t>
                      </a:r>
                    </a:p>
                  </a:txBody>
                  <a:tcPr marL="7157" marR="7157" marT="7157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DAF2D0"/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lt-LT" sz="1400" b="1" i="0" u="none" strike="noStrike" dirty="0">
                          <a:solidFill>
                            <a:srgbClr val="000000"/>
                          </a:solidFill>
                          <a:effectLst/>
                          <a:latin typeface="Aptos Narrow" panose="020B0004020202020204" pitchFamily="34" charset="0"/>
                        </a:rPr>
                        <a:t>12000</a:t>
                      </a:r>
                    </a:p>
                  </a:txBody>
                  <a:tcPr marL="7157" marR="7157" marT="7157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DAF2D0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3042406100"/>
                  </a:ext>
                </a:extLst>
              </a:tr>
              <a:tr h="221230">
                <a:tc vMerge="1">
                  <a:txBody>
                    <a:bodyPr/>
                    <a:lstStyle/>
                    <a:p>
                      <a:endParaRPr lang="lt-LT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l" fontAlgn="ctr"/>
                      <a:r>
                        <a:rPr lang="lt-LT" sz="1400" b="0" i="0" u="none" strike="noStrike">
                          <a:solidFill>
                            <a:srgbClr val="000000"/>
                          </a:solidFill>
                          <a:effectLst/>
                          <a:latin typeface="Aptos Narrow" panose="020B0004020202020204" pitchFamily="34" charset="0"/>
                        </a:rPr>
                        <a:t>Įdarbinimas subsidijuojant </a:t>
                      </a:r>
                    </a:p>
                  </a:txBody>
                  <a:tcPr marL="7157" marR="7157" marT="7157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DAF2D0"/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lt-LT" sz="1400" b="0" i="0" u="none" strike="noStrike">
                          <a:solidFill>
                            <a:srgbClr val="000000"/>
                          </a:solidFill>
                          <a:effectLst/>
                          <a:latin typeface="Aptos Narrow" panose="020B0004020202020204" pitchFamily="34" charset="0"/>
                        </a:rPr>
                        <a:t>38500</a:t>
                      </a:r>
                    </a:p>
                  </a:txBody>
                  <a:tcPr marL="7157" marR="7157" marT="7157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DAF2D0"/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lt-LT" sz="1400" b="0" i="0" u="none" strike="noStrike">
                          <a:solidFill>
                            <a:srgbClr val="000000"/>
                          </a:solidFill>
                          <a:effectLst/>
                          <a:latin typeface="Aptos Narrow" panose="020B0004020202020204" pitchFamily="34" charset="0"/>
                        </a:rPr>
                        <a:t>7000</a:t>
                      </a:r>
                    </a:p>
                  </a:txBody>
                  <a:tcPr marL="7157" marR="7157" marT="7157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DAF2D0"/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lt-LT" sz="1400" b="0" i="0" u="none" strike="noStrike">
                          <a:solidFill>
                            <a:srgbClr val="000000"/>
                          </a:solidFill>
                          <a:effectLst/>
                          <a:latin typeface="Aptos Narrow" panose="020B0004020202020204" pitchFamily="34" charset="0"/>
                        </a:rPr>
                        <a:t>10520</a:t>
                      </a:r>
                    </a:p>
                  </a:txBody>
                  <a:tcPr marL="7157" marR="7157" marT="7157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DAF2D0"/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lt-LT" sz="1400" b="0" i="0" u="none" strike="noStrike">
                          <a:solidFill>
                            <a:srgbClr val="000000"/>
                          </a:solidFill>
                          <a:effectLst/>
                          <a:latin typeface="Aptos Narrow" panose="020B0004020202020204" pitchFamily="34" charset="0"/>
                        </a:rPr>
                        <a:t>7000</a:t>
                      </a:r>
                    </a:p>
                  </a:txBody>
                  <a:tcPr marL="7157" marR="7157" marT="7157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DAF2D0"/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lt-LT" sz="1400" b="1" i="0" u="none" strike="noStrike" dirty="0">
                          <a:solidFill>
                            <a:srgbClr val="000000"/>
                          </a:solidFill>
                          <a:effectLst/>
                          <a:latin typeface="Aptos Narrow" panose="020B0004020202020204" pitchFamily="34" charset="0"/>
                        </a:rPr>
                        <a:t>63020</a:t>
                      </a:r>
                    </a:p>
                  </a:txBody>
                  <a:tcPr marL="7157" marR="7157" marT="7157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DAF2D0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2209018876"/>
                  </a:ext>
                </a:extLst>
              </a:tr>
              <a:tr h="221230">
                <a:tc vMerge="1">
                  <a:txBody>
                    <a:bodyPr/>
                    <a:lstStyle/>
                    <a:p>
                      <a:endParaRPr lang="lt-LT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l" fontAlgn="ctr"/>
                      <a:r>
                        <a:rPr lang="lt-LT" sz="1400" b="0" i="0" u="none" strike="noStrike">
                          <a:solidFill>
                            <a:srgbClr val="000000"/>
                          </a:solidFill>
                          <a:effectLst/>
                          <a:latin typeface="Aptos Narrow" panose="020B0004020202020204" pitchFamily="34" charset="0"/>
                        </a:rPr>
                        <a:t>Parama judumui</a:t>
                      </a:r>
                    </a:p>
                  </a:txBody>
                  <a:tcPr marL="7157" marR="7157" marT="7157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DAF2D0"/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lt-LT" sz="1400" b="0" i="0" u="none" strike="noStrike">
                          <a:solidFill>
                            <a:srgbClr val="000000"/>
                          </a:solidFill>
                          <a:effectLst/>
                          <a:latin typeface="Aptos Narrow" panose="020B0004020202020204" pitchFamily="34" charset="0"/>
                        </a:rPr>
                        <a:t>34400</a:t>
                      </a:r>
                    </a:p>
                  </a:txBody>
                  <a:tcPr marL="7157" marR="7157" marT="7157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DAF2D0"/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lt-LT" sz="1400" b="0" i="0" u="none" strike="noStrike">
                          <a:solidFill>
                            <a:srgbClr val="000000"/>
                          </a:solidFill>
                          <a:effectLst/>
                          <a:latin typeface="Aptos Narrow" panose="020B0004020202020204" pitchFamily="34" charset="0"/>
                        </a:rPr>
                        <a:t>8300</a:t>
                      </a:r>
                    </a:p>
                  </a:txBody>
                  <a:tcPr marL="7157" marR="7157" marT="7157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DAF2D0"/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lt-LT" sz="1400" b="0" i="0" u="none" strike="noStrike">
                          <a:solidFill>
                            <a:srgbClr val="000000"/>
                          </a:solidFill>
                          <a:effectLst/>
                          <a:latin typeface="Aptos Narrow" panose="020B0004020202020204" pitchFamily="34" charset="0"/>
                        </a:rPr>
                        <a:t>12700</a:t>
                      </a:r>
                    </a:p>
                  </a:txBody>
                  <a:tcPr marL="7157" marR="7157" marT="7157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DAF2D0"/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lt-LT" sz="1400" b="0" i="0" u="none" strike="noStrike">
                          <a:solidFill>
                            <a:srgbClr val="000000"/>
                          </a:solidFill>
                          <a:effectLst/>
                          <a:latin typeface="Aptos Narrow" panose="020B0004020202020204" pitchFamily="34" charset="0"/>
                        </a:rPr>
                        <a:t>12700</a:t>
                      </a:r>
                    </a:p>
                  </a:txBody>
                  <a:tcPr marL="7157" marR="7157" marT="7157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DAF2D0"/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lt-LT" sz="1400" b="1" i="0" u="none" strike="noStrike" dirty="0">
                          <a:solidFill>
                            <a:srgbClr val="000000"/>
                          </a:solidFill>
                          <a:effectLst/>
                          <a:latin typeface="Aptos Narrow" panose="020B0004020202020204" pitchFamily="34" charset="0"/>
                        </a:rPr>
                        <a:t>68100</a:t>
                      </a:r>
                    </a:p>
                  </a:txBody>
                  <a:tcPr marL="7157" marR="7157" marT="7157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DAF2D0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2737059331"/>
                  </a:ext>
                </a:extLst>
              </a:tr>
              <a:tr h="228093">
                <a:tc vMerge="1">
                  <a:txBody>
                    <a:bodyPr/>
                    <a:lstStyle/>
                    <a:p>
                      <a:endParaRPr lang="lt-LT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l" fontAlgn="ctr"/>
                      <a:r>
                        <a:rPr lang="lt-LT" sz="1400" b="0" i="0" u="none" strike="noStrike">
                          <a:solidFill>
                            <a:srgbClr val="000000"/>
                          </a:solidFill>
                          <a:effectLst/>
                          <a:latin typeface="Aptos Narrow" panose="020B0004020202020204" pitchFamily="34" charset="0"/>
                        </a:rPr>
                        <a:t>Neformalus suaugusiųjų švietimas</a:t>
                      </a:r>
                    </a:p>
                  </a:txBody>
                  <a:tcPr marL="7157" marR="7157" marT="7157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DAF2D0"/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lt-LT" sz="1400" b="0" i="0" u="none" strike="noStrike">
                          <a:solidFill>
                            <a:srgbClr val="000000"/>
                          </a:solidFill>
                          <a:effectLst/>
                          <a:latin typeface="Aptos Narrow" panose="020B0004020202020204" pitchFamily="34" charset="0"/>
                        </a:rPr>
                        <a:t>43200</a:t>
                      </a:r>
                    </a:p>
                  </a:txBody>
                  <a:tcPr marL="7157" marR="7157" marT="7157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DAF2D0"/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lt-LT" sz="1400" b="0" i="0" u="none" strike="noStrike">
                          <a:solidFill>
                            <a:srgbClr val="000000"/>
                          </a:solidFill>
                          <a:effectLst/>
                          <a:latin typeface="Aptos Narrow" panose="020B0004020202020204" pitchFamily="34" charset="0"/>
                        </a:rPr>
                        <a:t>43200</a:t>
                      </a:r>
                    </a:p>
                  </a:txBody>
                  <a:tcPr marL="7157" marR="7157" marT="7157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DAF2D0"/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lt-LT" sz="1400" b="0" i="0" u="none" strike="noStrike">
                          <a:solidFill>
                            <a:srgbClr val="000000"/>
                          </a:solidFill>
                          <a:effectLst/>
                          <a:latin typeface="Aptos Narrow" panose="020B0004020202020204" pitchFamily="34" charset="0"/>
                        </a:rPr>
                        <a:t>4800</a:t>
                      </a:r>
                    </a:p>
                  </a:txBody>
                  <a:tcPr marL="7157" marR="7157" marT="7157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DAF2D0"/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lt-LT" sz="1400" b="0" i="0" u="none" strike="noStrike">
                          <a:solidFill>
                            <a:srgbClr val="000000"/>
                          </a:solidFill>
                          <a:effectLst/>
                          <a:latin typeface="Aptos Narrow" panose="020B0004020202020204" pitchFamily="34" charset="0"/>
                        </a:rPr>
                        <a:t>2400</a:t>
                      </a:r>
                    </a:p>
                  </a:txBody>
                  <a:tcPr marL="7157" marR="7157" marT="7157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DAF2D0"/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lt-LT" sz="1400" b="1" i="0" u="none" strike="noStrike" dirty="0">
                          <a:solidFill>
                            <a:srgbClr val="000000"/>
                          </a:solidFill>
                          <a:effectLst/>
                          <a:latin typeface="Aptos Narrow" panose="020B0004020202020204" pitchFamily="34" charset="0"/>
                        </a:rPr>
                        <a:t>93600</a:t>
                      </a:r>
                    </a:p>
                  </a:txBody>
                  <a:tcPr marL="7157" marR="7157" marT="7157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DAF2D0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316411853"/>
                  </a:ext>
                </a:extLst>
              </a:tr>
              <a:tr h="435280">
                <a:tc>
                  <a:txBody>
                    <a:bodyPr/>
                    <a:lstStyle/>
                    <a:p>
                      <a:pPr algn="l" fontAlgn="ctr"/>
                      <a:r>
                        <a:rPr lang="lt-LT" sz="1400" b="1" i="0" u="none" strike="noStrike" dirty="0">
                          <a:solidFill>
                            <a:srgbClr val="000000"/>
                          </a:solidFill>
                          <a:effectLst/>
                          <a:latin typeface="Aptos Narrow" panose="020B0004020202020204" pitchFamily="34" charset="0"/>
                        </a:rPr>
                        <a:t>Valstybės biudžetas (neįgaliesiems)</a:t>
                      </a:r>
                    </a:p>
                  </a:txBody>
                  <a:tcPr marL="7157" marR="7157" marT="7157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DAF2D0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ctr"/>
                      <a:r>
                        <a:rPr lang="lt-LT" sz="1400" b="0" i="0" u="none" strike="noStrike">
                          <a:solidFill>
                            <a:srgbClr val="000000"/>
                          </a:solidFill>
                          <a:effectLst/>
                          <a:latin typeface="Aptos Narrow" panose="020B0004020202020204" pitchFamily="34" charset="0"/>
                        </a:rPr>
                        <a:t>Įdarbinimas subsidijuojant </a:t>
                      </a:r>
                    </a:p>
                  </a:txBody>
                  <a:tcPr marL="7157" marR="7157" marT="7157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DAF2D0"/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lt-LT" sz="1400" b="0" i="0" u="none" strike="noStrike">
                          <a:solidFill>
                            <a:srgbClr val="000000"/>
                          </a:solidFill>
                          <a:effectLst/>
                          <a:latin typeface="Aptos Narrow" panose="020B0004020202020204" pitchFamily="34" charset="0"/>
                        </a:rPr>
                        <a:t>246000</a:t>
                      </a:r>
                    </a:p>
                  </a:txBody>
                  <a:tcPr marL="7157" marR="7157" marT="7157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DAF2D0"/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lt-LT" sz="1400" b="0" i="0" u="none" strike="noStrike">
                          <a:solidFill>
                            <a:srgbClr val="000000"/>
                          </a:solidFill>
                          <a:effectLst/>
                          <a:latin typeface="Aptos Narrow" panose="020B0004020202020204" pitchFamily="34" charset="0"/>
                        </a:rPr>
                        <a:t>81000</a:t>
                      </a:r>
                    </a:p>
                  </a:txBody>
                  <a:tcPr marL="7157" marR="7157" marT="7157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DAF2D0"/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lt-LT" sz="1400" b="0" i="0" u="none" strike="noStrike">
                          <a:solidFill>
                            <a:srgbClr val="000000"/>
                          </a:solidFill>
                          <a:effectLst/>
                          <a:latin typeface="Aptos Narrow" panose="020B0004020202020204" pitchFamily="34" charset="0"/>
                        </a:rPr>
                        <a:t>27000</a:t>
                      </a:r>
                    </a:p>
                  </a:txBody>
                  <a:tcPr marL="7157" marR="7157" marT="7157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DAF2D0"/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lt-LT" sz="1400" b="0" i="0" u="none" strike="noStrike">
                          <a:solidFill>
                            <a:srgbClr val="000000"/>
                          </a:solidFill>
                          <a:effectLst/>
                          <a:latin typeface="Aptos Narrow" panose="020B0004020202020204" pitchFamily="34" charset="0"/>
                        </a:rPr>
                        <a:t>71000</a:t>
                      </a:r>
                    </a:p>
                  </a:txBody>
                  <a:tcPr marL="7157" marR="7157" marT="7157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DAF2D0"/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lt-LT" sz="1400" b="1" i="0" u="none" strike="noStrike" dirty="0">
                          <a:solidFill>
                            <a:srgbClr val="000000"/>
                          </a:solidFill>
                          <a:effectLst/>
                          <a:latin typeface="Aptos Narrow" panose="020B0004020202020204" pitchFamily="34" charset="0"/>
                        </a:rPr>
                        <a:t>425000</a:t>
                      </a:r>
                    </a:p>
                  </a:txBody>
                  <a:tcPr marL="7157" marR="7157" marT="7157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DAF2D0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217662476"/>
                  </a:ext>
                </a:extLst>
              </a:tr>
              <a:tr h="228093">
                <a:tc gridSpan="2">
                  <a:txBody>
                    <a:bodyPr/>
                    <a:lstStyle/>
                    <a:p>
                      <a:pPr algn="l" fontAlgn="ctr"/>
                      <a:r>
                        <a:rPr lang="lt-LT" sz="1400" b="1" i="0" u="none" strike="noStrike" dirty="0">
                          <a:solidFill>
                            <a:srgbClr val="000000"/>
                          </a:solidFill>
                          <a:effectLst/>
                          <a:latin typeface="Aptos Narrow" panose="020B0004020202020204" pitchFamily="34" charset="0"/>
                        </a:rPr>
                        <a:t>Viso</a:t>
                      </a:r>
                    </a:p>
                  </a:txBody>
                  <a:tcPr marL="7157" marR="7157" marT="7157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noFill/>
                  </a:tcPr>
                </a:tc>
                <a:tc hMerge="1">
                  <a:txBody>
                    <a:bodyPr/>
                    <a:lstStyle/>
                    <a:p>
                      <a:endParaRPr lang="lt-LT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lt-LT" sz="1400" b="1" i="0" u="none" strike="noStrike">
                          <a:solidFill>
                            <a:srgbClr val="000000"/>
                          </a:solidFill>
                          <a:effectLst/>
                          <a:latin typeface="Aptos Narrow" panose="020B0004020202020204" pitchFamily="34" charset="0"/>
                        </a:rPr>
                        <a:t>3338570</a:t>
                      </a:r>
                    </a:p>
                  </a:txBody>
                  <a:tcPr marL="7157" marR="7157" marT="7157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noFill/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lt-LT" sz="1400" b="1" i="0" u="none" strike="noStrike">
                          <a:solidFill>
                            <a:srgbClr val="000000"/>
                          </a:solidFill>
                          <a:effectLst/>
                          <a:latin typeface="Aptos Narrow" panose="020B0004020202020204" pitchFamily="34" charset="0"/>
                        </a:rPr>
                        <a:t>1142147</a:t>
                      </a:r>
                    </a:p>
                  </a:txBody>
                  <a:tcPr marL="7157" marR="7157" marT="7157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noFill/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lt-LT" sz="1400" b="1" i="0" u="none" strike="noStrike">
                          <a:solidFill>
                            <a:srgbClr val="000000"/>
                          </a:solidFill>
                          <a:effectLst/>
                          <a:latin typeface="Aptos Narrow" panose="020B0004020202020204" pitchFamily="34" charset="0"/>
                        </a:rPr>
                        <a:t>738042</a:t>
                      </a:r>
                    </a:p>
                  </a:txBody>
                  <a:tcPr marL="7157" marR="7157" marT="7157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noFill/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lt-LT" sz="1400" b="1" i="0" u="none" strike="noStrike">
                          <a:solidFill>
                            <a:srgbClr val="000000"/>
                          </a:solidFill>
                          <a:effectLst/>
                          <a:latin typeface="Aptos Narrow" panose="020B0004020202020204" pitchFamily="34" charset="0"/>
                        </a:rPr>
                        <a:t>681638</a:t>
                      </a:r>
                    </a:p>
                  </a:txBody>
                  <a:tcPr marL="7157" marR="7157" marT="7157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noFill/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lt-LT" sz="1400" b="1" i="0" u="none" strike="noStrike" dirty="0">
                          <a:solidFill>
                            <a:srgbClr val="000000"/>
                          </a:solidFill>
                          <a:effectLst/>
                          <a:latin typeface="Aptos Narrow" panose="020B0004020202020204" pitchFamily="34" charset="0"/>
                        </a:rPr>
                        <a:t>5900397</a:t>
                      </a:r>
                    </a:p>
                  </a:txBody>
                  <a:tcPr marL="7157" marR="7157" marT="7157" marB="0" anchor="ctr">
                    <a:lnL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1197542445"/>
                  </a:ext>
                </a:extLst>
              </a:tr>
            </a:tbl>
          </a:graphicData>
        </a:graphic>
      </p:graphicFrame>
    </p:spTree>
    <p:extLst>
      <p:ext uri="{BB962C8B-B14F-4D97-AF65-F5344CB8AC3E}">
        <p14:creationId xmlns:p14="http://schemas.microsoft.com/office/powerpoint/2010/main" val="2438494079"/>
      </p:ext>
    </p:extLst>
  </p:cSld>
  <p:clrMapOvr>
    <a:masterClrMapping/>
  </p:clrMapOvr>
</p:sld>
</file>

<file path=ppt/slides/slide2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5" name="Rectangle 14">
            <a:extLst>
              <a:ext uri="{FF2B5EF4-FFF2-40B4-BE49-F238E27FC236}">
                <a16:creationId xmlns:a16="http://schemas.microsoft.com/office/drawing/2014/main" id="{BD937ADF-A4FC-1048-9251-3350840947B5}"/>
              </a:ext>
            </a:extLst>
          </p:cNvPr>
          <p:cNvSpPr/>
          <p:nvPr/>
        </p:nvSpPr>
        <p:spPr>
          <a:xfrm>
            <a:off x="12442" y="0"/>
            <a:ext cx="12191505" cy="6894213"/>
          </a:xfrm>
          <a:prstGeom prst="rect">
            <a:avLst/>
          </a:prstGeom>
          <a:solidFill>
            <a:schemeClr val="bg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LT" dirty="0"/>
          </a:p>
        </p:txBody>
      </p:sp>
      <p:pic>
        <p:nvPicPr>
          <p:cNvPr id="5" name="Picture 4">
            <a:extLst>
              <a:ext uri="{FF2B5EF4-FFF2-40B4-BE49-F238E27FC236}">
                <a16:creationId xmlns:a16="http://schemas.microsoft.com/office/drawing/2014/main" id="{FE053FA7-1B43-944C-AD45-768B7F402DC3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11534404" y="165361"/>
            <a:ext cx="354366" cy="626047"/>
          </a:xfrm>
          <a:prstGeom prst="rect">
            <a:avLst/>
          </a:prstGeom>
        </p:spPr>
      </p:pic>
      <p:sp>
        <p:nvSpPr>
          <p:cNvPr id="14" name="TextBox 13">
            <a:extLst>
              <a:ext uri="{FF2B5EF4-FFF2-40B4-BE49-F238E27FC236}">
                <a16:creationId xmlns:a16="http://schemas.microsoft.com/office/drawing/2014/main" id="{FC590004-6DB4-DE42-B5C9-8D041CC931DA}"/>
              </a:ext>
            </a:extLst>
          </p:cNvPr>
          <p:cNvSpPr txBox="1"/>
          <p:nvPr/>
        </p:nvSpPr>
        <p:spPr>
          <a:xfrm>
            <a:off x="3613406" y="533484"/>
            <a:ext cx="6443707" cy="584775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lt-LT" sz="3200" dirty="0">
                <a:latin typeface="Gordita" pitchFamily="50" charset="-70"/>
                <a:cs typeface="Gordita" pitchFamily="50" charset="-70"/>
              </a:rPr>
              <a:t>Užduotys 2025 metams</a:t>
            </a:r>
            <a:endParaRPr lang="en-LT" sz="3200" dirty="0">
              <a:latin typeface="Gordita" pitchFamily="50" charset="-70"/>
              <a:cs typeface="Gordita" pitchFamily="50" charset="-70"/>
            </a:endParaRPr>
          </a:p>
        </p:txBody>
      </p:sp>
      <p:pic>
        <p:nvPicPr>
          <p:cNvPr id="3" name="Picture 2" descr="A person holding a pen next to a clipboard&#10;&#10;Description automatically generated">
            <a:extLst>
              <a:ext uri="{FF2B5EF4-FFF2-40B4-BE49-F238E27FC236}">
                <a16:creationId xmlns:a16="http://schemas.microsoft.com/office/drawing/2014/main" id="{0DB59441-660C-F943-955A-064B1AE27656}"/>
              </a:ext>
            </a:extLst>
          </p:cNvPr>
          <p:cNvPicPr>
            <a:picLocks noChangeAspect="1"/>
          </p:cNvPicPr>
          <p:nvPr/>
        </p:nvPicPr>
        <p:blipFill rotWithShape="1">
          <a:blip r:embed="rId4"/>
          <a:srcRect r="23564" b="11975"/>
          <a:stretch/>
        </p:blipFill>
        <p:spPr>
          <a:xfrm>
            <a:off x="8285584" y="3895457"/>
            <a:ext cx="3905921" cy="2998755"/>
          </a:xfrm>
          <a:prstGeom prst="rect">
            <a:avLst/>
          </a:prstGeom>
        </p:spPr>
      </p:pic>
      <p:grpSp>
        <p:nvGrpSpPr>
          <p:cNvPr id="2" name="Group 1">
            <a:extLst>
              <a:ext uri="{FF2B5EF4-FFF2-40B4-BE49-F238E27FC236}">
                <a16:creationId xmlns:a16="http://schemas.microsoft.com/office/drawing/2014/main" id="{7E04192B-70CB-CBC0-0FB8-B9A01ECCF489}"/>
              </a:ext>
            </a:extLst>
          </p:cNvPr>
          <p:cNvGrpSpPr/>
          <p:nvPr/>
        </p:nvGrpSpPr>
        <p:grpSpPr>
          <a:xfrm>
            <a:off x="36" y="301532"/>
            <a:ext cx="2242952" cy="5864712"/>
            <a:chOff x="-12370" y="1029501"/>
            <a:chExt cx="2242952" cy="5864712"/>
          </a:xfrm>
        </p:grpSpPr>
        <p:pic>
          <p:nvPicPr>
            <p:cNvPr id="8" name="Picture 7">
              <a:extLst>
                <a:ext uri="{FF2B5EF4-FFF2-40B4-BE49-F238E27FC236}">
                  <a16:creationId xmlns:a16="http://schemas.microsoft.com/office/drawing/2014/main" id="{92F9ED18-D49A-1196-5CF8-3580A2506004}"/>
                </a:ext>
              </a:extLst>
            </p:cNvPr>
            <p:cNvPicPr>
              <a:picLocks noChangeAspect="1"/>
            </p:cNvPicPr>
            <p:nvPr/>
          </p:nvPicPr>
          <p:blipFill rotWithShape="1">
            <a:blip r:embed="rId5"/>
            <a:srcRect l="-52845" t="39401" r="50000" b="-28902"/>
            <a:stretch/>
          </p:blipFill>
          <p:spPr>
            <a:xfrm rot="10800000">
              <a:off x="36" y="5641413"/>
              <a:ext cx="2230546" cy="1252800"/>
            </a:xfrm>
            <a:prstGeom prst="rect">
              <a:avLst/>
            </a:prstGeom>
          </p:spPr>
        </p:pic>
        <p:pic>
          <p:nvPicPr>
            <p:cNvPr id="6" name="Picture 5" descr="A person holding a microphone&#10;&#10;Description automatically generated">
              <a:extLst>
                <a:ext uri="{FF2B5EF4-FFF2-40B4-BE49-F238E27FC236}">
                  <a16:creationId xmlns:a16="http://schemas.microsoft.com/office/drawing/2014/main" id="{53D78AD2-2D4D-C3A6-5915-EC0A32082869}"/>
                </a:ext>
              </a:extLst>
            </p:cNvPr>
            <p:cNvPicPr>
              <a:picLocks noChangeAspect="1"/>
            </p:cNvPicPr>
            <p:nvPr/>
          </p:nvPicPr>
          <p:blipFill rotWithShape="1">
            <a:blip r:embed="rId6"/>
            <a:srcRect l="41524"/>
            <a:stretch/>
          </p:blipFill>
          <p:spPr>
            <a:xfrm>
              <a:off x="-12370" y="1029501"/>
              <a:ext cx="1707101" cy="1048681"/>
            </a:xfrm>
            <a:prstGeom prst="rect">
              <a:avLst/>
            </a:prstGeom>
          </p:spPr>
        </p:pic>
      </p:grpSp>
      <p:sp>
        <p:nvSpPr>
          <p:cNvPr id="13" name="TextBox 12">
            <a:extLst>
              <a:ext uri="{FF2B5EF4-FFF2-40B4-BE49-F238E27FC236}">
                <a16:creationId xmlns:a16="http://schemas.microsoft.com/office/drawing/2014/main" id="{B73D8F1E-433D-9D44-AD77-19A9EBF3B006}"/>
              </a:ext>
            </a:extLst>
          </p:cNvPr>
          <p:cNvSpPr txBox="1"/>
          <p:nvPr/>
        </p:nvSpPr>
        <p:spPr>
          <a:xfrm>
            <a:off x="1707136" y="1374621"/>
            <a:ext cx="8472561" cy="4924425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marL="285750" indent="-285750">
              <a:spcAft>
                <a:spcPts val="1200"/>
              </a:spcAft>
              <a:buFont typeface="Arial" panose="020B0604020202020204" pitchFamily="34" charset="0"/>
              <a:buChar char="•"/>
            </a:pPr>
            <a:endParaRPr lang="en-US" sz="2400" dirty="0">
              <a:latin typeface="Gordita" pitchFamily="50" charset="-70"/>
              <a:cs typeface="Gordita" pitchFamily="50" charset="-70"/>
            </a:endParaRPr>
          </a:p>
          <a:p>
            <a:pPr marL="285750" indent="-285750">
              <a:spcAft>
                <a:spcPts val="1200"/>
              </a:spcAft>
              <a:buFont typeface="Arial" panose="020B0604020202020204" pitchFamily="34" charset="0"/>
              <a:buChar char="•"/>
            </a:pPr>
            <a:r>
              <a:rPr lang="lt-LT" sz="2400" noProof="0" dirty="0">
                <a:latin typeface="Gordita" pitchFamily="50" charset="-70"/>
                <a:cs typeface="Gordita" pitchFamily="50" charset="-70"/>
              </a:rPr>
              <a:t>Bendradarbiaujant</a:t>
            </a:r>
            <a:r>
              <a:rPr lang="en-US" sz="2400" dirty="0">
                <a:latin typeface="Gordita" pitchFamily="50" charset="-70"/>
                <a:cs typeface="Gordita" pitchFamily="50" charset="-70"/>
              </a:rPr>
              <a:t> </a:t>
            </a:r>
            <a:r>
              <a:rPr lang="lt-LT" sz="2400" noProof="0" dirty="0">
                <a:latin typeface="Gordita" pitchFamily="50" charset="-70"/>
                <a:cs typeface="Gordita" pitchFamily="50" charset="-70"/>
              </a:rPr>
              <a:t>su</a:t>
            </a:r>
            <a:r>
              <a:rPr lang="en-US" sz="2400" dirty="0">
                <a:latin typeface="Gordita" pitchFamily="50" charset="-70"/>
                <a:cs typeface="Gordita" pitchFamily="50" charset="-70"/>
              </a:rPr>
              <a:t> </a:t>
            </a:r>
            <a:r>
              <a:rPr lang="lt-LT" sz="2400" noProof="0" dirty="0">
                <a:latin typeface="Gordita" pitchFamily="50" charset="-70"/>
                <a:cs typeface="Gordita" pitchFamily="50" charset="-70"/>
              </a:rPr>
              <a:t>savivalda</a:t>
            </a:r>
            <a:r>
              <a:rPr lang="lt-LT" sz="2400" dirty="0">
                <a:latin typeface="Gordita" pitchFamily="50" charset="-70"/>
                <a:cs typeface="Gordita" pitchFamily="50" charset="-70"/>
              </a:rPr>
              <a:t>,</a:t>
            </a:r>
            <a:r>
              <a:rPr lang="en-US" sz="2400" dirty="0">
                <a:latin typeface="Gordita" pitchFamily="50" charset="-70"/>
                <a:cs typeface="Gordita" pitchFamily="50" charset="-70"/>
              </a:rPr>
              <a:t> </a:t>
            </a:r>
            <a:r>
              <a:rPr lang="lt-LT" sz="2400" noProof="0" dirty="0">
                <a:latin typeface="Gordita" pitchFamily="50" charset="-70"/>
                <a:cs typeface="Gordita" pitchFamily="50" charset="-70"/>
              </a:rPr>
              <a:t>siekti </a:t>
            </a:r>
            <a:r>
              <a:rPr lang="lt-LT" sz="2400" dirty="0">
                <a:latin typeface="Gordita" pitchFamily="50" charset="-70"/>
                <a:cs typeface="Gordita" pitchFamily="50" charset="-70"/>
              </a:rPr>
              <a:t>tvaraus užimtumo, mažinti </a:t>
            </a:r>
            <a:r>
              <a:rPr lang="lt-LT" sz="2400" noProof="0" dirty="0">
                <a:latin typeface="Gordita" pitchFamily="50" charset="-70"/>
                <a:cs typeface="Gordita" pitchFamily="50" charset="-70"/>
              </a:rPr>
              <a:t>ilgalaikį</a:t>
            </a:r>
            <a:r>
              <a:rPr lang="en-US" sz="2400" dirty="0">
                <a:latin typeface="Gordita" pitchFamily="50" charset="-70"/>
                <a:cs typeface="Gordita" pitchFamily="50" charset="-70"/>
              </a:rPr>
              <a:t> </a:t>
            </a:r>
            <a:r>
              <a:rPr lang="lt-LT" sz="2400" noProof="0" dirty="0">
                <a:latin typeface="Gordita" pitchFamily="50" charset="-70"/>
                <a:cs typeface="Gordita" pitchFamily="50" charset="-70"/>
              </a:rPr>
              <a:t>nedarbą</a:t>
            </a:r>
            <a:endParaRPr lang="lt-LT" sz="2400" dirty="0">
              <a:latin typeface="Gordita" pitchFamily="50" charset="-70"/>
              <a:cs typeface="Gordita" pitchFamily="50" charset="-70"/>
            </a:endParaRPr>
          </a:p>
          <a:p>
            <a:pPr marL="285750" indent="-285750">
              <a:spcAft>
                <a:spcPts val="1200"/>
              </a:spcAft>
              <a:buFont typeface="Arial" panose="020B0604020202020204" pitchFamily="34" charset="0"/>
              <a:buChar char="•"/>
            </a:pPr>
            <a:r>
              <a:rPr lang="lt-LT" sz="2400" dirty="0">
                <a:latin typeface="Gordita" pitchFamily="50" charset="-70"/>
                <a:cs typeface="Gordita" pitchFamily="50" charset="-70"/>
              </a:rPr>
              <a:t>Didinti klientų aptarnavimo skyrių teikiamų darbo rinkos paslaugų kokybę, stiprinti pasitikėjimą Užimtumo tarnyba. Pilotinis projektas</a:t>
            </a:r>
            <a:r>
              <a:rPr lang="lt-LT" sz="2400" b="1" i="0" dirty="0">
                <a:solidFill>
                  <a:srgbClr val="323130"/>
                </a:solidFill>
                <a:effectLst/>
                <a:latin typeface="Segoe UI" panose="020B0502040204020203" pitchFamily="34" charset="0"/>
              </a:rPr>
              <a:t> </a:t>
            </a:r>
            <a:r>
              <a:rPr lang="lt-LT" sz="2400" b="1" i="0" dirty="0" err="1">
                <a:solidFill>
                  <a:srgbClr val="323130"/>
                </a:solidFill>
                <a:effectLst/>
                <a:latin typeface="Segoe UI" panose="020B0502040204020203" pitchFamily="34" charset="0"/>
              </a:rPr>
              <a:t>ReStart</a:t>
            </a:r>
            <a:r>
              <a:rPr lang="lt-LT" sz="2400" dirty="0">
                <a:latin typeface="Gordita" pitchFamily="50" charset="-70"/>
                <a:cs typeface="Gordita" pitchFamily="50" charset="-70"/>
              </a:rPr>
              <a:t> </a:t>
            </a:r>
          </a:p>
          <a:p>
            <a:pPr marL="285750" indent="-285750">
              <a:spcAft>
                <a:spcPts val="1200"/>
              </a:spcAft>
              <a:buFont typeface="Arial" panose="020B0604020202020204" pitchFamily="34" charset="0"/>
              <a:buChar char="•"/>
            </a:pPr>
            <a:r>
              <a:rPr lang="lt-LT" sz="2400" dirty="0">
                <a:latin typeface="Gordita" pitchFamily="50" charset="-70"/>
                <a:cs typeface="Gordita" pitchFamily="50" charset="-70"/>
              </a:rPr>
              <a:t>Užtikrinti Kauno klientų aptarnavimo departamento                   metinio veiklos </a:t>
            </a:r>
            <a:r>
              <a:rPr lang="lt-LT" sz="2400">
                <a:latin typeface="Gordita" pitchFamily="50" charset="-70"/>
                <a:cs typeface="Gordita" pitchFamily="50" charset="-70"/>
              </a:rPr>
              <a:t>plano įgyvendinimą </a:t>
            </a:r>
            <a:endParaRPr lang="lt-LT" sz="2400" dirty="0">
              <a:latin typeface="Gordita" pitchFamily="50" charset="-70"/>
              <a:cs typeface="Gordita" pitchFamily="50" charset="-70"/>
            </a:endParaRPr>
          </a:p>
          <a:p>
            <a:pPr marL="285750" indent="-285750">
              <a:spcAft>
                <a:spcPts val="1200"/>
              </a:spcAft>
              <a:buFont typeface="Arial" panose="020B0604020202020204" pitchFamily="34" charset="0"/>
              <a:buChar char="•"/>
            </a:pPr>
            <a:r>
              <a:rPr lang="lt-LT" sz="2400" dirty="0">
                <a:latin typeface="Gordita" pitchFamily="50" charset="-70"/>
                <a:cs typeface="Gordita" pitchFamily="50" charset="-70"/>
              </a:rPr>
              <a:t>Užtikrinti efektyvų ADRPP ir kitų priemonių įgyvendinimą</a:t>
            </a:r>
          </a:p>
          <a:p>
            <a:pPr marL="285750" indent="-285750">
              <a:spcAft>
                <a:spcPts val="1200"/>
              </a:spcAft>
              <a:buFont typeface="Arial" panose="020B0604020202020204" pitchFamily="34" charset="0"/>
              <a:buChar char="•"/>
            </a:pPr>
            <a:endParaRPr lang="lt-LT" sz="2400" dirty="0">
              <a:latin typeface="Gordita" pitchFamily="50" charset="-70"/>
              <a:cs typeface="Gordita" pitchFamily="50" charset="-70"/>
            </a:endParaRPr>
          </a:p>
        </p:txBody>
      </p:sp>
    </p:spTree>
    <p:extLst>
      <p:ext uri="{BB962C8B-B14F-4D97-AF65-F5344CB8AC3E}">
        <p14:creationId xmlns:p14="http://schemas.microsoft.com/office/powerpoint/2010/main" val="3690823422"/>
      </p:ext>
    </p:extLst>
  </p:cSld>
  <p:clrMapOvr>
    <a:masterClrMapping/>
  </p:clrMapOvr>
</p:sld>
</file>

<file path=ppt/slides/slide2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5" name="Rectangle 14">
            <a:extLst>
              <a:ext uri="{FF2B5EF4-FFF2-40B4-BE49-F238E27FC236}">
                <a16:creationId xmlns:a16="http://schemas.microsoft.com/office/drawing/2014/main" id="{22A83F2C-B18E-034A-B491-9CE3D71FCF64}"/>
              </a:ext>
            </a:extLst>
          </p:cNvPr>
          <p:cNvSpPr/>
          <p:nvPr/>
        </p:nvSpPr>
        <p:spPr>
          <a:xfrm>
            <a:off x="-16658" y="1"/>
            <a:ext cx="12192000" cy="6858000"/>
          </a:xfrm>
          <a:prstGeom prst="rect">
            <a:avLst/>
          </a:prstGeom>
          <a:solidFill>
            <a:schemeClr val="bg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LT" dirty="0"/>
          </a:p>
        </p:txBody>
      </p:sp>
      <p:pic>
        <p:nvPicPr>
          <p:cNvPr id="3" name="Picture 2">
            <a:extLst>
              <a:ext uri="{FF2B5EF4-FFF2-40B4-BE49-F238E27FC236}">
                <a16:creationId xmlns:a16="http://schemas.microsoft.com/office/drawing/2014/main" id="{B7C18C20-0477-6B44-A8C8-764C1D2A9B98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8055058" y="1"/>
            <a:ext cx="4136941" cy="2493818"/>
          </a:xfrm>
          <a:prstGeom prst="rect">
            <a:avLst/>
          </a:prstGeom>
        </p:spPr>
      </p:pic>
      <p:pic>
        <p:nvPicPr>
          <p:cNvPr id="5" name="Picture 4">
            <a:extLst>
              <a:ext uri="{FF2B5EF4-FFF2-40B4-BE49-F238E27FC236}">
                <a16:creationId xmlns:a16="http://schemas.microsoft.com/office/drawing/2014/main" id="{FE053FA7-1B43-944C-AD45-768B7F402DC3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11534404" y="165361"/>
            <a:ext cx="354366" cy="626047"/>
          </a:xfrm>
          <a:prstGeom prst="rect">
            <a:avLst/>
          </a:prstGeom>
        </p:spPr>
      </p:pic>
      <p:pic>
        <p:nvPicPr>
          <p:cNvPr id="6" name="Picture 5">
            <a:extLst>
              <a:ext uri="{FF2B5EF4-FFF2-40B4-BE49-F238E27FC236}">
                <a16:creationId xmlns:a16="http://schemas.microsoft.com/office/drawing/2014/main" id="{DC6D420D-BCE2-2644-A302-19D5EDB00A90}"/>
              </a:ext>
            </a:extLst>
          </p:cNvPr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0" y="3986537"/>
            <a:ext cx="4191742" cy="2871462"/>
          </a:xfrm>
          <a:prstGeom prst="rect">
            <a:avLst/>
          </a:prstGeom>
        </p:spPr>
      </p:pic>
      <p:pic>
        <p:nvPicPr>
          <p:cNvPr id="9" name="Picture 8">
            <a:extLst>
              <a:ext uri="{FF2B5EF4-FFF2-40B4-BE49-F238E27FC236}">
                <a16:creationId xmlns:a16="http://schemas.microsoft.com/office/drawing/2014/main" id="{1DB44811-9592-7543-B6B9-7F2B12C6CECF}"/>
              </a:ext>
            </a:extLst>
          </p:cNvPr>
          <p:cNvPicPr>
            <a:picLocks noChangeAspect="1"/>
          </p:cNvPicPr>
          <p:nvPr/>
        </p:nvPicPr>
        <p:blipFill>
          <a:blip r:embed="rId6"/>
          <a:stretch>
            <a:fillRect/>
          </a:stretch>
        </p:blipFill>
        <p:spPr>
          <a:xfrm>
            <a:off x="-16658" y="-1"/>
            <a:ext cx="2468727" cy="4087091"/>
          </a:xfrm>
          <a:prstGeom prst="rect">
            <a:avLst/>
          </a:prstGeom>
        </p:spPr>
      </p:pic>
      <p:pic>
        <p:nvPicPr>
          <p:cNvPr id="10" name="Picture 9">
            <a:extLst>
              <a:ext uri="{FF2B5EF4-FFF2-40B4-BE49-F238E27FC236}">
                <a16:creationId xmlns:a16="http://schemas.microsoft.com/office/drawing/2014/main" id="{BBAE55F0-B321-EF42-AB24-D221EB1BBE5E}"/>
              </a:ext>
            </a:extLst>
          </p:cNvPr>
          <p:cNvPicPr>
            <a:picLocks noChangeAspect="1"/>
          </p:cNvPicPr>
          <p:nvPr/>
        </p:nvPicPr>
        <p:blipFill>
          <a:blip r:embed="rId7"/>
          <a:stretch>
            <a:fillRect/>
          </a:stretch>
        </p:blipFill>
        <p:spPr>
          <a:xfrm>
            <a:off x="9120855" y="2378433"/>
            <a:ext cx="3071144" cy="4479567"/>
          </a:xfrm>
          <a:prstGeom prst="rect">
            <a:avLst/>
          </a:prstGeom>
        </p:spPr>
      </p:pic>
      <p:pic>
        <p:nvPicPr>
          <p:cNvPr id="11" name="Picture 10">
            <a:extLst>
              <a:ext uri="{FF2B5EF4-FFF2-40B4-BE49-F238E27FC236}">
                <a16:creationId xmlns:a16="http://schemas.microsoft.com/office/drawing/2014/main" id="{FFE3545F-2EAC-1A4F-9407-D3368435CEED}"/>
              </a:ext>
            </a:extLst>
          </p:cNvPr>
          <p:cNvPicPr>
            <a:picLocks noChangeAspect="1"/>
          </p:cNvPicPr>
          <p:nvPr/>
        </p:nvPicPr>
        <p:blipFill>
          <a:blip r:embed="rId8"/>
          <a:stretch>
            <a:fillRect/>
          </a:stretch>
        </p:blipFill>
        <p:spPr>
          <a:xfrm>
            <a:off x="222434" y="425808"/>
            <a:ext cx="1587500" cy="1301750"/>
          </a:xfrm>
          <a:prstGeom prst="rect">
            <a:avLst/>
          </a:prstGeom>
        </p:spPr>
      </p:pic>
      <p:pic>
        <p:nvPicPr>
          <p:cNvPr id="12" name="Picture 11">
            <a:extLst>
              <a:ext uri="{FF2B5EF4-FFF2-40B4-BE49-F238E27FC236}">
                <a16:creationId xmlns:a16="http://schemas.microsoft.com/office/drawing/2014/main" id="{9B71B396-5B4C-1241-A4CB-3164E9EA01F4}"/>
              </a:ext>
            </a:extLst>
          </p:cNvPr>
          <p:cNvPicPr>
            <a:picLocks noChangeAspect="1"/>
          </p:cNvPicPr>
          <p:nvPr/>
        </p:nvPicPr>
        <p:blipFill>
          <a:blip r:embed="rId9"/>
          <a:stretch>
            <a:fillRect/>
          </a:stretch>
        </p:blipFill>
        <p:spPr>
          <a:xfrm>
            <a:off x="10659765" y="2958895"/>
            <a:ext cx="1051822" cy="1027642"/>
          </a:xfrm>
          <a:prstGeom prst="rect">
            <a:avLst/>
          </a:prstGeom>
        </p:spPr>
      </p:pic>
      <p:pic>
        <p:nvPicPr>
          <p:cNvPr id="16" name="Picture 15">
            <a:extLst>
              <a:ext uri="{FF2B5EF4-FFF2-40B4-BE49-F238E27FC236}">
                <a16:creationId xmlns:a16="http://schemas.microsoft.com/office/drawing/2014/main" id="{B292945C-C4E5-0042-ADE3-F3E47D5E8B07}"/>
              </a:ext>
            </a:extLst>
          </p:cNvPr>
          <p:cNvPicPr>
            <a:picLocks noChangeAspect="1"/>
          </p:cNvPicPr>
          <p:nvPr/>
        </p:nvPicPr>
        <p:blipFill>
          <a:blip r:embed="rId10"/>
          <a:stretch>
            <a:fillRect/>
          </a:stretch>
        </p:blipFill>
        <p:spPr>
          <a:xfrm>
            <a:off x="9648523" y="369618"/>
            <a:ext cx="950009" cy="735224"/>
          </a:xfrm>
          <a:prstGeom prst="rect">
            <a:avLst/>
          </a:prstGeom>
        </p:spPr>
      </p:pic>
      <p:pic>
        <p:nvPicPr>
          <p:cNvPr id="17" name="Picture 16">
            <a:extLst>
              <a:ext uri="{FF2B5EF4-FFF2-40B4-BE49-F238E27FC236}">
                <a16:creationId xmlns:a16="http://schemas.microsoft.com/office/drawing/2014/main" id="{46EEE09A-9604-464D-992A-B6C2030CCD62}"/>
              </a:ext>
            </a:extLst>
          </p:cNvPr>
          <p:cNvPicPr>
            <a:picLocks noChangeAspect="1"/>
          </p:cNvPicPr>
          <p:nvPr/>
        </p:nvPicPr>
        <p:blipFill>
          <a:blip r:embed="rId11"/>
          <a:stretch>
            <a:fillRect/>
          </a:stretch>
        </p:blipFill>
        <p:spPr>
          <a:xfrm>
            <a:off x="11152708" y="5612492"/>
            <a:ext cx="736062" cy="730028"/>
          </a:xfrm>
          <a:prstGeom prst="rect">
            <a:avLst/>
          </a:prstGeom>
        </p:spPr>
      </p:pic>
      <p:pic>
        <p:nvPicPr>
          <p:cNvPr id="18" name="Picture 17">
            <a:extLst>
              <a:ext uri="{FF2B5EF4-FFF2-40B4-BE49-F238E27FC236}">
                <a16:creationId xmlns:a16="http://schemas.microsoft.com/office/drawing/2014/main" id="{766835DC-E06F-5A45-850D-791477CF3331}"/>
              </a:ext>
            </a:extLst>
          </p:cNvPr>
          <p:cNvPicPr>
            <a:picLocks noChangeAspect="1"/>
          </p:cNvPicPr>
          <p:nvPr/>
        </p:nvPicPr>
        <p:blipFill>
          <a:blip r:embed="rId12"/>
          <a:stretch>
            <a:fillRect/>
          </a:stretch>
        </p:blipFill>
        <p:spPr>
          <a:xfrm>
            <a:off x="1217705" y="5506518"/>
            <a:ext cx="1176476" cy="1053307"/>
          </a:xfrm>
          <a:prstGeom prst="rect">
            <a:avLst/>
          </a:prstGeom>
        </p:spPr>
      </p:pic>
      <p:pic>
        <p:nvPicPr>
          <p:cNvPr id="19" name="Picture 18">
            <a:extLst>
              <a:ext uri="{FF2B5EF4-FFF2-40B4-BE49-F238E27FC236}">
                <a16:creationId xmlns:a16="http://schemas.microsoft.com/office/drawing/2014/main" id="{6960E64A-2B1C-6F43-9C1F-F4FE524F7580}"/>
              </a:ext>
            </a:extLst>
          </p:cNvPr>
          <p:cNvPicPr>
            <a:picLocks noChangeAspect="1"/>
          </p:cNvPicPr>
          <p:nvPr/>
        </p:nvPicPr>
        <p:blipFill>
          <a:blip r:embed="rId13"/>
          <a:stretch>
            <a:fillRect/>
          </a:stretch>
        </p:blipFill>
        <p:spPr>
          <a:xfrm>
            <a:off x="235347" y="4822025"/>
            <a:ext cx="1315083" cy="576474"/>
          </a:xfrm>
          <a:prstGeom prst="rect">
            <a:avLst/>
          </a:prstGeom>
        </p:spPr>
      </p:pic>
      <p:sp>
        <p:nvSpPr>
          <p:cNvPr id="2" name="TextBox 1">
            <a:extLst>
              <a:ext uri="{FF2B5EF4-FFF2-40B4-BE49-F238E27FC236}">
                <a16:creationId xmlns:a16="http://schemas.microsoft.com/office/drawing/2014/main" id="{59EA0257-728E-BACE-FB98-2E4A1100B1C2}"/>
              </a:ext>
            </a:extLst>
          </p:cNvPr>
          <p:cNvSpPr txBox="1"/>
          <p:nvPr/>
        </p:nvSpPr>
        <p:spPr>
          <a:xfrm>
            <a:off x="1805943" y="1830200"/>
            <a:ext cx="8215644" cy="646331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algn="ctr"/>
            <a:r>
              <a:rPr lang="fi-FI" sz="3600" b="1" dirty="0">
                <a:latin typeface="Gordita" pitchFamily="2" charset="77"/>
                <a:cs typeface="Gordita" pitchFamily="2" charset="77"/>
              </a:rPr>
              <a:t>Mielai atsakysi</a:t>
            </a:r>
            <a:r>
              <a:rPr lang="lt-LT" sz="3600" b="1" dirty="0">
                <a:latin typeface="Gordita" pitchFamily="2" charset="77"/>
                <a:cs typeface="Gordita" pitchFamily="2" charset="77"/>
              </a:rPr>
              <a:t>me</a:t>
            </a:r>
            <a:r>
              <a:rPr lang="fi-FI" sz="3600" b="1" dirty="0">
                <a:latin typeface="Gordita" pitchFamily="2" charset="77"/>
                <a:cs typeface="Gordita" pitchFamily="2" charset="77"/>
              </a:rPr>
              <a:t> į Jūsų klausimus</a:t>
            </a:r>
            <a:endParaRPr lang="en-US" sz="3600" b="1" dirty="0">
              <a:latin typeface="Gordita" pitchFamily="2" charset="77"/>
              <a:cs typeface="Gordita" pitchFamily="2" charset="77"/>
            </a:endParaRPr>
          </a:p>
        </p:txBody>
      </p:sp>
      <p:sp>
        <p:nvSpPr>
          <p:cNvPr id="4" name="TextBox 3">
            <a:extLst>
              <a:ext uri="{FF2B5EF4-FFF2-40B4-BE49-F238E27FC236}">
                <a16:creationId xmlns:a16="http://schemas.microsoft.com/office/drawing/2014/main" id="{CC892252-DA28-502F-196F-AC0974680458}"/>
              </a:ext>
            </a:extLst>
          </p:cNvPr>
          <p:cNvSpPr txBox="1"/>
          <p:nvPr/>
        </p:nvSpPr>
        <p:spPr>
          <a:xfrm>
            <a:off x="2879946" y="4256758"/>
            <a:ext cx="5381720" cy="120032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>
            <a:defPPr>
              <a:defRPr lang="en-LT"/>
            </a:defPPr>
            <a:lvl1pPr>
              <a:defRPr>
                <a:latin typeface="Gordita" pitchFamily="50" charset="-70"/>
                <a:cs typeface="Gordita" pitchFamily="50" charset="-70"/>
              </a:defRPr>
            </a:lvl1pPr>
          </a:lstStyle>
          <a:p>
            <a:r>
              <a:rPr lang="lt-LT" sz="2400" b="0" i="0" u="sng" strike="noStrike" dirty="0">
                <a:effectLst/>
                <a:latin typeface="Gordita Medium" pitchFamily="50" charset="-70"/>
                <a:cs typeface="Gordita Medium" pitchFamily="50" charset="-70"/>
                <a:hlinkClick r:id="rId14">
                  <a:extLst>
                    <a:ext uri="{A12FA001-AC4F-418D-AE19-62706E023703}">
                      <ahyp:hlinkClr xmlns:ahyp="http://schemas.microsoft.com/office/drawing/2018/hyperlinkcolor" val="tx"/>
                    </a:ext>
                  </a:extLst>
                </a:hlinkClick>
              </a:rPr>
              <a:t>+370 659 </a:t>
            </a:r>
            <a:r>
              <a:rPr lang="lt-LT" sz="2400" b="0" i="0" u="sng" strike="noStrike" dirty="0">
                <a:effectLst/>
                <a:latin typeface="Gordita Medium" pitchFamily="50" charset="-70"/>
                <a:cs typeface="Gordita Medium" pitchFamily="50" charset="-70"/>
              </a:rPr>
              <a:t>50695 </a:t>
            </a:r>
            <a:r>
              <a:rPr lang="lt-LT" sz="2400" dirty="0" err="1">
                <a:latin typeface="Gordita Medium" pitchFamily="50" charset="-70"/>
                <a:cs typeface="Gordita Medium" pitchFamily="50" charset="-70"/>
                <a:hlinkClick r:id="rId15">
                  <a:extLst>
                    <a:ext uri="{A12FA001-AC4F-418D-AE19-62706E023703}">
                      <ahyp:hlinkClr xmlns:ahyp="http://schemas.microsoft.com/office/drawing/2018/hyperlinkcolor" val="tx"/>
                    </a:ext>
                  </a:extLst>
                </a:hlinkClick>
              </a:rPr>
              <a:t>nida.cibulskiene@uzt.lt</a:t>
            </a:r>
            <a:r>
              <a:rPr lang="lt-LT" sz="2400" dirty="0">
                <a:latin typeface="Gordita Medium" pitchFamily="50" charset="-70"/>
                <a:cs typeface="Gordita Medium" pitchFamily="50" charset="-70"/>
              </a:rPr>
              <a:t> </a:t>
            </a:r>
          </a:p>
          <a:p>
            <a:r>
              <a:rPr lang="lt-LT" sz="2400" dirty="0">
                <a:latin typeface="Gordita Medium" pitchFamily="50" charset="-70"/>
                <a:cs typeface="Gordita Medium" pitchFamily="50" charset="-70"/>
              </a:rPr>
              <a:t>www.uzt.lt </a:t>
            </a:r>
          </a:p>
        </p:txBody>
      </p:sp>
      <p:sp>
        <p:nvSpPr>
          <p:cNvPr id="8" name="TextBox 7">
            <a:extLst>
              <a:ext uri="{FF2B5EF4-FFF2-40B4-BE49-F238E27FC236}">
                <a16:creationId xmlns:a16="http://schemas.microsoft.com/office/drawing/2014/main" id="{2014EE86-ABEF-1A48-E5B9-8CD601BFFB97}"/>
              </a:ext>
            </a:extLst>
          </p:cNvPr>
          <p:cNvSpPr txBox="1"/>
          <p:nvPr/>
        </p:nvSpPr>
        <p:spPr>
          <a:xfrm>
            <a:off x="2852209" y="2848717"/>
            <a:ext cx="7169378" cy="120032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lt-LT" sz="2400" dirty="0">
                <a:latin typeface="Gordita Medium" pitchFamily="50" charset="-70"/>
                <a:cs typeface="Gordita Medium" pitchFamily="50" charset="-70"/>
              </a:rPr>
              <a:t>Nida Cibulskienė</a:t>
            </a:r>
          </a:p>
          <a:p>
            <a:r>
              <a:rPr lang="lt-LT" sz="2400" dirty="0">
                <a:latin typeface="Gordita Medium" pitchFamily="50" charset="-70"/>
                <a:cs typeface="Gordita Medium" pitchFamily="50" charset="-70"/>
              </a:rPr>
              <a:t>Kauno klientų aptarnavimo departamento </a:t>
            </a:r>
          </a:p>
          <a:p>
            <a:r>
              <a:rPr lang="lt-LT" sz="2400" dirty="0">
                <a:latin typeface="Gordita Medium" pitchFamily="50" charset="-70"/>
                <a:cs typeface="Gordita Medium" pitchFamily="50" charset="-70"/>
              </a:rPr>
              <a:t>p</a:t>
            </a:r>
            <a:r>
              <a:rPr lang="lt-LT" sz="2400" b="0" i="0" dirty="0">
                <a:effectLst/>
                <a:latin typeface="Gordita Medium" pitchFamily="50" charset="-70"/>
                <a:cs typeface="Gordita Medium" pitchFamily="50" charset="-70"/>
              </a:rPr>
              <a:t>atarėja</a:t>
            </a:r>
            <a:endParaRPr lang="lt-LT" sz="2400" dirty="0">
              <a:latin typeface="Gordita Medium" pitchFamily="50" charset="-70"/>
              <a:cs typeface="Gordita Medium" pitchFamily="50" charset="-70"/>
            </a:endParaRPr>
          </a:p>
        </p:txBody>
      </p:sp>
    </p:spTree>
    <p:extLst>
      <p:ext uri="{BB962C8B-B14F-4D97-AF65-F5344CB8AC3E}">
        <p14:creationId xmlns:p14="http://schemas.microsoft.com/office/powerpoint/2010/main" val="39781672"/>
      </p:ext>
    </p:extLst>
  </p:cSld>
  <p:clrMapOvr>
    <a:masterClrMapping/>
  </p:clrMapOvr>
</p:sld>
</file>

<file path=ppt/theme/theme1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ppt/theme/theme2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customXml/_rels/item1.xml.rels><?xml version="1.0" encoding="UTF-8" standalone="yes"?>
<Relationships xmlns="http://schemas.openxmlformats.org/package/2006/relationships"><Relationship Id="rId1" Type="http://schemas.openxmlformats.org/officeDocument/2006/relationships/customXmlProps" Target="itemProps1.xml"/></Relationships>
</file>

<file path=customXml/_rels/item2.xml.rels><?xml version="1.0" encoding="UTF-8" standalone="yes"?>
<Relationships xmlns="http://schemas.openxmlformats.org/package/2006/relationships"><Relationship Id="rId1" Type="http://schemas.openxmlformats.org/officeDocument/2006/relationships/customXmlProps" Target="itemProps2.xml"/></Relationships>
</file>

<file path=customXml/_rels/item3.xml.rels><?xml version="1.0" encoding="UTF-8" standalone="yes"?>
<Relationships xmlns="http://schemas.openxmlformats.org/package/2006/relationships"><Relationship Id="rId1" Type="http://schemas.openxmlformats.org/officeDocument/2006/relationships/customXmlProps" Target="itemProps3.xml"/></Relationships>
</file>

<file path=customXml/item1.xml><?xml version="1.0" encoding="utf-8"?>
<ct:contentTypeSchema xmlns:ct="http://schemas.microsoft.com/office/2006/metadata/contentType" xmlns:ma="http://schemas.microsoft.com/office/2006/metadata/properties/metaAttributes" ct:_="" ma:_="" ma:contentTypeName="Dokumentas" ma:contentTypeID="0x01010042E34EA07638D64DAB992D941894DA72" ma:contentTypeVersion="20" ma:contentTypeDescription="Kurkite naują dokumentą." ma:contentTypeScope="" ma:versionID="d0bfb3699a711529cb248712e5574f75">
  <xsd:schema xmlns:xsd="http://www.w3.org/2001/XMLSchema" xmlns:xs="http://www.w3.org/2001/XMLSchema" xmlns:p="http://schemas.microsoft.com/office/2006/metadata/properties" xmlns:ns1="http://schemas.microsoft.com/sharepoint/v3" xmlns:ns2="1f8f5d17-e9d1-49ce-9e28-72811dedc130" xmlns:ns3="0c0909dc-c1aa-41cf-8052-93173a1f0a6a" targetNamespace="http://schemas.microsoft.com/office/2006/metadata/properties" ma:root="true" ma:fieldsID="50e48c0716abca594dac28c3c32f0275" ns1:_="" ns2:_="" ns3:_="">
    <xsd:import namespace="http://schemas.microsoft.com/sharepoint/v3"/>
    <xsd:import namespace="1f8f5d17-e9d1-49ce-9e28-72811dedc130"/>
    <xsd:import namespace="0c0909dc-c1aa-41cf-8052-93173a1f0a6a"/>
    <xsd:element name="properties">
      <xsd:complexType>
        <xsd:sequence>
          <xsd:element name="documentManagement">
            <xsd:complexType>
              <xsd:all>
                <xsd:element ref="ns2:MediaServiceMetadata" minOccurs="0"/>
                <xsd:element ref="ns2:MediaServiceFastMetadata" minOccurs="0"/>
                <xsd:element ref="ns1:_ip_UnifiedCompliancePolicyProperties" minOccurs="0"/>
                <xsd:element ref="ns1:_ip_UnifiedCompliancePolicyUIAction" minOccurs="0"/>
                <xsd:element ref="ns2:MediaServiceAutoTags" minOccurs="0"/>
                <xsd:element ref="ns2:MediaServiceOCR" minOccurs="0"/>
                <xsd:element ref="ns2:MediaServiceGenerationTime" minOccurs="0"/>
                <xsd:element ref="ns2:MediaServiceEventHashCode" minOccurs="0"/>
                <xsd:element ref="ns2:MediaServiceDateTaken" minOccurs="0"/>
                <xsd:element ref="ns2:MediaLengthInSeconds" minOccurs="0"/>
                <xsd:element ref="ns3:SharedWithUsers" minOccurs="0"/>
                <xsd:element ref="ns3:SharedWithDetails" minOccurs="0"/>
                <xsd:element ref="ns2:lcf76f155ced4ddcb4097134ff3c332f" minOccurs="0"/>
                <xsd:element ref="ns3:TaxCatchAll" minOccurs="0"/>
                <xsd:element ref="ns2:Atnaujininimo_x0020_data" minOccurs="0"/>
                <xsd:element ref="ns2:Paskutinis_x0020_atnaujinimas"/>
                <xsd:element ref="ns2:_x012f_sakymo_x0020_Nr_x002e_"/>
                <xsd:element ref="ns2:Versijos_x0020_Nr_x002e_"/>
                <xsd:element ref="ns2:MediaServiceObjectDetectorVersions" minOccurs="0"/>
              </xsd:all>
            </xsd:complexType>
          </xsd:element>
        </xsd:sequence>
      </xsd:complexType>
    </xsd:element>
  </xsd:schema>
  <xsd:schema xmlns:xsd="http://www.w3.org/2001/XMLSchema" xmlns:xs="http://www.w3.org/2001/XMLSchema" xmlns:dms="http://schemas.microsoft.com/office/2006/documentManagement/types" xmlns:pc="http://schemas.microsoft.com/office/infopath/2007/PartnerControls" targetNamespace="http://schemas.microsoft.com/sharepoint/v3" elementFormDefault="qualified">
    <xsd:import namespace="http://schemas.microsoft.com/office/2006/documentManagement/types"/>
    <xsd:import namespace="http://schemas.microsoft.com/office/infopath/2007/PartnerControls"/>
    <xsd:element name="_ip_UnifiedCompliancePolicyProperties" ma:index="10" nillable="true" ma:displayName="Bendrosios atitikties strategijos ypatybės" ma:hidden="true" ma:internalName="_ip_UnifiedCompliancePolicyProperties">
      <xsd:simpleType>
        <xsd:restriction base="dms:Note"/>
      </xsd:simpleType>
    </xsd:element>
    <xsd:element name="_ip_UnifiedCompliancePolicyUIAction" ma:index="11" nillable="true" ma:displayName="Bendrosios atitikties strategijos UI veiksmas" ma:hidden="true" ma:internalName="_ip_UnifiedCompliancePolicyUIAction">
      <xsd:simpleType>
        <xsd:restriction base="dms:Text"/>
      </xsd:simpleType>
    </xsd:element>
  </xsd:schema>
  <xsd:schema xmlns:xsd="http://www.w3.org/2001/XMLSchema" xmlns:xs="http://www.w3.org/2001/XMLSchema" xmlns:dms="http://schemas.microsoft.com/office/2006/documentManagement/types" xmlns:pc="http://schemas.microsoft.com/office/infopath/2007/PartnerControls" targetNamespace="1f8f5d17-e9d1-49ce-9e28-72811dedc130" elementFormDefault="qualified">
    <xsd:import namespace="http://schemas.microsoft.com/office/2006/documentManagement/types"/>
    <xsd:import namespace="http://schemas.microsoft.com/office/infopath/2007/PartnerControls"/>
    <xsd:element name="MediaServiceMetadata" ma:index="8" nillable="true" ma:displayName="MediaServiceMetadata" ma:hidden="true" ma:internalName="MediaServiceMetadata" ma:readOnly="true">
      <xsd:simpleType>
        <xsd:restriction base="dms:Note"/>
      </xsd:simpleType>
    </xsd:element>
    <xsd:element name="MediaServiceFastMetadata" ma:index="9" nillable="true" ma:displayName="MediaServiceFastMetadata" ma:hidden="true" ma:internalName="MediaServiceFastMetadata" ma:readOnly="true">
      <xsd:simpleType>
        <xsd:restriction base="dms:Note"/>
      </xsd:simpleType>
    </xsd:element>
    <xsd:element name="MediaServiceAutoTags" ma:index="12" nillable="true" ma:displayName="Tags" ma:internalName="MediaServiceAutoTags" ma:readOnly="true">
      <xsd:simpleType>
        <xsd:restriction base="dms:Text"/>
      </xsd:simpleType>
    </xsd:element>
    <xsd:element name="MediaServiceOCR" ma:index="13" nillable="true" ma:displayName="Extracted Text" ma:internalName="MediaServiceOCR" ma:readOnly="true">
      <xsd:simpleType>
        <xsd:restriction base="dms:Note">
          <xsd:maxLength value="255"/>
        </xsd:restriction>
      </xsd:simpleType>
    </xsd:element>
    <xsd:element name="MediaServiceGenerationTime" ma:index="14" nillable="true" ma:displayName="MediaServiceGenerationTime" ma:hidden="true" ma:internalName="MediaServiceGenerationTime" ma:readOnly="true">
      <xsd:simpleType>
        <xsd:restriction base="dms:Text"/>
      </xsd:simpleType>
    </xsd:element>
    <xsd:element name="MediaServiceEventHashCode" ma:index="15" nillable="true" ma:displayName="MediaServiceEventHashCode" ma:hidden="true" ma:internalName="MediaServiceEventHashCode" ma:readOnly="true">
      <xsd:simpleType>
        <xsd:restriction base="dms:Text"/>
      </xsd:simpleType>
    </xsd:element>
    <xsd:element name="MediaServiceDateTaken" ma:index="16" nillable="true" ma:displayName="MediaServiceDateTaken" ma:hidden="true" ma:internalName="MediaServiceDateTaken" ma:readOnly="true">
      <xsd:simpleType>
        <xsd:restriction base="dms:Text"/>
      </xsd:simpleType>
    </xsd:element>
    <xsd:element name="MediaLengthInSeconds" ma:index="17" nillable="true" ma:displayName="Length (seconds)" ma:internalName="MediaLengthInSeconds" ma:readOnly="true">
      <xsd:simpleType>
        <xsd:restriction base="dms:Unknown"/>
      </xsd:simpleType>
    </xsd:element>
    <xsd:element name="lcf76f155ced4ddcb4097134ff3c332f" ma:index="21" nillable="true" ma:taxonomy="true" ma:internalName="lcf76f155ced4ddcb4097134ff3c332f" ma:taxonomyFieldName="MediaServiceImageTags" ma:displayName="Vaizdų žymės" ma:readOnly="false" ma:fieldId="{5cf76f15-5ced-4ddc-b409-7134ff3c332f}" ma:taxonomyMulti="true" ma:sspId="b4d3471d-eaa1-4b99-a173-1cddcdf6a89d" ma:termSetId="09814cd3-568e-fe90-9814-8d621ff8fb84" ma:anchorId="fba54fb3-c3e1-fe81-a776-ca4b69148c4d" ma:open="true" ma:isKeyword="false">
      <xsd:complexType>
        <xsd:sequence>
          <xsd:element ref="pc:Terms" minOccurs="0" maxOccurs="1"/>
        </xsd:sequence>
      </xsd:complexType>
    </xsd:element>
    <xsd:element name="Atnaujininimo_x0020_data" ma:index="23" nillable="true" ma:displayName="Atnaujininimo data" ma:description="Nurodoma proceso atnaujinimo data" ma:format="DateOnly" ma:internalName="Atnaujininimo_x0020_data">
      <xsd:simpleType>
        <xsd:restriction base="dms:DateTime"/>
      </xsd:simpleType>
    </xsd:element>
    <xsd:element name="Paskutinis_x0020_atnaujinimas" ma:index="24" ma:displayName="Paskutinis atnaujinimas" ma:description="Skiltyje numatomas paskutinė dokumento atnaujinimo data" ma:format="DateOnly" ma:internalName="Paskutinis_x0020_atnaujinimas">
      <xsd:simpleType>
        <xsd:restriction base="dms:DateTime"/>
      </xsd:simpleType>
    </xsd:element>
    <xsd:element name="_x012f_sakymo_x0020_Nr_x002e_" ma:index="25" ma:displayName="įsakymo Nr." ma:internalName="_x012f_sakymo_x0020_Nr_x002e_">
      <xsd:simpleType>
        <xsd:restriction base="dms:Text">
          <xsd:maxLength value="255"/>
        </xsd:restriction>
      </xsd:simpleType>
    </xsd:element>
    <xsd:element name="Versijos_x0020_Nr_x002e_" ma:index="26" ma:displayName="Versijos Nr." ma:description="Skaičius skiltyje nurodo versijos eiliškumą" ma:format="Dropdown" ma:internalName="Versijos_x0020_Nr_x002e_">
      <xsd:simpleType>
        <xsd:restriction base="dms:Text">
          <xsd:maxLength value="255"/>
        </xsd:restriction>
      </xsd:simpleType>
    </xsd:element>
    <xsd:element name="MediaServiceObjectDetectorVersions" ma:index="27" nillable="true" ma:displayName="MediaServiceObjectDetectorVersions" ma:hidden="true" ma:indexed="true" ma:internalName="MediaServiceObjectDetectorVersions" ma:readOnly="true">
      <xsd:simpleType>
        <xsd:restriction base="dms:Text"/>
      </xsd:simpleType>
    </xsd:element>
  </xsd:schema>
  <xsd:schema xmlns:xsd="http://www.w3.org/2001/XMLSchema" xmlns:xs="http://www.w3.org/2001/XMLSchema" xmlns:dms="http://schemas.microsoft.com/office/2006/documentManagement/types" xmlns:pc="http://schemas.microsoft.com/office/infopath/2007/PartnerControls" targetNamespace="0c0909dc-c1aa-41cf-8052-93173a1f0a6a" elementFormDefault="qualified">
    <xsd:import namespace="http://schemas.microsoft.com/office/2006/documentManagement/types"/>
    <xsd:import namespace="http://schemas.microsoft.com/office/infopath/2007/PartnerControls"/>
    <xsd:element name="SharedWithUsers" ma:index="18" nillable="true" ma:displayName="Bendrinama su" ma:internalName="SharedWithUsers" ma:readOnly="true">
      <xsd:complexType>
        <xsd:complexContent>
          <xsd:extension base="dms:UserMulti">
            <xsd:sequence>
              <xsd:element name="UserInfo" minOccurs="0" maxOccurs="unbounded">
                <xsd:complexType>
                  <xsd:sequence>
                    <xsd:element name="DisplayName" type="xsd:string" minOccurs="0"/>
                    <xsd:element name="AccountId" type="dms:UserId" minOccurs="0" nillable="true"/>
                    <xsd:element name="AccountType" type="xsd:string" minOccurs="0"/>
                  </xsd:sequence>
                </xsd:complexType>
              </xsd:element>
            </xsd:sequence>
          </xsd:extension>
        </xsd:complexContent>
      </xsd:complexType>
    </xsd:element>
    <xsd:element name="SharedWithDetails" ma:index="19" nillable="true" ma:displayName="Bendrinta su išsamia informacija" ma:internalName="SharedWithDetails" ma:readOnly="true">
      <xsd:simpleType>
        <xsd:restriction base="dms:Note">
          <xsd:maxLength value="255"/>
        </xsd:restriction>
      </xsd:simpleType>
    </xsd:element>
    <xsd:element name="TaxCatchAll" ma:index="22" nillable="true" ma:displayName="Taxonomy Catch All Column" ma:hidden="true" ma:list="{3e291401-c887-4d14-b84b-666203be14a5}" ma:internalName="TaxCatchAll" ma:showField="CatchAllData" ma:web="0c0909dc-c1aa-41cf-8052-93173a1f0a6a">
      <xsd:complexType>
        <xsd:complexContent>
          <xsd:extension base="dms:MultiChoiceLookup">
            <xsd:sequence>
              <xsd:element name="Value" type="dms:Lookup" maxOccurs="unbounded" minOccurs="0" nillable="true"/>
            </xsd:sequence>
          </xsd:extension>
        </xsd:complexContent>
      </xsd:complexType>
    </xsd:element>
  </xsd:schema>
  <xsd:schema xmlns="http://schemas.openxmlformats.org/package/2006/metadata/core-properties" xmlns:xsd="http://www.w3.org/2001/XMLSchema" xmlns:xsi="http://www.w3.org/2001/XMLSchema-instance" xmlns:dc="http://purl.org/dc/elements/1.1/" xmlns:dcterms="http://purl.org/dc/terms/" xmlns:odoc="http://schemas.microsoft.com/internal/obd" targetNamespace="http://schemas.openxmlformats.org/package/2006/metadata/core-properties" elementFormDefault="qualified" attributeFormDefault="unqualified" blockDefault="#all">
    <xsd:import namespace="http://purl.org/dc/elements/1.1/" schemaLocation="http://dublincore.org/schemas/xmls/qdc/2003/04/02/dc.xsd"/>
    <xsd:import namespace="http://purl.org/dc/terms/" schemaLocation="http://dublincore.org/schemas/xmls/qdc/2003/04/02/dcterms.xsd"/>
    <xsd:element name="coreProperties" type="CT_coreProperties"/>
    <xsd:complexType name="CT_coreProperties">
      <xsd:all>
        <xsd:element ref="dc:creator" minOccurs="0" maxOccurs="1"/>
        <xsd:element ref="dcterms:created" minOccurs="0" maxOccurs="1"/>
        <xsd:element ref="dc:identifier" minOccurs="0" maxOccurs="1"/>
        <xsd:element name="contentType" minOccurs="0" maxOccurs="1" type="xsd:string" ma:index="0" ma:displayName="Turinio tipas"/>
        <xsd:element ref="dc:title" minOccurs="0" maxOccurs="1" ma:index="4" ma:displayName="Antraštė"/>
        <xsd:element ref="dc:subject" minOccurs="0" maxOccurs="1"/>
        <xsd:element ref="dc:description" minOccurs="0" maxOccurs="1"/>
        <xsd:element name="keywords" minOccurs="0" maxOccurs="1" type="xsd:string"/>
        <xsd:element ref="dc:language" minOccurs="0" maxOccurs="1"/>
        <xsd:element name="category" minOccurs="0" maxOccurs="1" type="xsd:string"/>
        <xsd:element name="version" minOccurs="0" maxOccurs="1" type="xsd:string"/>
        <xsd:element name="revision" minOccurs="0" maxOccurs="1" type="xsd:string">
          <xsd:annotation>
            <xsd:documentation>
                        This value indicates the number of saves or revisions. The application is responsible for updating this value after each revision.
                    </xsd:documentation>
          </xsd:annotation>
        </xsd:element>
        <xsd:element name="lastModifiedBy" minOccurs="0" maxOccurs="1" type="xsd:string"/>
        <xsd:element ref="dcterms:modified" minOccurs="0" maxOccurs="1"/>
        <xsd:element name="contentStatus" minOccurs="0" maxOccurs="1" type="xsd:string"/>
      </xsd:all>
    </xsd:complexType>
  </xsd:schema>
  <xs:schema xmlns:pc="http://schemas.microsoft.com/office/infopath/2007/PartnerControls" xmlns:xs="http://www.w3.org/2001/XMLSchema" targetNamespace="http://schemas.microsoft.com/office/infopath/2007/PartnerControls" elementFormDefault="qualified" attributeFormDefault="unqualified">
    <xs:element name="Person">
      <xs:complexType>
        <xs:sequence>
          <xs:element ref="pc:DisplayName" minOccurs="0"/>
          <xs:element ref="pc:AccountId" minOccurs="0"/>
          <xs:element ref="pc:AccountType" minOccurs="0"/>
        </xs:sequence>
      </xs:complexType>
    </xs:element>
    <xs:element name="DisplayName" type="xs:string"/>
    <xs:element name="AccountId" type="xs:string"/>
    <xs:element name="AccountType" type="xs:string"/>
    <xs:element name="BDCAssociatedEntity">
      <xs:complexType>
        <xs:sequence>
          <xs:element ref="pc:BDCEntity" minOccurs="0" maxOccurs="unbounded"/>
        </xs:sequence>
        <xs:attribute ref="pc:EntityNamespace"/>
        <xs:attribute ref="pc:EntityName"/>
        <xs:attribute ref="pc:SystemInstanceName"/>
        <xs:attribute ref="pc:AssociationName"/>
      </xs:complexType>
    </xs:element>
    <xs:attribute name="EntityNamespace" type="xs:string"/>
    <xs:attribute name="EntityName" type="xs:string"/>
    <xs:attribute name="SystemInstanceName" type="xs:string"/>
    <xs:attribute name="AssociationName" type="xs:string"/>
    <xs:element name="BDCEntity">
      <xs:complexType>
        <xs:sequence>
          <xs:element ref="pc:EntityDisplayName" minOccurs="0"/>
          <xs:element ref="pc:EntityInstanceReference" minOccurs="0"/>
          <xs:element ref="pc:EntityId1" minOccurs="0"/>
          <xs:element ref="pc:EntityId2" minOccurs="0"/>
          <xs:element ref="pc:EntityId3" minOccurs="0"/>
          <xs:element ref="pc:EntityId4" minOccurs="0"/>
          <xs:element ref="pc:EntityId5" minOccurs="0"/>
        </xs:sequence>
      </xs:complexType>
    </xs:element>
    <xs:element name="EntityDisplayName" type="xs:string"/>
    <xs:element name="EntityInstanceReference" type="xs:string"/>
    <xs:element name="EntityId1" type="xs:string"/>
    <xs:element name="EntityId2" type="xs:string"/>
    <xs:element name="EntityId3" type="xs:string"/>
    <xs:element name="EntityId4" type="xs:string"/>
    <xs:element name="EntityId5" type="xs:string"/>
    <xs:element name="Terms">
      <xs:complexType>
        <xs:sequence>
          <xs:element ref="pc:TermInfo" minOccurs="0" maxOccurs="unbounded"/>
        </xs:sequence>
      </xs:complexType>
    </xs:element>
    <xs:element name="TermInfo">
      <xs:complexType>
        <xs:sequence>
          <xs:element ref="pc:TermName" minOccurs="0"/>
          <xs:element ref="pc:TermId" minOccurs="0"/>
        </xs:sequence>
      </xs:complexType>
    </xs:element>
    <xs:element name="TermName" type="xs:string"/>
    <xs:element name="TermId" type="xs:string"/>
  </xs:schema>
</ct:contentTypeSchema>
</file>

<file path=customXml/item2.xml><?xml version="1.0" encoding="utf-8"?>
<?mso-contentType ?>
<FormTemplates xmlns="http://schemas.microsoft.com/sharepoint/v3/contenttype/forms">
  <Display>DocumentLibraryForm</Display>
  <Edit>DocumentLibraryForm</Edit>
  <New>DocumentLibraryForm</New>
</FormTemplates>
</file>

<file path=customXml/item3.xml><?xml version="1.0" encoding="utf-8"?>
<p:properties xmlns:p="http://schemas.microsoft.com/office/2006/metadata/properties" xmlns:xsi="http://www.w3.org/2001/XMLSchema-instance" xmlns:pc="http://schemas.microsoft.com/office/infopath/2007/PartnerControls">
  <documentManagement>
    <lcf76f155ced4ddcb4097134ff3c332f xmlns="1f8f5d17-e9d1-49ce-9e28-72811dedc130">
      <Terms xmlns="http://schemas.microsoft.com/office/infopath/2007/PartnerControls"/>
    </lcf76f155ced4ddcb4097134ff3c332f>
    <Versijos_x0020_Nr_x002e_ xmlns="1f8f5d17-e9d1-49ce-9e28-72811dedc130"/>
    <_ip_UnifiedCompliancePolicyUIAction xmlns="http://schemas.microsoft.com/sharepoint/v3" xsi:nil="true"/>
    <_x012f_sakymo_x0020_Nr_x002e_ xmlns="1f8f5d17-e9d1-49ce-9e28-72811dedc130"/>
    <Paskutinis_x0020_atnaujinimas xmlns="1f8f5d17-e9d1-49ce-9e28-72811dedc130"/>
    <Atnaujininimo_x0020_data xmlns="1f8f5d17-e9d1-49ce-9e28-72811dedc130" xsi:nil="true"/>
    <_ip_UnifiedCompliancePolicyProperties xmlns="http://schemas.microsoft.com/sharepoint/v3" xsi:nil="true"/>
    <TaxCatchAll xmlns="0c0909dc-c1aa-41cf-8052-93173a1f0a6a" xsi:nil="true"/>
  </documentManagement>
</p:properties>
</file>

<file path=customXml/itemProps1.xml><?xml version="1.0" encoding="utf-8"?>
<ds:datastoreItem xmlns:ds="http://schemas.openxmlformats.org/officeDocument/2006/customXml" ds:itemID="{8218E104-6238-4DB2-AB4D-87447F1BF62E}">
  <ds:schemaRefs>
    <ds:schemaRef ds:uri="http://schemas.microsoft.com/office/2006/metadata/contentType"/>
    <ds:schemaRef ds:uri="http://schemas.microsoft.com/office/2006/metadata/properties/metaAttributes"/>
    <ds:schemaRef ds:uri="http://www.w3.org/2001/XMLSchema"/>
    <ds:schemaRef ds:uri="http://schemas.microsoft.com/office/2006/metadata/properties"/>
    <ds:schemaRef ds:uri="http://schemas.microsoft.com/sharepoint/v3"/>
    <ds:schemaRef ds:uri="1f8f5d17-e9d1-49ce-9e28-72811dedc130"/>
    <ds:schemaRef ds:uri="0c0909dc-c1aa-41cf-8052-93173a1f0a6a"/>
    <ds:schemaRef ds:uri="http://schemas.microsoft.com/office/2006/documentManagement/types"/>
    <ds:schemaRef ds:uri="http://schemas.microsoft.com/office/infopath/2007/PartnerControls"/>
    <ds:schemaRef ds:uri="http://schemas.openxmlformats.org/package/2006/metadata/core-properties"/>
    <ds:schemaRef ds:uri="http://purl.org/dc/elements/1.1/"/>
    <ds:schemaRef ds:uri="http://purl.org/dc/terms/"/>
    <ds:schemaRef ds:uri="http://schemas.microsoft.com/internal/obd"/>
  </ds:schemaRefs>
</ds:datastoreItem>
</file>

<file path=customXml/itemProps2.xml><?xml version="1.0" encoding="utf-8"?>
<ds:datastoreItem xmlns:ds="http://schemas.openxmlformats.org/officeDocument/2006/customXml" ds:itemID="{CBEE976B-9241-4741-B468-30DB5326FB86}">
  <ds:schemaRefs>
    <ds:schemaRef ds:uri="http://schemas.microsoft.com/sharepoint/v3/contenttype/forms"/>
  </ds:schemaRefs>
</ds:datastoreItem>
</file>

<file path=customXml/itemProps3.xml><?xml version="1.0" encoding="utf-8"?>
<ds:datastoreItem xmlns:ds="http://schemas.openxmlformats.org/officeDocument/2006/customXml" ds:itemID="{79FEB23C-018D-4F4D-95D2-51E18AED58FF}">
  <ds:schemaRefs>
    <ds:schemaRef ds:uri="http://schemas.microsoft.com/office/2006/metadata/properties"/>
    <ds:schemaRef ds:uri="http://schemas.microsoft.com/office/infopath/2007/PartnerControls"/>
    <ds:schemaRef ds:uri="1f8f5d17-e9d1-49ce-9e28-72811dedc130"/>
    <ds:schemaRef ds:uri="http://schemas.microsoft.com/sharepoint/v3"/>
    <ds:schemaRef ds:uri="0c0909dc-c1aa-41cf-8052-93173a1f0a6a"/>
  </ds:schemaRefs>
</ds:datastoreItem>
</file>

<file path=docMetadata/LabelInfo.xml><?xml version="1.0" encoding="utf-8"?>
<clbl:labelList xmlns:clbl="http://schemas.microsoft.com/office/2020/mipLabelMetadata">
  <clbl:label id="{8b76ce43-ccf7-4eab-8171-07b7987a5108}" enabled="1" method="Privileged" siteId="{ba0f5621-abfd-470f-adc9-da21d4cc1825}" removed="0"/>
</clbl:labelList>
</file>

<file path=docProps/app.xml><?xml version="1.0" encoding="utf-8"?>
<Properties xmlns="http://schemas.openxmlformats.org/officeDocument/2006/extended-properties" xmlns:vt="http://schemas.openxmlformats.org/officeDocument/2006/docPropsVTypes">
  <TotalTime>6099</TotalTime>
  <Words>1848</Words>
  <Application>Microsoft Office PowerPoint</Application>
  <PresentationFormat>Plačiaekranė</PresentationFormat>
  <Paragraphs>805</Paragraphs>
  <Slides>21</Slides>
  <Notes>19</Notes>
  <HiddenSlides>0</HiddenSlides>
  <MMClips>0</MMClips>
  <ScaleCrop>false</ScaleCrop>
  <HeadingPairs>
    <vt:vector size="6" baseType="variant">
      <vt:variant>
        <vt:lpstr>Naudojami šriftai</vt:lpstr>
      </vt:variant>
      <vt:variant>
        <vt:i4>10</vt:i4>
      </vt:variant>
      <vt:variant>
        <vt:lpstr>Tema</vt:lpstr>
      </vt:variant>
      <vt:variant>
        <vt:i4>1</vt:i4>
      </vt:variant>
      <vt:variant>
        <vt:lpstr>Skaidrių pavadinimai</vt:lpstr>
      </vt:variant>
      <vt:variant>
        <vt:i4>21</vt:i4>
      </vt:variant>
    </vt:vector>
  </HeadingPairs>
  <TitlesOfParts>
    <vt:vector size="32" baseType="lpstr">
      <vt:lpstr>AppleSymbols</vt:lpstr>
      <vt:lpstr>Aptos Narrow</vt:lpstr>
      <vt:lpstr>Arial</vt:lpstr>
      <vt:lpstr>Calibri</vt:lpstr>
      <vt:lpstr>Calibri Light</vt:lpstr>
      <vt:lpstr>Courier New</vt:lpstr>
      <vt:lpstr>Gordita</vt:lpstr>
      <vt:lpstr>Gordita Light</vt:lpstr>
      <vt:lpstr>Gordita Medium</vt:lpstr>
      <vt:lpstr>Segoe UI</vt:lpstr>
      <vt:lpstr>Office Theme</vt:lpstr>
      <vt:lpstr>„PowerPoint“ pateiktis</vt:lpstr>
      <vt:lpstr>„PowerPoint“ pateiktis</vt:lpstr>
      <vt:lpstr>„PowerPoint“ pateiktis</vt:lpstr>
      <vt:lpstr>„PowerPoint“ pateiktis</vt:lpstr>
      <vt:lpstr>„PowerPoint“ pateiktis</vt:lpstr>
      <vt:lpstr>„PowerPoint“ pateiktis</vt:lpstr>
      <vt:lpstr>„PowerPoint“ pateiktis</vt:lpstr>
      <vt:lpstr>„PowerPoint“ pateiktis</vt:lpstr>
      <vt:lpstr>„PowerPoint“ pateiktis</vt:lpstr>
      <vt:lpstr>„PowerPoint“ pateiktis</vt:lpstr>
      <vt:lpstr>„PowerPoint“ pateiktis</vt:lpstr>
      <vt:lpstr>„PowerPoint“ pateiktis</vt:lpstr>
      <vt:lpstr>„PowerPoint“ pateiktis</vt:lpstr>
      <vt:lpstr>„PowerPoint“ pateiktis</vt:lpstr>
      <vt:lpstr>„PowerPoint“ pateiktis</vt:lpstr>
      <vt:lpstr>„PowerPoint“ pateiktis</vt:lpstr>
      <vt:lpstr>„PowerPoint“ pateiktis</vt:lpstr>
      <vt:lpstr>„PowerPoint“ pateiktis</vt:lpstr>
      <vt:lpstr>„PowerPoint“ pateiktis</vt:lpstr>
      <vt:lpstr>„PowerPoint“ pateiktis</vt:lpstr>
      <vt:lpstr>„PowerPoint“ pateiktis</vt:lpstr>
    </vt:vector>
  </TitlesOfParts>
  <Company/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PowerPoint Presentation</dc:title>
  <dc:creator>Klaudija Klusaitė</dc:creator>
  <cp:lastModifiedBy>Nida Cibulskienė</cp:lastModifiedBy>
  <cp:revision>85</cp:revision>
  <dcterms:created xsi:type="dcterms:W3CDTF">2023-09-24T10:00:07Z</dcterms:created>
  <dcterms:modified xsi:type="dcterms:W3CDTF">2025-06-13T11:53:53Z</dcterms:modified>
</cp:coreProperties>
</file>

<file path=docProps/custom.xml><?xml version="1.0" encoding="utf-8"?>
<Properties xmlns="http://schemas.openxmlformats.org/officeDocument/2006/custom-properties" xmlns:vt="http://schemas.openxmlformats.org/officeDocument/2006/docPropsVTypes">
  <property fmtid="{D5CDD505-2E9C-101B-9397-08002B2CF9AE}" pid="2" name="ContentTypeId">
    <vt:lpwstr>0x01010042E34EA07638D64DAB992D941894DA72</vt:lpwstr>
  </property>
</Properties>
</file>