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90" r:id="rId4"/>
    <p:sldId id="308" r:id="rId5"/>
    <p:sldId id="262" r:id="rId6"/>
    <p:sldId id="280" r:id="rId7"/>
    <p:sldId id="263" r:id="rId8"/>
    <p:sldId id="264" r:id="rId9"/>
    <p:sldId id="289" r:id="rId10"/>
    <p:sldId id="309" r:id="rId11"/>
    <p:sldId id="274" r:id="rId1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8441"/>
    <a:srgbClr val="3D4C3F"/>
    <a:srgbClr val="9CC2A0"/>
    <a:srgbClr val="E1D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1C0C0C-9DD2-6230-E0C1-AAEDB8CBFD44}" v="123" dt="2026-03-01T19:25:46.866"/>
    <p1510:client id="{CB13C7E2-2287-48EF-8399-61B887AAB67F}" v="1271" dt="2026-03-02T07:30:48.5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Vidutinis stilius 2 – paryškinima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186" autoAdjust="0"/>
  </p:normalViewPr>
  <p:slideViewPr>
    <p:cSldViewPr snapToGrid="0">
      <p:cViewPr varScale="1">
        <p:scale>
          <a:sx n="150" d="100"/>
          <a:sy n="150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urimasu\AppData\Local\Microsoft\Windows\INetCache\Content.Outlook\T8IIH99C\2025%20metai%20komunaliniu%20atlieku%20tvarkymo%20budai%201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urimasu\AppData\Local\Microsoft\Windows\INetCache\Content.Outlook\T8IIH99C\2025%20metai%20komunaliniu%20atlieku%20tvarkymo%20budai%201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'tvarkymo budai 2015-2025'!$C$5</c:f>
              <c:strCache>
                <c:ptCount val="1"/>
                <c:pt idx="0">
                  <c:v>Nelegalus šalinimas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'tvarkymo budai 2015-2025'!$B$6:$B$25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'tvarkymo budai 2015-2025'!$C$6:$C$25</c:f>
              <c:numCache>
                <c:formatCode>General</c:formatCode>
                <c:ptCount val="20"/>
                <c:pt idx="0">
                  <c:v>31000</c:v>
                </c:pt>
                <c:pt idx="1">
                  <c:v>27500</c:v>
                </c:pt>
                <c:pt idx="2">
                  <c:v>3500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D6-4EE8-888E-F90299008609}"/>
            </c:ext>
          </c:extLst>
        </c:ser>
        <c:ser>
          <c:idx val="1"/>
          <c:order val="1"/>
          <c:tx>
            <c:strRef>
              <c:f>'tvarkymo budai 2015-2025'!$D$5</c:f>
              <c:strCache>
                <c:ptCount val="1"/>
                <c:pt idx="0">
                  <c:v>Šalinimas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'tvarkymo budai 2015-2025'!$B$6:$B$25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'tvarkymo budai 2015-2025'!$D$6:$D$25</c:f>
              <c:numCache>
                <c:formatCode>0</c:formatCode>
                <c:ptCount val="20"/>
                <c:pt idx="0">
                  <c:v>38806.92</c:v>
                </c:pt>
                <c:pt idx="1">
                  <c:v>39874.53</c:v>
                </c:pt>
                <c:pt idx="2">
                  <c:v>63240</c:v>
                </c:pt>
                <c:pt idx="3">
                  <c:v>66093</c:v>
                </c:pt>
                <c:pt idx="4">
                  <c:v>62268</c:v>
                </c:pt>
                <c:pt idx="5">
                  <c:v>61183</c:v>
                </c:pt>
                <c:pt idx="6">
                  <c:v>57855</c:v>
                </c:pt>
                <c:pt idx="7">
                  <c:v>44832</c:v>
                </c:pt>
                <c:pt idx="8">
                  <c:v>36174</c:v>
                </c:pt>
                <c:pt idx="9">
                  <c:v>20336</c:v>
                </c:pt>
                <c:pt idx="10">
                  <c:v>20630</c:v>
                </c:pt>
                <c:pt idx="11">
                  <c:v>19747</c:v>
                </c:pt>
                <c:pt idx="12">
                  <c:v>19934</c:v>
                </c:pt>
                <c:pt idx="13">
                  <c:v>17102</c:v>
                </c:pt>
                <c:pt idx="14">
                  <c:v>8071</c:v>
                </c:pt>
                <c:pt idx="15">
                  <c:v>8931.2209999999995</c:v>
                </c:pt>
                <c:pt idx="16">
                  <c:v>9405</c:v>
                </c:pt>
                <c:pt idx="17">
                  <c:v>3959.3819999999996</c:v>
                </c:pt>
                <c:pt idx="18">
                  <c:v>1125.0129999999999</c:v>
                </c:pt>
                <c:pt idx="19">
                  <c:v>4529.99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D6-4EE8-888E-F90299008609}"/>
            </c:ext>
          </c:extLst>
        </c:ser>
        <c:ser>
          <c:idx val="2"/>
          <c:order val="2"/>
          <c:tx>
            <c:strRef>
              <c:f>'tvarkymo budai 2015-2025'!$E$5</c:f>
              <c:strCache>
                <c:ptCount val="1"/>
                <c:pt idx="0">
                  <c:v>Kompostavimas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'tvarkymo budai 2015-2025'!$B$6:$B$25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'tvarkymo budai 2015-2025'!$E$6:$E$25</c:f>
              <c:numCache>
                <c:formatCode>0</c:formatCode>
                <c:ptCount val="20"/>
                <c:pt idx="0">
                  <c:v>144.68</c:v>
                </c:pt>
                <c:pt idx="1">
                  <c:v>285.91000000000003</c:v>
                </c:pt>
                <c:pt idx="2">
                  <c:v>1685.43</c:v>
                </c:pt>
                <c:pt idx="3">
                  <c:v>1939.45</c:v>
                </c:pt>
                <c:pt idx="4">
                  <c:v>8742.6</c:v>
                </c:pt>
                <c:pt idx="5">
                  <c:v>9704</c:v>
                </c:pt>
                <c:pt idx="6">
                  <c:v>11132</c:v>
                </c:pt>
                <c:pt idx="7">
                  <c:v>17199</c:v>
                </c:pt>
                <c:pt idx="8">
                  <c:v>23706</c:v>
                </c:pt>
                <c:pt idx="9">
                  <c:v>30414</c:v>
                </c:pt>
                <c:pt idx="10">
                  <c:v>31559</c:v>
                </c:pt>
                <c:pt idx="11">
                  <c:v>32677</c:v>
                </c:pt>
                <c:pt idx="12">
                  <c:v>32610</c:v>
                </c:pt>
                <c:pt idx="13">
                  <c:v>30928</c:v>
                </c:pt>
                <c:pt idx="14">
                  <c:v>38121</c:v>
                </c:pt>
                <c:pt idx="15">
                  <c:v>39206.091500000002</c:v>
                </c:pt>
                <c:pt idx="16">
                  <c:v>37920</c:v>
                </c:pt>
                <c:pt idx="17">
                  <c:v>34418.73000000001</c:v>
                </c:pt>
                <c:pt idx="18">
                  <c:v>31473.320000000007</c:v>
                </c:pt>
                <c:pt idx="19">
                  <c:v>24584.236199999996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D6-4EE8-888E-F90299008609}"/>
            </c:ext>
          </c:extLst>
        </c:ser>
        <c:ser>
          <c:idx val="3"/>
          <c:order val="3"/>
          <c:tx>
            <c:strRef>
              <c:f>'tvarkymo budai 2015-2025'!$F$5</c:f>
              <c:strCache>
                <c:ptCount val="1"/>
                <c:pt idx="0">
                  <c:v>Perdirbimas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cat>
            <c:numRef>
              <c:f>'tvarkymo budai 2015-2025'!$B$6:$B$25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'tvarkymo budai 2015-2025'!$F$6:$F$25</c:f>
              <c:numCache>
                <c:formatCode>0</c:formatCode>
                <c:ptCount val="20"/>
                <c:pt idx="0">
                  <c:v>795.05</c:v>
                </c:pt>
                <c:pt idx="1">
                  <c:v>3107.4229999999998</c:v>
                </c:pt>
                <c:pt idx="2">
                  <c:v>3539.212</c:v>
                </c:pt>
                <c:pt idx="3">
                  <c:v>5282.74</c:v>
                </c:pt>
                <c:pt idx="4">
                  <c:v>3751.54</c:v>
                </c:pt>
                <c:pt idx="5">
                  <c:v>4065.0520000000001</c:v>
                </c:pt>
                <c:pt idx="6">
                  <c:v>4549</c:v>
                </c:pt>
                <c:pt idx="7">
                  <c:v>7492</c:v>
                </c:pt>
                <c:pt idx="8">
                  <c:v>10118</c:v>
                </c:pt>
                <c:pt idx="9">
                  <c:v>12394</c:v>
                </c:pt>
                <c:pt idx="10">
                  <c:v>12007</c:v>
                </c:pt>
                <c:pt idx="11">
                  <c:v>16566</c:v>
                </c:pt>
                <c:pt idx="12">
                  <c:v>18296</c:v>
                </c:pt>
                <c:pt idx="13">
                  <c:v>20137</c:v>
                </c:pt>
                <c:pt idx="14">
                  <c:v>18585</c:v>
                </c:pt>
                <c:pt idx="15">
                  <c:v>20485.812223000001</c:v>
                </c:pt>
                <c:pt idx="16">
                  <c:v>21188</c:v>
                </c:pt>
                <c:pt idx="17">
                  <c:v>18607.691083999998</c:v>
                </c:pt>
                <c:pt idx="18">
                  <c:v>19237.751</c:v>
                </c:pt>
                <c:pt idx="19">
                  <c:v>21211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D6-4EE8-888E-F90299008609}"/>
            </c:ext>
          </c:extLst>
        </c:ser>
        <c:ser>
          <c:idx val="4"/>
          <c:order val="4"/>
          <c:tx>
            <c:strRef>
              <c:f>'tvarkymo budai 2015-2025'!$G$5</c:f>
              <c:strCache>
                <c:ptCount val="1"/>
                <c:pt idx="0">
                  <c:v>Panaudota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cat>
            <c:numRef>
              <c:f>'tvarkymo budai 2015-2025'!$B$6:$B$25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'tvarkymo budai 2015-2025'!$G$6:$G$25</c:f>
              <c:numCache>
                <c:formatCode>General</c:formatCode>
                <c:ptCount val="20"/>
                <c:pt idx="4" formatCode="0">
                  <c:v>1000</c:v>
                </c:pt>
                <c:pt idx="5" formatCode="0">
                  <c:v>1000</c:v>
                </c:pt>
                <c:pt idx="6" formatCode="0">
                  <c:v>1000</c:v>
                </c:pt>
                <c:pt idx="7" formatCode="0">
                  <c:v>4916</c:v>
                </c:pt>
                <c:pt idx="8" formatCode="0">
                  <c:v>6336</c:v>
                </c:pt>
                <c:pt idx="9" formatCode="0">
                  <c:v>13430</c:v>
                </c:pt>
                <c:pt idx="10" formatCode="0">
                  <c:v>9031</c:v>
                </c:pt>
                <c:pt idx="11" formatCode="0">
                  <c:v>12384</c:v>
                </c:pt>
                <c:pt idx="12" formatCode="0">
                  <c:v>10806</c:v>
                </c:pt>
                <c:pt idx="13" formatCode="0">
                  <c:v>13294</c:v>
                </c:pt>
                <c:pt idx="14" formatCode="0">
                  <c:v>13404</c:v>
                </c:pt>
                <c:pt idx="15" formatCode="0">
                  <c:v>10999.574000000001</c:v>
                </c:pt>
                <c:pt idx="16" formatCode="0">
                  <c:v>10210</c:v>
                </c:pt>
                <c:pt idx="17" formatCode="0">
                  <c:v>17593.723999999998</c:v>
                </c:pt>
                <c:pt idx="18" formatCode="0">
                  <c:v>24255</c:v>
                </c:pt>
                <c:pt idx="19" formatCode="0">
                  <c:v>18629.346799999999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D6-4EE8-888E-F90299008609}"/>
            </c:ext>
          </c:extLst>
        </c:ser>
        <c:ser>
          <c:idx val="5"/>
          <c:order val="5"/>
          <c:tx>
            <c:strRef>
              <c:f>'tvarkymo budai 2015-2025'!$H$5</c:f>
              <c:strCache>
                <c:ptCount val="1"/>
                <c:pt idx="0">
                  <c:v>Paruošta naudoti pakartotinai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cat>
            <c:numRef>
              <c:f>'tvarkymo budai 2015-2025'!$B$6:$B$25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'tvarkymo budai 2015-2025'!$H$6:$H$25</c:f>
              <c:numCache>
                <c:formatCode>General</c:formatCode>
                <c:ptCount val="20"/>
                <c:pt idx="14" formatCode="0">
                  <c:v>76</c:v>
                </c:pt>
                <c:pt idx="15" formatCode="0">
                  <c:v>258.24099999999999</c:v>
                </c:pt>
                <c:pt idx="16" formatCode="0">
                  <c:v>505</c:v>
                </c:pt>
                <c:pt idx="17" formatCode="0">
                  <c:v>856.62599999999998</c:v>
                </c:pt>
                <c:pt idx="18" formatCode="0">
                  <c:v>929.94499999999994</c:v>
                </c:pt>
                <c:pt idx="19" formatCode="0">
                  <c:v>465.19399999999996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D6-4EE8-888E-F902990086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1242320"/>
        <c:axId val="1"/>
      </c:areaChart>
      <c:catAx>
        <c:axId val="29124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1242320"/>
        <c:crosses val="autoZero"/>
        <c:crossBetween val="midCat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8.8201626970541736E-2"/>
          <c:y val="0.92558696912265626"/>
          <c:w val="0.81990225134901618"/>
          <c:h val="5.4592394312993786E-2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5602733395746808E-2"/>
          <c:y val="7.652363774654064E-2"/>
          <c:w val="0.96108326323949123"/>
          <c:h val="0.7023227557800876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'RS VERTINIMAS 25'!$B$17</c:f>
              <c:strCache>
                <c:ptCount val="1"/>
                <c:pt idx="0">
                  <c:v>Antrinės žaliavos, tame tarpe pakuotės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25'!$B$18:$B$25</c:f>
              <c:numCache>
                <c:formatCode>0</c:formatCode>
                <c:ptCount val="8"/>
                <c:pt idx="0">
                  <c:v>18.281971158744657</c:v>
                </c:pt>
                <c:pt idx="1">
                  <c:v>21.402028210565135</c:v>
                </c:pt>
                <c:pt idx="2">
                  <c:v>18.489186719463905</c:v>
                </c:pt>
                <c:pt idx="3">
                  <c:v>20.223586548153577</c:v>
                </c:pt>
                <c:pt idx="4">
                  <c:v>25.795436908272542</c:v>
                </c:pt>
                <c:pt idx="5">
                  <c:v>26.296670030272452</c:v>
                </c:pt>
                <c:pt idx="6">
                  <c:v>24.289871137591796</c:v>
                </c:pt>
                <c:pt idx="7">
                  <c:v>21.551193838773806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22-4F7E-9210-725FDAB9A452}"/>
            </c:ext>
          </c:extLst>
        </c:ser>
        <c:ser>
          <c:idx val="1"/>
          <c:order val="1"/>
          <c:tx>
            <c:strRef>
              <c:f>'RS VERTINIMAS 25'!$C$17</c:f>
              <c:strCache>
                <c:ptCount val="1"/>
                <c:pt idx="0">
                  <c:v>Žaliosios atliekos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25'!$C$18:$C$25</c:f>
              <c:numCache>
                <c:formatCode>0</c:formatCode>
                <c:ptCount val="8"/>
                <c:pt idx="0">
                  <c:v>14.973518527418657</c:v>
                </c:pt>
                <c:pt idx="1">
                  <c:v>24.07292338895547</c:v>
                </c:pt>
                <c:pt idx="2">
                  <c:v>21.378617118489188</c:v>
                </c:pt>
                <c:pt idx="3">
                  <c:v>16.260606615962612</c:v>
                </c:pt>
                <c:pt idx="4">
                  <c:v>13.440012416576129</c:v>
                </c:pt>
                <c:pt idx="5">
                  <c:v>9.3387487386478298</c:v>
                </c:pt>
                <c:pt idx="6">
                  <c:v>4.4278786199251767</c:v>
                </c:pt>
                <c:pt idx="7">
                  <c:v>14.857933100924829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22-4F7E-9210-725FDAB9A452}"/>
            </c:ext>
          </c:extLst>
        </c:ser>
        <c:ser>
          <c:idx val="2"/>
          <c:order val="2"/>
          <c:tx>
            <c:strRef>
              <c:f>'RS VERTINIMAS 25'!$D$17</c:f>
              <c:strCache>
                <c:ptCount val="1"/>
                <c:pt idx="0">
                  <c:v>Maisto atliekos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25'!$D$18:$D$25</c:f>
              <c:numCache>
                <c:formatCode>0</c:formatCode>
                <c:ptCount val="8"/>
                <c:pt idx="0">
                  <c:v>11.2301148651896</c:v>
                </c:pt>
                <c:pt idx="1">
                  <c:v>2.7935834793030332</c:v>
                </c:pt>
                <c:pt idx="2">
                  <c:v>14.20886384404508</c:v>
                </c:pt>
                <c:pt idx="3">
                  <c:v>11.181141757536883</c:v>
                </c:pt>
                <c:pt idx="4">
                  <c:v>5.2978891820580483</c:v>
                </c:pt>
                <c:pt idx="5">
                  <c:v>5.8085065590312821</c:v>
                </c:pt>
                <c:pt idx="6">
                  <c:v>6.7671331578218101</c:v>
                </c:pt>
                <c:pt idx="7">
                  <c:v>8.2567849837218006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22-4F7E-9210-725FDAB9A452}"/>
            </c:ext>
          </c:extLst>
        </c:ser>
        <c:ser>
          <c:idx val="3"/>
          <c:order val="3"/>
          <c:tx>
            <c:strRef>
              <c:f>'RS VERTINIMAS 25'!$E$17</c:f>
              <c:strCache>
                <c:ptCount val="1"/>
                <c:pt idx="0">
                  <c:v>Tekstilė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25'!$E$18:$E$25</c:f>
              <c:numCache>
                <c:formatCode>0</c:formatCode>
                <c:ptCount val="8"/>
                <c:pt idx="0">
                  <c:v>1.9585067525352047</c:v>
                </c:pt>
                <c:pt idx="1">
                  <c:v>0.43226145478012351</c:v>
                </c:pt>
                <c:pt idx="2">
                  <c:v>1.2255406640268047</c:v>
                </c:pt>
                <c:pt idx="3">
                  <c:v>1.4525052689452946</c:v>
                </c:pt>
                <c:pt idx="4">
                  <c:v>1.0576718919757875</c:v>
                </c:pt>
                <c:pt idx="5">
                  <c:v>2.3653784056508576</c:v>
                </c:pt>
                <c:pt idx="6">
                  <c:v>1.397224608563115</c:v>
                </c:pt>
                <c:pt idx="7">
                  <c:v>1.5219868045751823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22-4F7E-9210-725FDAB9A452}"/>
            </c:ext>
          </c:extLst>
        </c:ser>
        <c:ser>
          <c:idx val="4"/>
          <c:order val="4"/>
          <c:tx>
            <c:strRef>
              <c:f>'RS VERTINIMAS 25'!$F$17</c:f>
              <c:strCache>
                <c:ptCount val="1"/>
                <c:pt idx="0">
                  <c:v>Didžiosios atliekos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25'!$F$18:$F$25</c:f>
              <c:numCache>
                <c:formatCode>0</c:formatCode>
                <c:ptCount val="8"/>
                <c:pt idx="0">
                  <c:v>8.6631441341856092</c:v>
                </c:pt>
                <c:pt idx="1">
                  <c:v>10.78090716327095</c:v>
                </c:pt>
                <c:pt idx="2">
                  <c:v>14.140420347243374</c:v>
                </c:pt>
                <c:pt idx="3">
                  <c:v>14.92553834875836</c:v>
                </c:pt>
                <c:pt idx="4">
                  <c:v>12.660903305913394</c:v>
                </c:pt>
                <c:pt idx="5">
                  <c:v>16.150131180625632</c:v>
                </c:pt>
                <c:pt idx="6">
                  <c:v>16.827352085354025</c:v>
                </c:pt>
                <c:pt idx="7">
                  <c:v>12.526505229191278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22-4F7E-9210-725FDAB9A452}"/>
            </c:ext>
          </c:extLst>
        </c:ser>
        <c:ser>
          <c:idx val="5"/>
          <c:order val="5"/>
          <c:tx>
            <c:strRef>
              <c:f>'RS VERTINIMAS 25'!$G$17</c:f>
              <c:strCache>
                <c:ptCount val="1"/>
                <c:pt idx="0">
                  <c:v>Elektros ir elektroninės įrangos atliekos 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25'!$G$18:$G$25</c:f>
              <c:numCache>
                <c:formatCode>0</c:formatCode>
                <c:ptCount val="8"/>
                <c:pt idx="0">
                  <c:v>1.2157269188253954</c:v>
                </c:pt>
                <c:pt idx="1">
                  <c:v>1.0528551673273716</c:v>
                </c:pt>
                <c:pt idx="2">
                  <c:v>0.8251294547669813</c:v>
                </c:pt>
                <c:pt idx="3">
                  <c:v>0.86820306056996255</c:v>
                </c:pt>
                <c:pt idx="4">
                  <c:v>1.3450100884681051</c:v>
                </c:pt>
                <c:pt idx="5">
                  <c:v>1.2113017154389505</c:v>
                </c:pt>
                <c:pt idx="6">
                  <c:v>1.3274352223915755</c:v>
                </c:pt>
                <c:pt idx="7">
                  <c:v>1.1401877034774843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D22-4F7E-9210-725FDAB9A452}"/>
            </c:ext>
          </c:extLst>
        </c:ser>
        <c:ser>
          <c:idx val="6"/>
          <c:order val="6"/>
          <c:tx>
            <c:strRef>
              <c:f>'RS VERTINIMAS 25'!$H$17</c:f>
              <c:strCache>
                <c:ptCount val="1"/>
                <c:pt idx="0">
                  <c:v>Kitos komunalinės atliekos ( mediena, aliejus ir riebalai,pavojingos atliekos ir kt.  )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25'!$H$18:$H$25</c:f>
              <c:numCache>
                <c:formatCode>0</c:formatCode>
                <c:ptCount val="8"/>
                <c:pt idx="0">
                  <c:v>4.1959244485029084</c:v>
                </c:pt>
                <c:pt idx="1">
                  <c:v>3.2618327648197658</c:v>
                </c:pt>
                <c:pt idx="2">
                  <c:v>2.0614377094121235</c:v>
                </c:pt>
                <c:pt idx="3">
                  <c:v>1.5199395216714013</c:v>
                </c:pt>
                <c:pt idx="4">
                  <c:v>0.12370013968648146</c:v>
                </c:pt>
                <c:pt idx="5">
                  <c:v>0.30576185671039352</c:v>
                </c:pt>
                <c:pt idx="6">
                  <c:v>3.3305805736455589</c:v>
                </c:pt>
                <c:pt idx="7">
                  <c:v>2.5051773315278458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22-4F7E-9210-725FDAB9A452}"/>
            </c:ext>
          </c:extLst>
        </c:ser>
        <c:ser>
          <c:idx val="7"/>
          <c:order val="7"/>
          <c:tx>
            <c:strRef>
              <c:f>'RS VERTINIMAS 25'!$I$17</c:f>
              <c:strCache>
                <c:ptCount val="1"/>
                <c:pt idx="0">
                  <c:v>higienos/slaugos priemonės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25'!$I$18:$I$25</c:f>
              <c:numCache>
                <c:formatCode>0</c:formatCode>
                <c:ptCount val="8"/>
                <c:pt idx="0">
                  <c:v>0.55365982602008934</c:v>
                </c:pt>
                <c:pt idx="1">
                  <c:v>0.34203005439291972</c:v>
                </c:pt>
                <c:pt idx="2">
                  <c:v>0.53304904051172708</c:v>
                </c:pt>
                <c:pt idx="3">
                  <c:v>0.53816549069916608</c:v>
                </c:pt>
                <c:pt idx="4">
                  <c:v>1.3080862952040975</c:v>
                </c:pt>
                <c:pt idx="5">
                  <c:v>1.3482341069626642</c:v>
                </c:pt>
                <c:pt idx="6">
                  <c:v>1.4194263544409034</c:v>
                </c:pt>
                <c:pt idx="7">
                  <c:v>0.7906594831311764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22-4F7E-9210-725FDAB9A452}"/>
            </c:ext>
          </c:extLst>
        </c:ser>
        <c:ser>
          <c:idx val="8"/>
          <c:order val="8"/>
          <c:tx>
            <c:strRef>
              <c:f>'RS VERTINIMAS 25'!$J$17</c:f>
              <c:strCache>
                <c:ptCount val="1"/>
                <c:pt idx="0">
                  <c:v>Sukompostuota namų ūkiuose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'RS VERTINIMAS 25'!$A$18:$A$25</c:f>
              <c:strCache>
                <c:ptCount val="8"/>
                <c:pt idx="0">
                  <c:v>Alytaus m.</c:v>
                </c:pt>
                <c:pt idx="1">
                  <c:v>Alytaus r.</c:v>
                </c:pt>
                <c:pt idx="2">
                  <c:v>Birštono</c:v>
                </c:pt>
                <c:pt idx="3">
                  <c:v>Druskininkų</c:v>
                </c:pt>
                <c:pt idx="4">
                  <c:v>Lazdijų r.</c:v>
                </c:pt>
                <c:pt idx="5">
                  <c:v>Prienų r.</c:v>
                </c:pt>
                <c:pt idx="6">
                  <c:v>Varėnos r.</c:v>
                </c:pt>
                <c:pt idx="7">
                  <c:v>Viso:</c:v>
                </c:pt>
              </c:strCache>
            </c:strRef>
          </c:cat>
          <c:val>
            <c:numRef>
              <c:f>'RS VERTINIMAS 25'!$J$18:$J$25</c:f>
              <c:numCache>
                <c:formatCode>0</c:formatCode>
                <c:ptCount val="8"/>
                <c:pt idx="0">
                  <c:v>4.0838333253232086</c:v>
                </c:pt>
                <c:pt idx="1">
                  <c:v>2.0182096432193233</c:v>
                </c:pt>
                <c:pt idx="2">
                  <c:v>2.2556929637526655</c:v>
                </c:pt>
                <c:pt idx="3">
                  <c:v>2.9248199395216714</c:v>
                </c:pt>
                <c:pt idx="4">
                  <c:v>5.1844420301101968</c:v>
                </c:pt>
                <c:pt idx="5">
                  <c:v>4.7490938446014122</c:v>
                </c:pt>
                <c:pt idx="6">
                  <c:v>3.7032562006373841</c:v>
                </c:pt>
                <c:pt idx="7">
                  <c:v>3.6500780777320001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D22-4F7E-9210-725FDAB9A4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1364720"/>
        <c:axId val="1"/>
      </c:barChart>
      <c:catAx>
        <c:axId val="29136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"/>
        <c:crossesAt val="1"/>
        <c:auto val="1"/>
        <c:lblAlgn val="ctr"/>
        <c:lblOffset val="100"/>
        <c:noMultiLvlLbl val="0"/>
      </c:catAx>
      <c:valAx>
        <c:axId val="1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1364720"/>
        <c:crosses val="autoZero"/>
        <c:crossBetween val="between"/>
        <c:majorUnit val="10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1.8349441013750835E-2"/>
          <c:y val="0.83473137818070509"/>
          <c:w val="0.94596221390693513"/>
          <c:h val="0.16526862181929491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2870B-6B04-460B-B88B-69CBB35D3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97E96-8D38-4E61-A2FF-C0C0441A2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8C9F7-5153-4351-9B3C-EC5D8FD5D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8E9E6-9F7A-4448-B3AF-1359D02F2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F71E4-C41E-4706-B015-0281D0616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433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792CA-801C-4E27-B802-20E0DAFDB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499FF9-0860-4D09-86C8-7A0312078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FEBC2-BCFB-4F7A-9897-F6EA9D5A2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A2D5E-0433-4786-A31D-640727857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5DC18-0CCF-4C43-9C77-A4AE6A7C1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4143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3804C9-B4E2-407D-9AA7-04327418FC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F8195-AF01-42EC-B437-8462FDA535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3FD76-C787-4A8B-817D-DC5062301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3A7FD-0292-4F0B-8B9C-E22AAD06D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7A8B8-9715-48BF-90D9-9E501A16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131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DEB8F-27A4-4175-A27D-EE49B835D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0773-765B-4D73-A1E4-B6C0D5FD8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65816-78A1-41A8-A867-6E06800E7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00643-37A6-4DD1-B69D-F909A04A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0993D-207F-4B56-99C0-FDE6EF916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373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E023-5754-4E3E-89D0-A0573B80D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DD780-9177-42DE-9E84-E138B37B2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FFF27-26FA-448E-9510-B7DE2C177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AF18A-D64D-4024-B521-E855F3DA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2F4DB-700A-4F8F-A17D-A27F7E12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6940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B51B4-72A2-433C-8923-72453F98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F36A8-23D1-485E-805A-3C8AD25BB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8A1F8-7E96-48D6-A174-3D9B91AF9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D9BD2-A2F8-4E9D-9CFC-43D51ED8F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E73E9-0C06-4D8F-A091-140A1A48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A5AE8-1181-43D1-B6B8-9C8A26357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9132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3AD8F-CB9E-420A-9B0B-14358466C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C60B0-72FF-40A6-BFB0-97F60A372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6B294-C1D4-42D6-B525-C2CEB9EE9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7287E-C02A-4A1D-9958-BC2E81273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E165B9-910F-4E2F-8403-BE5AA2E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EC7A8E-F828-4F4E-9E57-A5F5017D5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6E955-E3E0-4D45-A213-BA25D6D9C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EAC2CF-21F0-42EF-B506-247FDC85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5492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DDAF7-3571-41CC-B1F2-BF9E11BC8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3E6963-6CB3-4B81-B3C7-68A043D7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05606-B93B-464C-8136-998431104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E74C65-8D7E-4E7A-A753-D3C92A0B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301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50ABF7-3D2F-4640-9B08-977B07F22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4227F1-7EDA-45E5-AFDF-0137DAB59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E0199-7EB6-47B8-935F-7597FA1E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892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D7C32-6703-49B2-93C5-0B0477FF1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3ADF9-1C97-4A1D-A5AB-915F004BD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444AC-9052-4FC5-96B8-75EADE335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BA6F-0D06-4FA1-8474-376126FDA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D521C-90DC-43D2-9EFC-9CEB11D7B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40F28-8339-4751-9003-BDDE7488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364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D180-67E8-4EB1-BBEA-4E9EA6B83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4D9BA-4A96-43A7-9AF3-65ED9FD3C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EB859-3CE2-46E4-A904-3BE751546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64A2CA-BF26-4160-949F-2D9EA3367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138E48-49A4-428C-A044-9B7C2E768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9177F-B84B-4318-BFCC-25329C839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1584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6FE87-768D-47C4-B101-19C8306D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BA916-0299-49F7-BF91-222B626DA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6DAA7-E4E8-440B-86BB-04BF284236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793B8-0F5F-4521-833C-BF21C6279BD8}" type="datetimeFigureOut">
              <a:rPr lang="lt-LT" smtClean="0"/>
              <a:t>2026-03-02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B6D94-9672-4A1F-B44B-EF95DDF3E8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2CF82-41B5-47CF-92A2-B0EF3A6B6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CF58E-4975-46A0-8D31-9E17774E881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2490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95532B-3C76-49C2-913C-BA06BCA377A9}"/>
              </a:ext>
            </a:extLst>
          </p:cNvPr>
          <p:cNvSpPr/>
          <p:nvPr/>
        </p:nvSpPr>
        <p:spPr>
          <a:xfrm>
            <a:off x="428625" y="6705600"/>
            <a:ext cx="5419725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EE451B-19F3-4DD6-B512-874F9FBE5DA9}"/>
              </a:ext>
            </a:extLst>
          </p:cNvPr>
          <p:cNvSpPr/>
          <p:nvPr/>
        </p:nvSpPr>
        <p:spPr>
          <a:xfrm>
            <a:off x="5848350" y="6705600"/>
            <a:ext cx="317182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978058-C852-4DD6-9F40-5956F68A014A}"/>
              </a:ext>
            </a:extLst>
          </p:cNvPr>
          <p:cNvSpPr/>
          <p:nvPr/>
        </p:nvSpPr>
        <p:spPr>
          <a:xfrm>
            <a:off x="9020175" y="6705600"/>
            <a:ext cx="3171825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62F8B77B-28A0-4FCE-89EB-C5CF4792C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4652844"/>
            <a:ext cx="5133975" cy="16688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9A6F7F8-7F5C-4CF0-BAB8-2D5AFE6563FF}"/>
              </a:ext>
            </a:extLst>
          </p:cNvPr>
          <p:cNvSpPr/>
          <p:nvPr/>
        </p:nvSpPr>
        <p:spPr>
          <a:xfrm>
            <a:off x="428624" y="381000"/>
            <a:ext cx="8048626" cy="396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16000" rIns="72000" rtlCol="0" anchor="t" anchorCtr="0"/>
          <a:lstStyle/>
          <a:p>
            <a:endParaRPr lang="lt-LT" sz="4800" b="1" dirty="0"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44AEBC-777D-4D9D-A37A-3C5BF1E55AC2}"/>
              </a:ext>
            </a:extLst>
          </p:cNvPr>
          <p:cNvSpPr txBox="1"/>
          <p:nvPr/>
        </p:nvSpPr>
        <p:spPr>
          <a:xfrm>
            <a:off x="781049" y="535605"/>
            <a:ext cx="7028421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 sz="3200" dirty="0">
                <a:solidFill>
                  <a:schemeClr val="bg1"/>
                </a:solidFill>
              </a:rPr>
              <a:t>Alytaus regiono atliekų prevencijos ir tvarkymo 2021–2027 m. plano priemonių, Valstybiniame atliekų prevencijos ir tvarkymo plane bei kituose teisės aktuose nustatytų reikalavimų ir užduočių vykdymas 2025 metais</a:t>
            </a:r>
            <a:endParaRPr lang="en-US" sz="3200" b="1" dirty="0">
              <a:solidFill>
                <a:schemeClr val="bg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3415112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C9730-BD26-471A-81F4-E88B90D76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F80F23-06AC-68B6-C3ED-5043A1A61DD4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A86CCC-2C9E-F401-D09F-65B25DA513B5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42241B-F515-DFC7-452C-6496048B0C3D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E842B911-35C4-EEB3-6C54-3F7F0D003C0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F93B5FF-9536-F528-CD26-D22D9F02EB74}"/>
              </a:ext>
            </a:extLst>
          </p:cNvPr>
          <p:cNvSpPr txBox="1"/>
          <p:nvPr/>
        </p:nvSpPr>
        <p:spPr>
          <a:xfrm>
            <a:off x="781049" y="535605"/>
            <a:ext cx="106326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Alytaus regiono atliekų prevencijos ir tvarkymo 2021–2027 m. plano priemonių vykdymas 2026 metais prioritetai</a:t>
            </a:r>
            <a:endParaRPr lang="en-US" sz="28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26115A-48EB-D02E-3464-7DD7F77AF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733" y="3054311"/>
            <a:ext cx="1073467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lt-LT" altLang="lt-L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857DF98-A37E-5091-8CD4-01DE06CBF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97" y="1452270"/>
            <a:ext cx="11048808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lt-LT" altLang="lt-LT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Surinkimas susidarymo vietoje: plėsti rūšiuojamąjį surinkimą, maksimaliai panaudojant gaunamą valstybinį finansavimą; 2026 m. atlikti rūšiavimo sistemos padengimo vertinimą ir pagal rezultatus suplanuoti tolimesnę plėtrą;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lt-LT" altLang="lt-LT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0" marR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lt-LT" altLang="lt-LT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Kontrolės sustiprinimas: įdiegti nuoseklų rūšiavimo kokybės vertinimą ir namudinio kompostavimo stebėseną; 2026 m. sustiprinti funkciją/padalinį, atsakingą už rūšiavimo kokybės kontrolę (procesai, atsakomybės, duomenų </a:t>
            </a:r>
            <a:r>
              <a:rPr lang="lt-LT" altLang="lt-LT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suvedimas);</a:t>
            </a:r>
          </a:p>
          <a:p>
            <a:pPr marL="0" marR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lt-LT" altLang="lt-LT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lt-LT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Inovacijos paieška ir plėtra: konteinerių rakinimas ir tūrio matavimas;  jau turimi duomenys rodo potencialą gerinti rūšiavimo kokybę ir optimizuoti aptarnavimą;</a:t>
            </a:r>
            <a:endParaRPr lang="lt-LT" altLang="lt-LT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0" marR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lt-LT" altLang="lt-LT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0" marR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lt-LT" altLang="lt-LT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Plano priemonių peržiūra ir korektūra: 2026 m. peržiūrėti priemonių pakankamumą, apimtis, terminus ir finansavimą, suderinant su nacionalinių tikslų ir priemonių peržiūros procesais po 2027 m. (jei bus patvirtintas tęstinumas – atitinkamai adaptuoti iki 2030 m.).</a:t>
            </a:r>
          </a:p>
        </p:txBody>
      </p:sp>
    </p:spTree>
    <p:extLst>
      <p:ext uri="{BB962C8B-B14F-4D97-AF65-F5344CB8AC3E}">
        <p14:creationId xmlns:p14="http://schemas.microsoft.com/office/powerpoint/2010/main" val="562162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008A51-FE85-41E2-AD1E-B8FFAF8352B2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ED7BF4-8F80-4892-990C-5D918F40396E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099273-702A-4DA0-A442-1930E4B09DB9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7D9E214-EC02-422C-8BD8-EC2F0ACB434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8D4959-2C3F-415F-AB3E-283AB26E7C04}"/>
              </a:ext>
            </a:extLst>
          </p:cNvPr>
          <p:cNvSpPr txBox="1"/>
          <p:nvPr/>
        </p:nvSpPr>
        <p:spPr>
          <a:xfrm>
            <a:off x="726458" y="2432644"/>
            <a:ext cx="106326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5400" b="1" dirty="0">
                <a:solidFill>
                  <a:srgbClr val="398441"/>
                </a:solidFill>
                <a:latin typeface="Hind" panose="02000000000000000000" pitchFamily="2" charset="-70"/>
                <a:cs typeface="Hind" panose="02000000000000000000" pitchFamily="2" charset="-70"/>
              </a:rPr>
              <a:t>Ačiū už dėmesį</a:t>
            </a:r>
            <a:endParaRPr lang="en-US" sz="54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68F291-BD15-4495-8227-92CA9B7B7AF0}"/>
              </a:ext>
            </a:extLst>
          </p:cNvPr>
          <p:cNvSpPr txBox="1"/>
          <p:nvPr/>
        </p:nvSpPr>
        <p:spPr>
          <a:xfrm>
            <a:off x="3686176" y="1547645"/>
            <a:ext cx="790861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1600" dirty="0">
              <a:solidFill>
                <a:srgbClr val="398441"/>
              </a:solidFill>
              <a:latin typeface="Hiden-regular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600" dirty="0">
              <a:solidFill>
                <a:srgbClr val="398441"/>
              </a:solidFill>
              <a:latin typeface="Hiden-regular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600" dirty="0">
              <a:solidFill>
                <a:srgbClr val="398441"/>
              </a:solidFill>
              <a:latin typeface="Hiden-regular"/>
            </a:endParaRPr>
          </a:p>
          <a:p>
            <a:endParaRPr lang="lt-LT" sz="1600" dirty="0">
              <a:effectLst/>
              <a:latin typeface="Hiden-regular"/>
            </a:endParaRPr>
          </a:p>
          <a:p>
            <a:endParaRPr lang="en-US" sz="14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143770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008A51-FE85-41E2-AD1E-B8FFAF8352B2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ED7BF4-8F80-4892-990C-5D918F40396E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099273-702A-4DA0-A442-1930E4B09DB9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7D9E214-EC02-422C-8BD8-EC2F0ACB434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8D4959-2C3F-415F-AB3E-283AB26E7C04}"/>
              </a:ext>
            </a:extLst>
          </p:cNvPr>
          <p:cNvSpPr txBox="1"/>
          <p:nvPr/>
        </p:nvSpPr>
        <p:spPr>
          <a:xfrm>
            <a:off x="781049" y="535605"/>
            <a:ext cx="10632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000" b="1" dirty="0">
                <a:solidFill>
                  <a:srgbClr val="398441"/>
                </a:solidFill>
                <a:latin typeface="Hind" panose="02000000000000000000" pitchFamily="2" charset="-70"/>
                <a:cs typeface="Hind" panose="02000000000000000000" pitchFamily="2" charset="-70"/>
              </a:rPr>
              <a:t>Pranešimo turinys</a:t>
            </a:r>
            <a:endParaRPr lang="en-US" sz="40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68F291-BD15-4495-8227-92CA9B7B7AF0}"/>
              </a:ext>
            </a:extLst>
          </p:cNvPr>
          <p:cNvSpPr txBox="1"/>
          <p:nvPr/>
        </p:nvSpPr>
        <p:spPr>
          <a:xfrm>
            <a:off x="2518685" y="1582340"/>
            <a:ext cx="82295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Alytaus regiono atliekų prevencijos ir tvarkymo 2021–2027 m. plano priemonių vykdymas 2025 metais;</a:t>
            </a:r>
            <a:endParaRPr lang="en-US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>
              <a:lnSpc>
                <a:spcPct val="150000"/>
              </a:lnSpc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Komunalinių atliekų tvarkymas Alytaus regione: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Komunalinių atliekų tvarkymas;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Rūšiuojamasis atliekų surinkimas;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Mišrių komunalinių atliekų kiekiai;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Atskirai surenkami atliekų srautai;</a:t>
            </a:r>
          </a:p>
          <a:p>
            <a:pPr>
              <a:lnSpc>
                <a:spcPct val="150000"/>
              </a:lnSpc>
            </a:pPr>
            <a:endParaRPr lang="lt-LT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2329586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43E27-358B-E45A-425E-616109733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E75A94-9A46-45E3-79A6-3C7FEA0F77EB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D03FE2-A96F-7C79-A92B-D0E6994A3DBE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CF9A55-5779-E663-5ABF-CA33640CFC0F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AB1CB8C1-A6B9-D340-DEBD-8C6E45227C3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2483FD7-129E-E2AE-7F96-EA630D7CAB7F}"/>
              </a:ext>
            </a:extLst>
          </p:cNvPr>
          <p:cNvSpPr txBox="1"/>
          <p:nvPr/>
        </p:nvSpPr>
        <p:spPr>
          <a:xfrm>
            <a:off x="781049" y="535605"/>
            <a:ext cx="106326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Alytaus regiono atliekų prevencijos ir tvarkymo 2021–2027 m. plano priemonių vykdymas 2025 metais</a:t>
            </a:r>
            <a:endParaRPr lang="en-US" sz="28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7E8424-B046-CED0-0768-F1F99AF4B86E}"/>
              </a:ext>
            </a:extLst>
          </p:cNvPr>
          <p:cNvSpPr txBox="1"/>
          <p:nvPr/>
        </p:nvSpPr>
        <p:spPr>
          <a:xfrm>
            <a:off x="1114426" y="1853786"/>
            <a:ext cx="822959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Iš 2025 metais numatytų priemonių: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pilnai įgyvendinto 17 priemonių;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dalinai įgyvendintos bei įgyvendamas tęsiamas 37 priemonės;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16 priemonių įgyvendinimas numatomas 2026 – 2027 metais.</a:t>
            </a:r>
          </a:p>
          <a:p>
            <a:pPr>
              <a:lnSpc>
                <a:spcPct val="150000"/>
              </a:lnSpc>
            </a:pPr>
            <a:endParaRPr lang="lt-LT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128515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0710A-EA0D-B923-6456-C361B4C00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F93EF2-C783-C7E7-864A-63CCAFEFD779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2DB8B6-82A7-3205-F837-2DA21FDF9791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82A746-37FA-121E-8291-7797B00C5361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35629B41-C884-5367-CCF2-AA1224A7473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AF39A77-25B4-EF62-7DC0-E1C3E971CB0D}"/>
              </a:ext>
            </a:extLst>
          </p:cNvPr>
          <p:cNvSpPr txBox="1"/>
          <p:nvPr/>
        </p:nvSpPr>
        <p:spPr>
          <a:xfrm>
            <a:off x="733278" y="446700"/>
            <a:ext cx="9990665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lt-LT" sz="28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Komunalinių atliekų rūšiuojamojo surinkimo infrastruktūros plėtros projektų įgyvendinimas</a:t>
            </a:r>
            <a:endParaRPr lang="en-US" sz="28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</p:txBody>
      </p:sp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AE0C7461-B5D0-4E1C-6E7B-00EADA7EDE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774517"/>
              </p:ext>
            </p:extLst>
          </p:nvPr>
        </p:nvGraphicFramePr>
        <p:xfrm>
          <a:off x="3686176" y="1403350"/>
          <a:ext cx="8080375" cy="433153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2231143">
                  <a:extLst>
                    <a:ext uri="{9D8B030D-6E8A-4147-A177-3AD203B41FA5}">
                      <a16:colId xmlns:a16="http://schemas.microsoft.com/office/drawing/2014/main" val="770101613"/>
                    </a:ext>
                  </a:extLst>
                </a:gridCol>
                <a:gridCol w="3731908">
                  <a:extLst>
                    <a:ext uri="{9D8B030D-6E8A-4147-A177-3AD203B41FA5}">
                      <a16:colId xmlns:a16="http://schemas.microsoft.com/office/drawing/2014/main" val="4095130672"/>
                    </a:ext>
                  </a:extLst>
                </a:gridCol>
                <a:gridCol w="1058662">
                  <a:extLst>
                    <a:ext uri="{9D8B030D-6E8A-4147-A177-3AD203B41FA5}">
                      <a16:colId xmlns:a16="http://schemas.microsoft.com/office/drawing/2014/main" val="2786731137"/>
                    </a:ext>
                  </a:extLst>
                </a:gridCol>
                <a:gridCol w="1058662">
                  <a:extLst>
                    <a:ext uri="{9D8B030D-6E8A-4147-A177-3AD203B41FA5}">
                      <a16:colId xmlns:a16="http://schemas.microsoft.com/office/drawing/2014/main" val="272115354"/>
                    </a:ext>
                  </a:extLst>
                </a:gridCol>
              </a:tblGrid>
              <a:tr h="2657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Etapai</a:t>
                      </a:r>
                      <a:endParaRPr lang="lt-LT" sz="1200" b="1" i="0" u="none" strike="noStrike" dirty="0">
                        <a:solidFill>
                          <a:srgbClr val="FFFFFF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200" b="1" u="none" strike="noStrike">
                          <a:solidFill>
                            <a:srgbClr val="FFFFFF"/>
                          </a:solidFill>
                          <a:effectLst/>
                        </a:rPr>
                        <a:t>Projektai</a:t>
                      </a:r>
                      <a:endParaRPr lang="lt-LT" sz="1200" b="1" i="0" u="none" strike="noStrike">
                        <a:solidFill>
                          <a:srgbClr val="FFFFFF"/>
                        </a:solidFill>
                        <a:effectLst/>
                        <a:latin typeface="Hiden-regular"/>
                      </a:endParaRPr>
                    </a:p>
                  </a:txBody>
                  <a:tcPr marL="39359" marR="4373" marT="4373" marB="20991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Alytaus regionas</a:t>
                      </a:r>
                      <a:endParaRPr lang="lt-LT" sz="1200" b="1" i="0" u="none" strike="noStrike" dirty="0">
                        <a:solidFill>
                          <a:srgbClr val="FFFFFF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iden-regular"/>
                        </a:rPr>
                        <a:t>Kauno regionas</a:t>
                      </a: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456365081"/>
                  </a:ext>
                </a:extLst>
              </a:tr>
              <a:tr h="265785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1.1. Konteinerių aikštelių įrengimas / rekonstrukcija / išplėtimas + konteinerių įsigijimas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Konteinerinių aikštelių rangos darbai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2027-09-01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iden-regular"/>
                        </a:rPr>
                        <a:t>2028-02-01</a:t>
                      </a: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215955287"/>
                  </a:ext>
                </a:extLst>
              </a:tr>
              <a:tr h="370222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Tekstilės konteinerių pastatymas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2026-05-30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iden-regular"/>
                        </a:rPr>
                        <a:t>2026-07-01</a:t>
                      </a: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3190489725"/>
                  </a:ext>
                </a:extLst>
              </a:tr>
              <a:tr h="43337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1.2. Surinkimo priemonių įsigijimas individualioms valdoms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Maisto konteinerių dalinimas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iden-regular"/>
                        </a:rPr>
                        <a:t>2026-12-01</a:t>
                      </a:r>
                    </a:p>
                  </a:txBody>
                  <a:tcPr marL="4373" marR="4373" marT="4373" marB="20991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733082144"/>
                  </a:ext>
                </a:extLst>
              </a:tr>
              <a:tr h="433373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1.3.  Didelių gabaritų atliekų surinkimo aikštelių įrengimas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Didelių gabaritų ir kitų atliekų surinkimo aikštelės įrengimas Krosnoje.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2028-10-01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638622721"/>
                  </a:ext>
                </a:extLst>
              </a:tr>
              <a:tr h="433373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Didelių gabaritų ir kitų atliekų surinkimo aikštelės įrengimas Marcinkonyse.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2028-10-01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2802101281"/>
                  </a:ext>
                </a:extLst>
              </a:tr>
              <a:tr h="63600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Didelių gabaritų ir kitų atliekų surinkimo aikštelės įrengimas Stakliškėse.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  <a:p>
                      <a:pPr algn="l" fontAlgn="b">
                        <a:buNone/>
                      </a:pP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iden-regular"/>
                        </a:rPr>
                        <a:t>2027-01-01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2838542164"/>
                  </a:ext>
                </a:extLst>
              </a:tr>
              <a:tr h="265785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 4. Didelių gabaritų atliekų surinkimo aikštelių atnaujinimas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Biologinių ir tekstilės konteinerių įsigijimas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2026-06-30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iden-regular"/>
                        </a:rPr>
                        <a:t>2026-08-01</a:t>
                      </a: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2359118776"/>
                  </a:ext>
                </a:extLst>
              </a:tr>
              <a:tr h="265785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Pavojingų atliekų konteinerio įsigijimas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2027-02-01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2209644576"/>
                  </a:ext>
                </a:extLst>
              </a:tr>
              <a:tr h="265785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1.5. Pakartotinio naudojimo infrastruktūros sukūrimas / atnaujinimas</a:t>
                      </a:r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Mainukų rekonstrukcija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2027-05-01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3849504933"/>
                  </a:ext>
                </a:extLst>
              </a:tr>
              <a:tr h="370222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Metalinės dėžės / krepšiai tekstilei mainukuose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b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2026-03-01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904236196"/>
                  </a:ext>
                </a:extLst>
              </a:tr>
              <a:tr h="3260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1.6. Visuomenės informavimas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>
                  <a:txBody>
                    <a:bodyPr/>
                    <a:lstStyle/>
                    <a:p>
                      <a:pPr algn="l" fontAlgn="auto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Visą projekto įgyvendinimo laikotarpį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2028-11-01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Hiden-regular"/>
                      </a:endParaRPr>
                    </a:p>
                  </a:txBody>
                  <a:tcPr marL="4373" marR="4373" marT="4373" marB="20991" anchor="ctr"/>
                </a:tc>
                <a:extLst>
                  <a:ext uri="{0D108BD9-81ED-4DB2-BD59-A6C34878D82A}">
                    <a16:rowId xmlns:a16="http://schemas.microsoft.com/office/drawing/2014/main" val="283429284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E54BF62-557D-15BD-6321-2FEBE66F2DE6}"/>
              </a:ext>
            </a:extLst>
          </p:cNvPr>
          <p:cNvSpPr txBox="1"/>
          <p:nvPr/>
        </p:nvSpPr>
        <p:spPr>
          <a:xfrm>
            <a:off x="676275" y="1580286"/>
            <a:ext cx="2574925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„Komunalinių atliekų rūšiuojamojo surinkimo infrastruktūros plėtra Alytaus regione“ kvietimas teikti paraišką iki 2025-07-31, sutartis pasirašyta 2025-10-15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t-LT" sz="14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„Komunalinių atliekų rūšiuojamojo surinkimo infrastruktūros plėtra Prienų ir Birštono savivaldybėse“ kvietimas teikti paraišką iki 2024-10-31, sutartis pasirašyta 2025-01-25</a:t>
            </a:r>
          </a:p>
        </p:txBody>
      </p:sp>
    </p:spTree>
    <p:extLst>
      <p:ext uri="{BB962C8B-B14F-4D97-AF65-F5344CB8AC3E}">
        <p14:creationId xmlns:p14="http://schemas.microsoft.com/office/powerpoint/2010/main" val="192529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008A51-FE85-41E2-AD1E-B8FFAF8352B2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ED7BF4-8F80-4892-990C-5D918F40396E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099273-702A-4DA0-A442-1930E4B09DB9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7D9E214-EC02-422C-8BD8-EC2F0ACB434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8D4959-2C3F-415F-AB3E-283AB26E7C04}"/>
              </a:ext>
            </a:extLst>
          </p:cNvPr>
          <p:cNvSpPr txBox="1"/>
          <p:nvPr/>
        </p:nvSpPr>
        <p:spPr>
          <a:xfrm>
            <a:off x="781050" y="535605"/>
            <a:ext cx="48536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000" b="1" dirty="0">
                <a:solidFill>
                  <a:srgbClr val="398441"/>
                </a:solidFill>
                <a:latin typeface="Hind" panose="02000000000000000000" pitchFamily="2" charset="-70"/>
                <a:cs typeface="Hind" panose="02000000000000000000" pitchFamily="2" charset="-70"/>
              </a:rPr>
              <a:t>Komunalinių atliekų tvarkymas</a:t>
            </a:r>
            <a:endParaRPr lang="en-US" sz="40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68F291-BD15-4495-8227-92CA9B7B7AF0}"/>
              </a:ext>
            </a:extLst>
          </p:cNvPr>
          <p:cNvSpPr txBox="1"/>
          <p:nvPr/>
        </p:nvSpPr>
        <p:spPr>
          <a:xfrm>
            <a:off x="712509" y="1859044"/>
            <a:ext cx="290512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Šalinamų atliekų kiekis šiek tiek paaugo;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4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Deginimui perduodamų atliekų kiekis išliko panašus;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Perdirbimui skirtų ir paruoštų pakartotinam naudojimui skirtų atliekų kiekis auga pavyko padidinti;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4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Sąvartyno veikloje panaudojamų atliekų kiekis sumažėjo;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400" dirty="0">
              <a:solidFill>
                <a:schemeClr val="tx1">
                  <a:lumMod val="85000"/>
                  <a:lumOff val="15000"/>
                </a:schemeClr>
              </a:solidFill>
              <a:latin typeface="Hind-Regular"/>
              <a:cs typeface="Hind" panose="02000000000000000000" pitchFamily="2" charset="-7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8C578C0-2BAE-19D5-11BF-7F46083AED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1209376"/>
              </p:ext>
            </p:extLst>
          </p:nvPr>
        </p:nvGraphicFramePr>
        <p:xfrm>
          <a:off x="3713423" y="1197324"/>
          <a:ext cx="8202351" cy="4614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189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008A51-FE85-41E2-AD1E-B8FFAF8352B2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ED7BF4-8F80-4892-990C-5D918F40396E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099273-702A-4DA0-A442-1930E4B09DB9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7D9E214-EC02-422C-8BD8-EC2F0ACB434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8D4959-2C3F-415F-AB3E-283AB26E7C04}"/>
              </a:ext>
            </a:extLst>
          </p:cNvPr>
          <p:cNvSpPr txBox="1"/>
          <p:nvPr/>
        </p:nvSpPr>
        <p:spPr>
          <a:xfrm>
            <a:off x="781050" y="535605"/>
            <a:ext cx="5864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000" b="1" dirty="0">
                <a:solidFill>
                  <a:srgbClr val="398441"/>
                </a:solidFill>
                <a:latin typeface="Hind" panose="02000000000000000000" pitchFamily="2" charset="-70"/>
                <a:cs typeface="Hind" panose="02000000000000000000" pitchFamily="2" charset="-70"/>
              </a:rPr>
              <a:t>Mišrių komunalinių  atliekų kiekiai</a:t>
            </a:r>
            <a:endParaRPr lang="en-US" sz="40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68F291-BD15-4495-8227-92CA9B7B7AF0}"/>
              </a:ext>
            </a:extLst>
          </p:cNvPr>
          <p:cNvSpPr txBox="1"/>
          <p:nvPr/>
        </p:nvSpPr>
        <p:spPr>
          <a:xfrm>
            <a:off x="781050" y="2491791"/>
            <a:ext cx="290512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202</a:t>
            </a:r>
            <a:r>
              <a:rPr lang="en-US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4</a:t>
            </a: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 - 202</a:t>
            </a:r>
            <a:r>
              <a:rPr lang="en-US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5</a:t>
            </a: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 m. mišrių komunalinių atliekų kiekis sumažėjo </a:t>
            </a:r>
            <a:r>
              <a:rPr lang="en-US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6</a:t>
            </a: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 proc.;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400" b="1" dirty="0">
              <a:solidFill>
                <a:srgbClr val="398441"/>
              </a:solidFill>
              <a:latin typeface="Hiden-regular"/>
              <a:cs typeface="Hind" panose="02000000000000000000" pitchFamily="2" charset="-7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398441"/>
                </a:solidFill>
                <a:latin typeface="Hiden-regular"/>
                <a:cs typeface="Hind" panose="02000000000000000000" pitchFamily="2" charset="-70"/>
              </a:rPr>
              <a:t>Mišrių komunalinių atliekų kiekis tolygiai mažėja visame regione;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1600" dirty="0">
              <a:solidFill>
                <a:schemeClr val="tx1">
                  <a:lumMod val="85000"/>
                  <a:lumOff val="15000"/>
                </a:schemeClr>
              </a:solidFill>
              <a:latin typeface="Hind-Regular"/>
              <a:cs typeface="Hind" panose="02000000000000000000" pitchFamily="2" charset="-70"/>
            </a:endParaRPr>
          </a:p>
        </p:txBody>
      </p:sp>
      <p:graphicFrame>
        <p:nvGraphicFramePr>
          <p:cNvPr id="3" name="Lentelė 2">
            <a:extLst>
              <a:ext uri="{FF2B5EF4-FFF2-40B4-BE49-F238E27FC236}">
                <a16:creationId xmlns:a16="http://schemas.microsoft.com/office/drawing/2014/main" id="{99BB0D6A-69DE-9010-3CFC-68133CA425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976759"/>
              </p:ext>
            </p:extLst>
          </p:nvPr>
        </p:nvGraphicFramePr>
        <p:xfrm>
          <a:off x="3738424" y="1736613"/>
          <a:ext cx="6873596" cy="435133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81761">
                  <a:extLst>
                    <a:ext uri="{9D8B030D-6E8A-4147-A177-3AD203B41FA5}">
                      <a16:colId xmlns:a16="http://schemas.microsoft.com/office/drawing/2014/main" val="1736462632"/>
                    </a:ext>
                  </a:extLst>
                </a:gridCol>
                <a:gridCol w="1059267">
                  <a:extLst>
                    <a:ext uri="{9D8B030D-6E8A-4147-A177-3AD203B41FA5}">
                      <a16:colId xmlns:a16="http://schemas.microsoft.com/office/drawing/2014/main" val="1190768017"/>
                    </a:ext>
                  </a:extLst>
                </a:gridCol>
                <a:gridCol w="1059267">
                  <a:extLst>
                    <a:ext uri="{9D8B030D-6E8A-4147-A177-3AD203B41FA5}">
                      <a16:colId xmlns:a16="http://schemas.microsoft.com/office/drawing/2014/main" val="291619880"/>
                    </a:ext>
                  </a:extLst>
                </a:gridCol>
                <a:gridCol w="1059267">
                  <a:extLst>
                    <a:ext uri="{9D8B030D-6E8A-4147-A177-3AD203B41FA5}">
                      <a16:colId xmlns:a16="http://schemas.microsoft.com/office/drawing/2014/main" val="538349850"/>
                    </a:ext>
                  </a:extLst>
                </a:gridCol>
                <a:gridCol w="1059267">
                  <a:extLst>
                    <a:ext uri="{9D8B030D-6E8A-4147-A177-3AD203B41FA5}">
                      <a16:colId xmlns:a16="http://schemas.microsoft.com/office/drawing/2014/main" val="2898857444"/>
                    </a:ext>
                  </a:extLst>
                </a:gridCol>
                <a:gridCol w="654767">
                  <a:extLst>
                    <a:ext uri="{9D8B030D-6E8A-4147-A177-3AD203B41FA5}">
                      <a16:colId xmlns:a16="http://schemas.microsoft.com/office/drawing/2014/main" val="127910058"/>
                    </a:ext>
                  </a:extLst>
                </a:gridCol>
              </a:tblGrid>
              <a:tr h="480569"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i-FI" sz="1500" u="none" strike="noStrike">
                          <a:solidFill>
                            <a:schemeClr val="tx1"/>
                          </a:solidFill>
                          <a:effectLst/>
                        </a:rPr>
                        <a:t>MKA kiekis t 2022 m</a:t>
                      </a:r>
                      <a:endParaRPr lang="fi-FI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i-FI" sz="1500" u="none" strike="noStrike">
                          <a:solidFill>
                            <a:schemeClr val="tx1"/>
                          </a:solidFill>
                          <a:effectLst/>
                        </a:rPr>
                        <a:t>MKA kiekis t 2023 m</a:t>
                      </a:r>
                      <a:endParaRPr lang="fi-FI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i-FI" sz="1500" u="none" strike="noStrike">
                          <a:solidFill>
                            <a:schemeClr val="tx1"/>
                          </a:solidFill>
                          <a:effectLst/>
                        </a:rPr>
                        <a:t>MKA kiekis t 2024 m</a:t>
                      </a:r>
                      <a:endParaRPr lang="fi-FI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i-FI" sz="1500" u="none" strike="noStrike">
                          <a:solidFill>
                            <a:schemeClr val="tx1"/>
                          </a:solidFill>
                          <a:effectLst/>
                        </a:rPr>
                        <a:t>MKA kiekis t 2025 m</a:t>
                      </a:r>
                      <a:endParaRPr lang="fi-FI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Pokytis 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1788350987"/>
                  </a:ext>
                </a:extLst>
              </a:tr>
              <a:tr h="489307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2024-2025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2305506391"/>
                  </a:ext>
                </a:extLst>
              </a:tr>
              <a:tr h="489307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Alytaus miesto 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8 694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7 827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7 451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7 250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-2,7%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2026914094"/>
                  </a:ext>
                </a:extLst>
              </a:tr>
              <a:tr h="480569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Alytaus rajono 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4 715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4 229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3 944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3 671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-6,9%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659646856"/>
                  </a:ext>
                </a:extLst>
              </a:tr>
              <a:tr h="244654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Birštono 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1 127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979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867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817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-5,8%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4143752534"/>
                  </a:ext>
                </a:extLst>
              </a:tr>
              <a:tr h="480569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Druskininkų 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4 077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3 666</a:t>
                      </a:r>
                      <a:endParaRPr lang="lt-LT" sz="1500" b="1" i="0" u="none" strike="noStrike" dirty="0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3 519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3 285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-6,6%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56917492"/>
                  </a:ext>
                </a:extLst>
              </a:tr>
              <a:tr h="480569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Lazdijų rajono 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2 623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2 521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2 441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2 177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-10,8%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2950867840"/>
                  </a:ext>
                </a:extLst>
              </a:tr>
              <a:tr h="480569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Prienų rajono 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3 901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3 732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3 431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3 213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-6,4%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2520600219"/>
                  </a:ext>
                </a:extLst>
              </a:tr>
              <a:tr h="480569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Varėnos rajono savivaldybė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3 232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2 958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2 777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2 635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>
                          <a:solidFill>
                            <a:schemeClr val="tx1"/>
                          </a:solidFill>
                          <a:effectLst/>
                        </a:rPr>
                        <a:t>-5,1%</a:t>
                      </a:r>
                      <a:endParaRPr lang="lt-LT" sz="1500" b="1" i="0" u="none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3251782924"/>
                  </a:ext>
                </a:extLst>
              </a:tr>
              <a:tr h="24465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sng" strike="noStrike">
                          <a:solidFill>
                            <a:schemeClr val="tx1"/>
                          </a:solidFill>
                          <a:effectLst/>
                        </a:rPr>
                        <a:t>Viso:</a:t>
                      </a:r>
                      <a:endParaRPr lang="lt-LT" sz="1500" b="1" i="0" u="sng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sng" strike="noStrike">
                          <a:solidFill>
                            <a:schemeClr val="tx1"/>
                          </a:solidFill>
                          <a:effectLst/>
                        </a:rPr>
                        <a:t>28 369</a:t>
                      </a:r>
                      <a:endParaRPr lang="lt-LT" sz="1500" b="1" i="0" u="sng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sng" strike="noStrike">
                          <a:solidFill>
                            <a:schemeClr val="tx1"/>
                          </a:solidFill>
                          <a:effectLst/>
                        </a:rPr>
                        <a:t>25 911</a:t>
                      </a:r>
                      <a:endParaRPr lang="lt-LT" sz="1500" b="1" i="0" u="sng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sng" strike="noStrike">
                          <a:solidFill>
                            <a:schemeClr val="tx1"/>
                          </a:solidFill>
                          <a:effectLst/>
                        </a:rPr>
                        <a:t>24 429</a:t>
                      </a:r>
                      <a:endParaRPr lang="lt-LT" sz="1500" b="1" i="0" u="sng" strike="noStrike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sng" strike="noStrike" dirty="0">
                          <a:solidFill>
                            <a:schemeClr val="tx1"/>
                          </a:solidFill>
                          <a:effectLst/>
                        </a:rPr>
                        <a:t>23 048</a:t>
                      </a:r>
                      <a:endParaRPr lang="lt-LT" sz="1500" b="1" i="0" u="sng" strike="noStrike" dirty="0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t-LT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-5,7%</a:t>
                      </a:r>
                      <a:endParaRPr lang="lt-LT" sz="1500" b="1" i="0" u="none" strike="noStrike" dirty="0">
                        <a:solidFill>
                          <a:schemeClr val="tx1"/>
                        </a:solidFill>
                        <a:effectLst/>
                        <a:latin typeface="Hiden-regular"/>
                      </a:endParaRPr>
                    </a:p>
                  </a:txBody>
                  <a:tcPr marL="8738" marR="8738" marT="8738" marB="0" anchor="ctr"/>
                </a:tc>
                <a:extLst>
                  <a:ext uri="{0D108BD9-81ED-4DB2-BD59-A6C34878D82A}">
                    <a16:rowId xmlns:a16="http://schemas.microsoft.com/office/drawing/2014/main" val="7381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094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008A51-FE85-41E2-AD1E-B8FFAF8352B2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ED7BF4-8F80-4892-990C-5D918F40396E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099273-702A-4DA0-A442-1930E4B09DB9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7D9E214-EC02-422C-8BD8-EC2F0ACB434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8D4959-2C3F-415F-AB3E-283AB26E7C04}"/>
              </a:ext>
            </a:extLst>
          </p:cNvPr>
          <p:cNvSpPr txBox="1"/>
          <p:nvPr/>
        </p:nvSpPr>
        <p:spPr>
          <a:xfrm>
            <a:off x="739219" y="171659"/>
            <a:ext cx="5619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000" b="1" dirty="0">
                <a:solidFill>
                  <a:srgbClr val="398441"/>
                </a:solidFill>
                <a:latin typeface="Hind" panose="02000000000000000000" pitchFamily="2" charset="-70"/>
                <a:cs typeface="Hind" panose="02000000000000000000" pitchFamily="2" charset="-70"/>
              </a:rPr>
              <a:t>Rūšiuojamasis atliekų surinkimas</a:t>
            </a:r>
            <a:endParaRPr lang="en-US" sz="40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68F291-BD15-4495-8227-92CA9B7B7AF0}"/>
              </a:ext>
            </a:extLst>
          </p:cNvPr>
          <p:cNvSpPr txBox="1"/>
          <p:nvPr/>
        </p:nvSpPr>
        <p:spPr>
          <a:xfrm>
            <a:off x="460097" y="1426880"/>
            <a:ext cx="29051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 marL="285750" indent="-285750">
              <a:buFont typeface="Arial" panose="020B0604020202020204" pitchFamily="34" charset="0"/>
              <a:buChar char="•"/>
              <a:defRPr sz="1400" b="1">
                <a:solidFill>
                  <a:srgbClr val="398441"/>
                </a:solidFill>
                <a:latin typeface="Hiden-regular"/>
                <a:cs typeface="Hind" panose="02000000000000000000" pitchFamily="2" charset="-70"/>
              </a:defRPr>
            </a:lvl1pPr>
          </a:lstStyle>
          <a:p>
            <a:r>
              <a:rPr lang="lt-LT" dirty="0"/>
              <a:t>2025 m. rūšiuojamasis surinkimas augo visose savivaldybėse (regiono mastu +1,74 proc.; Lazdijai +4,55; Varėna +1,09). </a:t>
            </a:r>
          </a:p>
          <a:p>
            <a:endParaRPr lang="lt-LT" dirty="0"/>
          </a:p>
          <a:p>
            <a:r>
              <a:rPr lang="lt-LT" dirty="0"/>
              <a:t>2025 m. LR Aplinkos ministerija patvirtino. Metodika pakeitė skaičiavimą: „vertinamas“ namudinis kompostavimas sumažėjo 6 tūkst. t.</a:t>
            </a:r>
          </a:p>
          <a:p>
            <a:endParaRPr lang="lt-LT" dirty="0"/>
          </a:p>
          <a:p>
            <a:r>
              <a:rPr lang="lt-LT" dirty="0"/>
              <a:t>Skaičiuojant pagal patvirtintą metodiką tik Birštonas pasiekė 75,13%, Druskininkams trūko nedaug – 69,89%.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48707B0-194E-5294-2FAD-F2F35B6B9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338860"/>
              </p:ext>
            </p:extLst>
          </p:nvPr>
        </p:nvGraphicFramePr>
        <p:xfrm>
          <a:off x="3448670" y="1297388"/>
          <a:ext cx="8621231" cy="4660191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151191">
                  <a:extLst>
                    <a:ext uri="{9D8B030D-6E8A-4147-A177-3AD203B41FA5}">
                      <a16:colId xmlns:a16="http://schemas.microsoft.com/office/drawing/2014/main" val="3462345481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3870434917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3825379005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4162560228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3765993987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3544397844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1055125473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12884293"/>
                    </a:ext>
                  </a:extLst>
                </a:gridCol>
                <a:gridCol w="933755">
                  <a:extLst>
                    <a:ext uri="{9D8B030D-6E8A-4147-A177-3AD203B41FA5}">
                      <a16:colId xmlns:a16="http://schemas.microsoft.com/office/drawing/2014/main" val="712222396"/>
                    </a:ext>
                  </a:extLst>
                </a:gridCol>
              </a:tblGrid>
              <a:tr h="7540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t-LT" sz="1400" dirty="0">
                          <a:effectLst/>
                        </a:rPr>
                        <a:t>Savivaldybė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</a:rPr>
                        <a:t>2024 m. </a:t>
                      </a:r>
                      <a:r>
                        <a:rPr lang="en-US" sz="1100" dirty="0" err="1">
                          <a:effectLst/>
                        </a:rPr>
                        <a:t>rūšiuojamojo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surinkimo</a:t>
                      </a:r>
                      <a:r>
                        <a:rPr lang="en-US" sz="1100" dirty="0">
                          <a:effectLst/>
                        </a:rPr>
                        <a:t> proc.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</a:rPr>
                        <a:t>2025 m. </a:t>
                      </a:r>
                      <a:r>
                        <a:rPr lang="en-US" sz="1100" dirty="0" err="1">
                          <a:effectLst/>
                        </a:rPr>
                        <a:t>rūšiuojamojo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surinkimo</a:t>
                      </a:r>
                      <a:r>
                        <a:rPr lang="en-US" sz="1100" dirty="0">
                          <a:effectLst/>
                        </a:rPr>
                        <a:t> proc. 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</a:rPr>
                        <a:t>2024-2025 m. </a:t>
                      </a:r>
                      <a:r>
                        <a:rPr lang="en-US" sz="1100" dirty="0" err="1">
                          <a:effectLst/>
                        </a:rPr>
                        <a:t>pokytis</a:t>
                      </a:r>
                      <a:r>
                        <a:rPr lang="en-US" sz="1100" dirty="0">
                          <a:effectLst/>
                        </a:rPr>
                        <a:t>+/-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 err="1">
                          <a:effectLst/>
                        </a:rPr>
                        <a:t>Užduotis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įgyvendinimas</a:t>
                      </a:r>
                      <a:r>
                        <a:rPr lang="en-US" sz="1100" dirty="0">
                          <a:effectLst/>
                        </a:rPr>
                        <a:t> 2025 m.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>
                          <a:effectLst/>
                        </a:rPr>
                        <a:t>2024 m. </a:t>
                      </a:r>
                      <a:r>
                        <a:rPr lang="en-US" sz="1100" err="1">
                          <a:effectLst/>
                        </a:rPr>
                        <a:t>rūšiuojamojo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err="1">
                          <a:effectLst/>
                        </a:rPr>
                        <a:t>surinkimo</a:t>
                      </a:r>
                      <a:r>
                        <a:rPr lang="en-US" sz="1100">
                          <a:effectLst/>
                        </a:rPr>
                        <a:t> proc.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>
                          <a:effectLst/>
                        </a:rPr>
                        <a:t>2025 m. </a:t>
                      </a:r>
                      <a:r>
                        <a:rPr lang="en-US" sz="1100" err="1">
                          <a:effectLst/>
                        </a:rPr>
                        <a:t>rūšiuojamojo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err="1">
                          <a:effectLst/>
                        </a:rPr>
                        <a:t>surinkimo</a:t>
                      </a:r>
                      <a:r>
                        <a:rPr lang="en-US" sz="1100">
                          <a:effectLst/>
                        </a:rPr>
                        <a:t> proc.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</a:rPr>
                        <a:t>2024-2025 m. </a:t>
                      </a:r>
                      <a:r>
                        <a:rPr lang="en-US" sz="1100" dirty="0" err="1">
                          <a:effectLst/>
                        </a:rPr>
                        <a:t>pokytis</a:t>
                      </a:r>
                      <a:r>
                        <a:rPr lang="en-US" sz="1100" dirty="0">
                          <a:effectLst/>
                        </a:rPr>
                        <a:t>+/-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 err="1">
                          <a:effectLst/>
                        </a:rPr>
                        <a:t>Užduotis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įgyvendinimas</a:t>
                      </a:r>
                      <a:r>
                        <a:rPr lang="en-US" sz="1100" dirty="0">
                          <a:effectLst/>
                        </a:rPr>
                        <a:t> 2025 m.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24113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 dirty="0">
                        <a:effectLst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 err="1">
                          <a:effectLst/>
                        </a:rPr>
                        <a:t>vertinant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pagal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senąją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metodiką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 err="1">
                          <a:effectLst/>
                        </a:rPr>
                        <a:t>vertinant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pagal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naująją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metodiką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579792"/>
                  </a:ext>
                </a:extLst>
              </a:tr>
              <a:tr h="5093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effectLst/>
                        </a:rPr>
                        <a:t>Alytaus</a:t>
                      </a:r>
                      <a:r>
                        <a:rPr lang="en-US" sz="1400" dirty="0">
                          <a:effectLst/>
                        </a:rPr>
                        <a:t> m.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63,60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64,82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-5,18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63,99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65,16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-4,84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1340637"/>
                  </a:ext>
                </a:extLst>
              </a:tr>
              <a:tr h="4329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effectLst/>
                        </a:rPr>
                        <a:t>Alytaus</a:t>
                      </a:r>
                      <a:r>
                        <a:rPr lang="en-US" sz="1400" dirty="0">
                          <a:effectLst/>
                        </a:rPr>
                        <a:t> r.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69,42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71,25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64,15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66,15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2,01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-3,85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401397"/>
                  </a:ext>
                </a:extLst>
              </a:tr>
              <a:tr h="4329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effectLst/>
                        </a:rPr>
                        <a:t>Birštono</a:t>
                      </a: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73,93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75,91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5,91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73,06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>
                          <a:effectLst/>
                        </a:rPr>
                        <a:t>75,13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2,06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5,13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8100980"/>
                  </a:ext>
                </a:extLst>
              </a:tr>
              <a:tr h="5093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t-LT" sz="1400" dirty="0">
                          <a:effectLst/>
                        </a:rPr>
                        <a:t>Druskininkų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69,43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70,72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0,72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68,59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69,89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-0,11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9369117"/>
                  </a:ext>
                </a:extLst>
              </a:tr>
              <a:tr h="4329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t-LT" sz="1400">
                          <a:effectLst/>
                        </a:rPr>
                        <a:t>Lazdijų r.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68,12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71,86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3,74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1,86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61,66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66,21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4,55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-3,79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07977444"/>
                  </a:ext>
                </a:extLst>
              </a:tr>
              <a:tr h="4329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t-LT" sz="1400">
                          <a:effectLst/>
                        </a:rPr>
                        <a:t>Prienų r.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69,69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71,28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1,59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1,28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65,83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67,58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-2,42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2031516"/>
                  </a:ext>
                </a:extLst>
              </a:tr>
              <a:tr h="5093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t-LT" sz="1400">
                          <a:effectLst/>
                        </a:rPr>
                        <a:t>Varėnos r.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68,01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69,16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-0,84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62,40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63,49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-6,51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7036643"/>
                  </a:ext>
                </a:extLst>
              </a:tr>
              <a:tr h="4329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effectLst/>
                        </a:rPr>
                        <a:t>Regiono</a:t>
                      </a: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effectLst/>
                        </a:rPr>
                        <a:t>67,80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69,46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-0,54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65,06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66,80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1,74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effectLst/>
                        </a:rPr>
                        <a:t>-3,20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6629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95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008A51-FE85-41E2-AD1E-B8FFAF8352B2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ED7BF4-8F80-4892-990C-5D918F40396E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099273-702A-4DA0-A442-1930E4B09DB9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7D9E214-EC02-422C-8BD8-EC2F0ACB434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8D4959-2C3F-415F-AB3E-283AB26E7C04}"/>
              </a:ext>
            </a:extLst>
          </p:cNvPr>
          <p:cNvSpPr txBox="1"/>
          <p:nvPr/>
        </p:nvSpPr>
        <p:spPr>
          <a:xfrm>
            <a:off x="781050" y="535605"/>
            <a:ext cx="55593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000" b="1" dirty="0">
                <a:solidFill>
                  <a:srgbClr val="398441"/>
                </a:solidFill>
                <a:latin typeface="Hind" panose="02000000000000000000" pitchFamily="2" charset="-70"/>
                <a:cs typeface="Hind" panose="02000000000000000000" pitchFamily="2" charset="-70"/>
              </a:rPr>
              <a:t>Rūšiuojamasis atliekų surinkimas</a:t>
            </a:r>
            <a:endParaRPr lang="en-US" sz="40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68F291-BD15-4495-8227-92CA9B7B7AF0}"/>
              </a:ext>
            </a:extLst>
          </p:cNvPr>
          <p:cNvSpPr txBox="1"/>
          <p:nvPr/>
        </p:nvSpPr>
        <p:spPr>
          <a:xfrm>
            <a:off x="643968" y="2090508"/>
            <a:ext cx="29051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 marL="285750" indent="-285750">
              <a:buFont typeface="Arial" panose="020B0604020202020204" pitchFamily="34" charset="0"/>
              <a:buChar char="•"/>
              <a:defRPr sz="1400" b="1">
                <a:solidFill>
                  <a:srgbClr val="398441"/>
                </a:solidFill>
                <a:latin typeface="Hiden-regular"/>
                <a:cs typeface="Hind" panose="02000000000000000000" pitchFamily="2" charset="-70"/>
              </a:defRPr>
            </a:lvl1pPr>
          </a:lstStyle>
          <a:p>
            <a:r>
              <a:rPr lang="lt-LT" dirty="0"/>
              <a:t>Rūšiuojamojo surinkimo parametrus pavykdavo įgyvendinti pridėjus skaičiuotinus namudinio kompostavimo rezultatus;</a:t>
            </a:r>
          </a:p>
          <a:p>
            <a:endParaRPr lang="lt-LT" dirty="0"/>
          </a:p>
          <a:p>
            <a:r>
              <a:rPr lang="lt-LT" dirty="0"/>
              <a:t>Tai pagal patvirtintą metodika nėra galima reikalingas pagrindimas.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753323FB-1F81-84A4-9688-59F1755EBA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3106015"/>
              </p:ext>
            </p:extLst>
          </p:nvPr>
        </p:nvGraphicFramePr>
        <p:xfrm>
          <a:off x="3989814" y="1509712"/>
          <a:ext cx="7762213" cy="4533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7023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52AFF-469F-AA84-FC4E-56008998C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28660E-7B5E-B4D3-20D8-2338FA2FBBBA}"/>
              </a:ext>
            </a:extLst>
          </p:cNvPr>
          <p:cNvSpPr/>
          <p:nvPr/>
        </p:nvSpPr>
        <p:spPr>
          <a:xfrm>
            <a:off x="3686176" y="6467475"/>
            <a:ext cx="3086099" cy="152400"/>
          </a:xfrm>
          <a:prstGeom prst="rect">
            <a:avLst/>
          </a:prstGeom>
          <a:solidFill>
            <a:srgbClr val="9CC2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B68E44-A95A-295A-DCAC-1383286B743C}"/>
              </a:ext>
            </a:extLst>
          </p:cNvPr>
          <p:cNvSpPr/>
          <p:nvPr/>
        </p:nvSpPr>
        <p:spPr>
          <a:xfrm>
            <a:off x="6772275" y="6467475"/>
            <a:ext cx="4029075" cy="152400"/>
          </a:xfrm>
          <a:prstGeom prst="rect">
            <a:avLst/>
          </a:prstGeom>
          <a:solidFill>
            <a:srgbClr val="398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D1A3B8-43A3-00F8-CDAC-88DD8604F7F1}"/>
              </a:ext>
            </a:extLst>
          </p:cNvPr>
          <p:cNvSpPr/>
          <p:nvPr/>
        </p:nvSpPr>
        <p:spPr>
          <a:xfrm>
            <a:off x="10801350" y="6467475"/>
            <a:ext cx="1390650" cy="152400"/>
          </a:xfrm>
          <a:prstGeom prst="rect">
            <a:avLst/>
          </a:prstGeom>
          <a:solidFill>
            <a:srgbClr val="E1D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E58E2A2D-F044-6AC5-521C-830BABA3D27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6" y="5556024"/>
            <a:ext cx="3272868" cy="1063851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674734E-E055-271D-0387-472798108A03}"/>
              </a:ext>
            </a:extLst>
          </p:cNvPr>
          <p:cNvSpPr txBox="1"/>
          <p:nvPr/>
        </p:nvSpPr>
        <p:spPr>
          <a:xfrm>
            <a:off x="781051" y="535605"/>
            <a:ext cx="9915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rgbClr val="398441"/>
                </a:solidFill>
                <a:latin typeface="Hind" panose="02000000000000000000" pitchFamily="2" charset="-70"/>
                <a:cs typeface="Hind" panose="02000000000000000000" pitchFamily="2" charset="-70"/>
              </a:rPr>
              <a:t>Komunalinių atliekų surinkimas Lietuvos regionuose 2023 m.</a:t>
            </a:r>
            <a:endParaRPr lang="en-US" sz="3200" b="1" dirty="0">
              <a:solidFill>
                <a:srgbClr val="398441"/>
              </a:solidFill>
              <a:latin typeface="Hind" panose="02000000000000000000" pitchFamily="2" charset="-70"/>
              <a:cs typeface="Hind" panose="02000000000000000000" pitchFamily="2" charset="-7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603FBD-DEF9-48BA-CB80-B12FC6719F5E}"/>
              </a:ext>
            </a:extLst>
          </p:cNvPr>
          <p:cNvSpPr txBox="1"/>
          <p:nvPr/>
        </p:nvSpPr>
        <p:spPr>
          <a:xfrm>
            <a:off x="460097" y="1859044"/>
            <a:ext cx="29051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lt-LT" sz="1600" dirty="0">
              <a:solidFill>
                <a:schemeClr val="tx1">
                  <a:lumMod val="85000"/>
                  <a:lumOff val="15000"/>
                </a:schemeClr>
              </a:solidFill>
              <a:latin typeface="Hind-Regular"/>
              <a:cs typeface="Hind" panose="02000000000000000000" pitchFamily="2" charset="-7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1600" dirty="0">
              <a:solidFill>
                <a:schemeClr val="tx1">
                  <a:lumMod val="85000"/>
                  <a:lumOff val="15000"/>
                </a:schemeClr>
              </a:solidFill>
              <a:latin typeface="Hind-Regular"/>
              <a:cs typeface="Hind" panose="02000000000000000000" pitchFamily="2" charset="-70"/>
            </a:endParaRPr>
          </a:p>
          <a:p>
            <a:endParaRPr lang="lt-LT" sz="1600" dirty="0">
              <a:solidFill>
                <a:schemeClr val="tx1">
                  <a:lumMod val="85000"/>
                  <a:lumOff val="15000"/>
                </a:schemeClr>
              </a:solidFill>
              <a:latin typeface="Hind-Regular"/>
              <a:cs typeface="Hind" panose="02000000000000000000" pitchFamily="2" charset="-7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1600" dirty="0">
              <a:solidFill>
                <a:schemeClr val="tx1">
                  <a:lumMod val="85000"/>
                  <a:lumOff val="15000"/>
                </a:schemeClr>
              </a:solidFill>
              <a:latin typeface="Hind-Regular"/>
              <a:cs typeface="Hind" panose="02000000000000000000" pitchFamily="2" charset="-7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DE04D5-5881-8A6C-D12E-06C43E241D4A}"/>
              </a:ext>
            </a:extLst>
          </p:cNvPr>
          <p:cNvSpPr txBox="1"/>
          <p:nvPr/>
        </p:nvSpPr>
        <p:spPr>
          <a:xfrm>
            <a:off x="670152" y="2245595"/>
            <a:ext cx="24850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 marL="285750" indent="-285750">
              <a:buFont typeface="Arial" panose="020B0604020202020204" pitchFamily="34" charset="0"/>
              <a:buChar char="•"/>
              <a:defRPr sz="1400" b="1">
                <a:solidFill>
                  <a:srgbClr val="398441"/>
                </a:solidFill>
                <a:latin typeface="Hiden-regular"/>
                <a:cs typeface="Hind" panose="02000000000000000000" pitchFamily="2" charset="-70"/>
              </a:defRPr>
            </a:lvl1pPr>
          </a:lstStyle>
          <a:p>
            <a:r>
              <a:rPr lang="lt-LT" dirty="0"/>
              <a:t>Alytaus regione mišrių komunalinių atliekų kiekis vienam gyventojui mažiausias Lietuvoje</a:t>
            </a:r>
          </a:p>
          <a:p>
            <a:endParaRPr lang="lt-LT" dirty="0"/>
          </a:p>
          <a:p>
            <a:r>
              <a:rPr lang="lt-LT" dirty="0"/>
              <a:t>Rūšiuojamuoju surinkimų surenkamų atliekų kiekis didžiausias Lietuvoje</a:t>
            </a:r>
          </a:p>
        </p:txBody>
      </p:sp>
      <p:graphicFrame>
        <p:nvGraphicFramePr>
          <p:cNvPr id="3" name="Lentelė 2">
            <a:extLst>
              <a:ext uri="{FF2B5EF4-FFF2-40B4-BE49-F238E27FC236}">
                <a16:creationId xmlns:a16="http://schemas.microsoft.com/office/drawing/2014/main" id="{7B029EC8-F2E0-F3F7-637F-162A6A549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730588"/>
              </p:ext>
            </p:extLst>
          </p:nvPr>
        </p:nvGraphicFramePr>
        <p:xfrm>
          <a:off x="3476120" y="1114430"/>
          <a:ext cx="8255783" cy="4627308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312696">
                  <a:extLst>
                    <a:ext uri="{9D8B030D-6E8A-4147-A177-3AD203B41FA5}">
                      <a16:colId xmlns:a16="http://schemas.microsoft.com/office/drawing/2014/main" val="4082811959"/>
                    </a:ext>
                  </a:extLst>
                </a:gridCol>
                <a:gridCol w="1089566">
                  <a:extLst>
                    <a:ext uri="{9D8B030D-6E8A-4147-A177-3AD203B41FA5}">
                      <a16:colId xmlns:a16="http://schemas.microsoft.com/office/drawing/2014/main" val="1278521361"/>
                    </a:ext>
                  </a:extLst>
                </a:gridCol>
                <a:gridCol w="973656">
                  <a:extLst>
                    <a:ext uri="{9D8B030D-6E8A-4147-A177-3AD203B41FA5}">
                      <a16:colId xmlns:a16="http://schemas.microsoft.com/office/drawing/2014/main" val="2414338655"/>
                    </a:ext>
                  </a:extLst>
                </a:gridCol>
                <a:gridCol w="950472">
                  <a:extLst>
                    <a:ext uri="{9D8B030D-6E8A-4147-A177-3AD203B41FA5}">
                      <a16:colId xmlns:a16="http://schemas.microsoft.com/office/drawing/2014/main" val="507386245"/>
                    </a:ext>
                  </a:extLst>
                </a:gridCol>
                <a:gridCol w="1066384">
                  <a:extLst>
                    <a:ext uri="{9D8B030D-6E8A-4147-A177-3AD203B41FA5}">
                      <a16:colId xmlns:a16="http://schemas.microsoft.com/office/drawing/2014/main" val="619891268"/>
                    </a:ext>
                  </a:extLst>
                </a:gridCol>
                <a:gridCol w="1054793">
                  <a:extLst>
                    <a:ext uri="{9D8B030D-6E8A-4147-A177-3AD203B41FA5}">
                      <a16:colId xmlns:a16="http://schemas.microsoft.com/office/drawing/2014/main" val="3417969974"/>
                    </a:ext>
                  </a:extLst>
                </a:gridCol>
                <a:gridCol w="730241">
                  <a:extLst>
                    <a:ext uri="{9D8B030D-6E8A-4147-A177-3AD203B41FA5}">
                      <a16:colId xmlns:a16="http://schemas.microsoft.com/office/drawing/2014/main" val="2485600758"/>
                    </a:ext>
                  </a:extLst>
                </a:gridCol>
                <a:gridCol w="1077975">
                  <a:extLst>
                    <a:ext uri="{9D8B030D-6E8A-4147-A177-3AD203B41FA5}">
                      <a16:colId xmlns:a16="http://schemas.microsoft.com/office/drawing/2014/main" val="2647554607"/>
                    </a:ext>
                  </a:extLst>
                </a:gridCol>
              </a:tblGrid>
              <a:tr h="10004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Regionas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Gyventojų skaičius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Mišrios komunalinės atliekos (kg/gyv.)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pt-BR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Maisto ir virtuvės atliekos (kg/gyv.)</a:t>
                      </a:r>
                      <a:endParaRPr lang="pt-BR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Tekstilės (kg/gyv.)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Žaliosios atliekos (kg/gyv.)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Didelio gabarito atliekos (kg/gyv.)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Pakuočių atleikos (kg/gyv.)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57414212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Alytaus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145 404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178,2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35,31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7,86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72,06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46,4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88,39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8165353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Kauno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571 664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255,06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 0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0,4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11,03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8,97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53,69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4169818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Klaipėdos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366 571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254,67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0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2,18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40,65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25,79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32,77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4185569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Marijampolės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136 688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262,03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0 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2,34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1,51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17,73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67,8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0387806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Panevėžio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193 390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236,98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0,26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6,85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20,17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18,12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44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2914354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Tauragės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97 376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201,83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 0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3,66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40,86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12,8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35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3586407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Telšių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133 771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207,47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 0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4,05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21,71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14,45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52,51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4512169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Utenos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125 572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209,26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0,1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2,42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16,12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22,28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35,36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4937033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Vilniaus regionas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882 035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250,13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0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2,83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1,46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14,86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35,08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434376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Šiaulių regionas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254 957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227,96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0,1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2,63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60,98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17,83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41,17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2952984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4758104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Lietuvos vidurkis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2 907 428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240,47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1,8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2,81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21,16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17,5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44,59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2864908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168060"/>
                  </a:ext>
                </a:extLst>
              </a:tr>
              <a:tr h="25011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Alytaus regionas*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170 308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143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33,47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>
                          <a:solidFill>
                            <a:srgbClr val="3D4C3F"/>
                          </a:solidFill>
                          <a:effectLst/>
                        </a:rPr>
                        <a:t>4,7</a:t>
                      </a:r>
                      <a:endParaRPr lang="lt-LT" sz="1200" b="1" u="none" strike="noStrike" kern="120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58,5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</a:rPr>
                        <a:t>39</a:t>
                      </a:r>
                      <a:endParaRPr lang="lt-LT" sz="1200" b="1" u="none" strike="noStrike" kern="1200" dirty="0">
                        <a:solidFill>
                          <a:srgbClr val="3D4C3F"/>
                        </a:solidFill>
                        <a:effectLst/>
                        <a:latin typeface="Hiden-regular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lt-LT" sz="1200" b="1" u="none" strike="noStrike" kern="1200" dirty="0">
                          <a:solidFill>
                            <a:srgbClr val="3D4C3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529847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EE2E173-AE44-0008-70FC-685BEE1AD70E}"/>
              </a:ext>
            </a:extLst>
          </p:cNvPr>
          <p:cNvSpPr txBox="1"/>
          <p:nvPr/>
        </p:nvSpPr>
        <p:spPr>
          <a:xfrm>
            <a:off x="3788945" y="5870799"/>
            <a:ext cx="4614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/>
              <a:t>* 2024 m. Alytaus regiono duomenys</a:t>
            </a:r>
          </a:p>
        </p:txBody>
      </p:sp>
    </p:spTree>
    <p:extLst>
      <p:ext uri="{BB962C8B-B14F-4D97-AF65-F5344CB8AC3E}">
        <p14:creationId xmlns:p14="http://schemas.microsoft.com/office/powerpoint/2010/main" val="1154793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28211</TotalTime>
  <Words>1074</Words>
  <Application>Microsoft Office PowerPoint</Application>
  <PresentationFormat>Plačiaekranė</PresentationFormat>
  <Paragraphs>335</Paragraphs>
  <Slides>11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Hiden-regular</vt:lpstr>
      <vt:lpstr>Hind</vt:lpstr>
      <vt:lpstr>Hind-Regular</vt:lpstr>
      <vt:lpstr>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Tomas Bručas</dc:creator>
  <cp:lastModifiedBy>Aurimas Uldukis</cp:lastModifiedBy>
  <cp:revision>39</cp:revision>
  <dcterms:created xsi:type="dcterms:W3CDTF">2022-01-13T09:28:35Z</dcterms:created>
  <dcterms:modified xsi:type="dcterms:W3CDTF">2026-03-02T10:18:04Z</dcterms:modified>
</cp:coreProperties>
</file>