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79" r:id="rId3"/>
    <p:sldId id="272" r:id="rId4"/>
    <p:sldId id="274" r:id="rId5"/>
    <p:sldId id="276" r:id="rId6"/>
    <p:sldId id="286" r:id="rId7"/>
    <p:sldId id="297" r:id="rId8"/>
    <p:sldId id="285" r:id="rId9"/>
    <p:sldId id="298" r:id="rId10"/>
    <p:sldId id="302" r:id="rId11"/>
    <p:sldId id="303" r:id="rId12"/>
    <p:sldId id="304" r:id="rId13"/>
    <p:sldId id="305" r:id="rId14"/>
    <p:sldId id="306" r:id="rId15"/>
    <p:sldId id="307" r:id="rId16"/>
    <p:sldId id="299" r:id="rId17"/>
    <p:sldId id="308" r:id="rId18"/>
    <p:sldId id="301" r:id="rId19"/>
    <p:sldId id="309" r:id="rId20"/>
    <p:sldId id="310" r:id="rId21"/>
  </p:sldIdLst>
  <p:sldSz cx="9144000" cy="5143500" type="screen16x9"/>
  <p:notesSz cx="6797675" cy="9926638"/>
  <p:defaultTextStyle>
    <a:defPPr>
      <a:defRPr lang="en-US"/>
    </a:defPPr>
    <a:lvl1pPr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382588" indent="74613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766763" indent="147638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150938" indent="220663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535113" indent="293688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8">
          <p15:clr>
            <a:srgbClr val="A4A3A4"/>
          </p15:clr>
        </p15:guide>
        <p15:guide id="2" orient="horz" pos="198">
          <p15:clr>
            <a:srgbClr val="A4A3A4"/>
          </p15:clr>
        </p15:guide>
        <p15:guide id="3" pos="5356">
          <p15:clr>
            <a:srgbClr val="A4A3A4"/>
          </p15:clr>
        </p15:guide>
        <p15:guide id="4" pos="404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109"/>
    <a:srgbClr val="FFFF99"/>
    <a:srgbClr val="7F7F7F"/>
    <a:srgbClr val="3B1F4D"/>
    <a:srgbClr val="C9CBCD"/>
    <a:srgbClr val="EAEAEA"/>
    <a:srgbClr val="D9DBDC"/>
    <a:srgbClr val="D5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78FF4-F495-43C8-B32F-F5A3893444B5}" v="501" dt="2026-04-28T12:05:59.60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928" y="73"/>
      </p:cViewPr>
      <p:guideLst>
        <p:guide orient="horz" pos="838"/>
        <p:guide orient="horz" pos="198"/>
        <p:guide pos="5356"/>
        <p:guide pos="4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5%20m.%20III%20ketv._diagr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5%20m.%20III%20ketv._diagr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5%20m.%20III%20ketv._diagr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6%20m.%20P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ketv.'!$A$3:$A$5</c:f>
              <c:strCache>
                <c:ptCount val="3"/>
                <c:pt idx="0">
                  <c:v>Suplanuota ir siektina vertė (100 proc.)</c:v>
                </c:pt>
                <c:pt idx="1">
                  <c:v>Sudarytų sutarčių reikalavimo vykdymas (74 proc.)</c:v>
                </c:pt>
                <c:pt idx="2">
                  <c:v>Ruošiamos sutartys </c:v>
                </c:pt>
              </c:strCache>
            </c:strRef>
          </c:cat>
          <c:val>
            <c:numRef>
              <c:f>'Benra informacija II ketv.'!$B$3:$B$5</c:f>
              <c:numCache>
                <c:formatCode>#,##0.00</c:formatCode>
                <c:ptCount val="3"/>
                <c:pt idx="0">
                  <c:v>127572900</c:v>
                </c:pt>
                <c:pt idx="1">
                  <c:v>93810226.459999993</c:v>
                </c:pt>
                <c:pt idx="2">
                  <c:v>12649007.470000001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4-4B56-BBB1-14053DF31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2032080"/>
        <c:axId val="1162030640"/>
      </c:barChart>
      <c:catAx>
        <c:axId val="116203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162030640"/>
        <c:crosses val="autoZero"/>
        <c:auto val="1"/>
        <c:lblAlgn val="ctr"/>
        <c:lblOffset val="100"/>
        <c:noMultiLvlLbl val="0"/>
      </c:catAx>
      <c:valAx>
        <c:axId val="11620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16203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D1A0054-7130-4738-AB2E-97CE747DC8C5}" type="VALUE">
                      <a:rPr lang="en-US" smtClean="0"/>
                      <a:pPr/>
                      <a:t>[REIKŠMĖ]</a:t>
                    </a:fld>
                    <a:r>
                      <a:rPr lang="en-US"/>
                      <a:t> mln. 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522-4EC0-9EA3-81FC09256B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39F6420-1EF8-43E6-B12E-D7D8ECC85B47}" type="VALUE">
                      <a:rPr lang="en-US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/>
                      <a:t>[REIKŠMĖ]</a:t>
                    </a:fld>
                    <a:r>
                      <a:rPr lang="en-US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mln. 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22-4EC0-9EA3-81FC09256BE5}"/>
                </c:ext>
              </c:extLst>
            </c:dLbl>
            <c:dLbl>
              <c:idx val="2"/>
              <c:layout>
                <c:manualLayout>
                  <c:x val="-0.14479083475314844"/>
                  <c:y val="0"/>
                </c:manualLayout>
              </c:layout>
              <c:tx>
                <c:rich>
                  <a:bodyPr/>
                  <a:lstStyle/>
                  <a:p>
                    <a:fld id="{13713F9A-FEE3-47E2-AF0C-EF9C73501A44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522-4EC0-9EA3-81FC09256BE5}"/>
                </c:ext>
              </c:extLst>
            </c:dLbl>
            <c:dLbl>
              <c:idx val="3"/>
              <c:layout>
                <c:manualLayout>
                  <c:x val="-0.41604455049322409"/>
                  <c:y val="-4.453750952559136E-3"/>
                </c:manualLayout>
              </c:layout>
              <c:tx>
                <c:rich>
                  <a:bodyPr/>
                  <a:lstStyle/>
                  <a:p>
                    <a:fld id="{5250501F-F03D-4A71-B59A-B7896EB07E76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22-4EC0-9EA3-81FC09256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'Priemonių informacija'!$A$178:$D$178</c:f>
              <c:strCache>
                <c:ptCount val="4"/>
                <c:pt idx="0">
                  <c:v>Vertinamų PĮP vertė</c:v>
                </c:pt>
                <c:pt idx="1">
                  <c:v>Išmokėta</c:v>
                </c:pt>
                <c:pt idx="2">
                  <c:v>Ruošiamų ir sudarytų sutarčių vertė</c:v>
                </c:pt>
                <c:pt idx="3">
                  <c:v>Priemonei suplanuota ES lėšų</c:v>
                </c:pt>
              </c:strCache>
            </c:strRef>
          </c:cat>
          <c:val>
            <c:numRef>
              <c:f>'Priemonių informacija'!$A$179:$D$179</c:f>
              <c:numCache>
                <c:formatCode>General</c:formatCode>
                <c:ptCount val="4"/>
                <c:pt idx="0">
                  <c:v>0.43</c:v>
                </c:pt>
                <c:pt idx="1">
                  <c:v>7.0000000000000007E-2</c:v>
                </c:pt>
                <c:pt idx="2">
                  <c:v>4.3099999999999996</c:v>
                </c:pt>
                <c:pt idx="3" formatCode="0.0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2-4EC0-9EA3-81FC09256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1506848"/>
        <c:axId val="2021502048"/>
      </c:barChart>
      <c:catAx>
        <c:axId val="20215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021502048"/>
        <c:crosses val="autoZero"/>
        <c:auto val="1"/>
        <c:lblAlgn val="ctr"/>
        <c:lblOffset val="100"/>
        <c:noMultiLvlLbl val="0"/>
      </c:catAx>
      <c:valAx>
        <c:axId val="20215020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150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912964507730641"/>
                  <c:y val="4.571351233832894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1,02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mln</a:t>
                    </a:r>
                    <a:r>
                      <a:rPr lang="en-US" baseline="0" dirty="0"/>
                      <a:t>. </a:t>
                    </a:r>
                    <a:r>
                      <a:rPr lang="en-US" baseline="0" dirty="0" err="1"/>
                      <a:t>Eur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72-4FBB-9FEE-DFB247869387}"/>
                </c:ext>
              </c:extLst>
            </c:dLbl>
            <c:dLbl>
              <c:idx val="1"/>
              <c:layout>
                <c:manualLayout>
                  <c:x val="-0.3911761035506876"/>
                  <c:y val="-4.5713512338328944E-3"/>
                </c:manualLayout>
              </c:layout>
              <c:tx>
                <c:rich>
                  <a:bodyPr/>
                  <a:lstStyle/>
                  <a:p>
                    <a:fld id="{50B74AD3-2E12-48E4-88ED-3313C4C4660B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2-4FBB-9FEE-DFB247869387}"/>
                </c:ext>
              </c:extLst>
            </c:dLbl>
            <c:dLbl>
              <c:idx val="2"/>
              <c:layout>
                <c:manualLayout>
                  <c:x val="-0.38714336021511353"/>
                  <c:y val="-4.5713512338329152E-3"/>
                </c:manualLayout>
              </c:layout>
              <c:tx>
                <c:rich>
                  <a:bodyPr/>
                  <a:lstStyle/>
                  <a:p>
                    <a:fld id="{FF21E474-B077-4B07-8B0F-8F1FD39C6EBC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72-4FBB-9FEE-DFB247869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'Priemonių informacija'!$A$28:$C$28</c:f>
              <c:strCache>
                <c:ptCount val="3"/>
                <c:pt idx="0">
                  <c:v>Išmokėta</c:v>
                </c:pt>
                <c:pt idx="1">
                  <c:v>Ruošiamų ir sudarytų sutarčių vertė</c:v>
                </c:pt>
                <c:pt idx="2">
                  <c:v>Priemonei suplanuota ES lėšų</c:v>
                </c:pt>
              </c:strCache>
            </c:strRef>
          </c:cat>
          <c:val>
            <c:numRef>
              <c:f>'Priemonių informacija'!$A$29:$C$29</c:f>
              <c:numCache>
                <c:formatCode>General</c:formatCode>
                <c:ptCount val="3"/>
                <c:pt idx="0">
                  <c:v>1.02</c:v>
                </c:pt>
                <c:pt idx="1">
                  <c:v>3.65</c:v>
                </c:pt>
                <c:pt idx="2">
                  <c:v>3.65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2-4FBB-9FEE-DFB247869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1563008"/>
        <c:axId val="2021569728"/>
      </c:barChart>
      <c:catAx>
        <c:axId val="202156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021569728"/>
        <c:crosses val="autoZero"/>
        <c:auto val="1"/>
        <c:lblAlgn val="ctr"/>
        <c:lblOffset val="100"/>
        <c:noMultiLvlLbl val="0"/>
      </c:catAx>
      <c:valAx>
        <c:axId val="20215697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156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335754467669478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69193E5-2932-42B5-98EC-83432690A7E0}" type="VALUE">
                      <a:rPr lang="en-US" b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40-4684-8EE4-48B0D09D79C6}"/>
                </c:ext>
              </c:extLst>
            </c:dLbl>
            <c:dLbl>
              <c:idx val="1"/>
              <c:layout>
                <c:manualLayout>
                  <c:x val="-0.1317916043503289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E34658D-E490-4E4B-BAFF-0BD1F6915F97}" type="VALUE">
                      <a:rPr lang="en-US" b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140-4684-8EE4-48B0D09D79C6}"/>
                </c:ext>
              </c:extLst>
            </c:dLbl>
            <c:dLbl>
              <c:idx val="2"/>
              <c:layout>
                <c:manualLayout>
                  <c:x val="-0.35085062239209203"/>
                  <c:y val="-7.8218441149669713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9DE5E28-B487-4838-8461-4C10979C15EF}" type="VALUE">
                      <a:rPr lang="en-US" b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40-4684-8EE4-48B0D09D79C6}"/>
                </c:ext>
              </c:extLst>
            </c:dLbl>
            <c:dLbl>
              <c:idx val="3"/>
              <c:layout>
                <c:manualLayout>
                  <c:x val="-0.406060618809121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3F8AC14-4D48-445D-98F4-6B39BC5F12A3}" type="VALUE">
                      <a:rPr lang="en-US" b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40-4684-8EE4-48B0D09D7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'Priemonių informacija'!$A$41:$D$41</c:f>
              <c:strCache>
                <c:ptCount val="4"/>
                <c:pt idx="0">
                  <c:v>Vertinamų PĮP vertė</c:v>
                </c:pt>
                <c:pt idx="1">
                  <c:v>Išmokėta</c:v>
                </c:pt>
                <c:pt idx="2">
                  <c:v>Ruošiamų ir sudarytų sutarčių vertė</c:v>
                </c:pt>
                <c:pt idx="3">
                  <c:v>Priemonei suplanuota ES lėšų</c:v>
                </c:pt>
              </c:strCache>
            </c:strRef>
          </c:cat>
          <c:val>
            <c:numRef>
              <c:f>'Priemonių informacija'!$A$42:$D$42</c:f>
              <c:numCache>
                <c:formatCode>General</c:formatCode>
                <c:ptCount val="4"/>
                <c:pt idx="0">
                  <c:v>5.3</c:v>
                </c:pt>
                <c:pt idx="1">
                  <c:v>9.8699999999999992</c:v>
                </c:pt>
                <c:pt idx="2">
                  <c:v>26.8</c:v>
                </c:pt>
                <c:pt idx="3">
                  <c:v>32.270000000000003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0-4684-8EE4-48B0D09D7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1518368"/>
        <c:axId val="2021518848"/>
      </c:barChart>
      <c:catAx>
        <c:axId val="202151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021518848"/>
        <c:crosses val="autoZero"/>
        <c:auto val="1"/>
        <c:lblAlgn val="ctr"/>
        <c:lblOffset val="100"/>
        <c:noMultiLvlLbl val="0"/>
      </c:catAx>
      <c:valAx>
        <c:axId val="20215188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151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540691416703151"/>
                  <c:y val="-1.6975112544026657E-16"/>
                </c:manualLayout>
              </c:layout>
              <c:tx>
                <c:rich>
                  <a:bodyPr/>
                  <a:lstStyle/>
                  <a:p>
                    <a:fld id="{EDA1D1E0-972F-4E5C-B9E2-C0D32AE49DA0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E27-4B4F-BE23-70057DF38EE8}"/>
                </c:ext>
              </c:extLst>
            </c:dLbl>
            <c:dLbl>
              <c:idx val="1"/>
              <c:layout>
                <c:manualLayout>
                  <c:x val="-0.10904949058002737"/>
                  <c:y val="-8.4875562720133283E-17"/>
                </c:manualLayout>
              </c:layout>
              <c:tx>
                <c:rich>
                  <a:bodyPr/>
                  <a:lstStyle/>
                  <a:p>
                    <a:fld id="{836AF98B-ECA3-41B4-ABB8-829942AA1770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27-4B4F-BE23-70057DF38EE8}"/>
                </c:ext>
              </c:extLst>
            </c:dLbl>
            <c:dLbl>
              <c:idx val="2"/>
              <c:layout>
                <c:manualLayout>
                  <c:x val="-0.2526313198437300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42,84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E27-4B4F-BE23-70057DF38EE8}"/>
                </c:ext>
              </c:extLst>
            </c:dLbl>
            <c:dLbl>
              <c:idx val="3"/>
              <c:layout>
                <c:manualLayout>
                  <c:x val="-0.3762207425010945"/>
                  <c:y val="-2.1218890680033321E-17"/>
                </c:manualLayout>
              </c:layout>
              <c:tx>
                <c:rich>
                  <a:bodyPr/>
                  <a:lstStyle/>
                  <a:p>
                    <a:fld id="{055E0357-F37F-4CE1-A2BD-8AECCDB504DC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27-4B4F-BE23-70057DF38E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'Priemonių informacija'!$A$63:$D$63</c:f>
              <c:strCache>
                <c:ptCount val="4"/>
                <c:pt idx="0">
                  <c:v>Vertinamų PĮP vertė</c:v>
                </c:pt>
                <c:pt idx="1">
                  <c:v>Išmokėta</c:v>
                </c:pt>
                <c:pt idx="2">
                  <c:v>Ruošiamų ir sudarytų sutarčių vertė</c:v>
                </c:pt>
                <c:pt idx="3">
                  <c:v>Priemonei suplanuota ES lėšų</c:v>
                </c:pt>
              </c:strCache>
            </c:strRef>
          </c:cat>
          <c:val>
            <c:numRef>
              <c:f>'Priemonių informacija'!$A$64:$D$64</c:f>
              <c:numCache>
                <c:formatCode>General</c:formatCode>
                <c:ptCount val="4"/>
                <c:pt idx="0">
                  <c:v>10.97</c:v>
                </c:pt>
                <c:pt idx="1">
                  <c:v>8.9700000000000006</c:v>
                </c:pt>
                <c:pt idx="2">
                  <c:v>31.86</c:v>
                </c:pt>
                <c:pt idx="3" formatCode="0.00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7-4B4F-BE23-70057DF38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1537088"/>
        <c:axId val="2021545728"/>
      </c:barChart>
      <c:catAx>
        <c:axId val="202153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021545728"/>
        <c:crosses val="autoZero"/>
        <c:auto val="1"/>
        <c:lblAlgn val="ctr"/>
        <c:lblOffset val="100"/>
        <c:noMultiLvlLbl val="0"/>
      </c:catAx>
      <c:valAx>
        <c:axId val="20215457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153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746621691299827E-2"/>
                  <c:y val="-1.539970763282283E-16"/>
                </c:manualLayout>
              </c:layout>
              <c:tx>
                <c:rich>
                  <a:bodyPr/>
                  <a:lstStyle/>
                  <a:p>
                    <a:fld id="{14F13951-13E2-42F6-91DF-A232F1AAD2B9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5E-4E35-B5D4-7F376395E9B5}"/>
                </c:ext>
              </c:extLst>
            </c:dLbl>
            <c:dLbl>
              <c:idx val="1"/>
              <c:layout>
                <c:manualLayout>
                  <c:x val="-0.35843622311747708"/>
                  <c:y val="4.1999687813343359E-3"/>
                </c:manualLayout>
              </c:layout>
              <c:tx>
                <c:rich>
                  <a:bodyPr/>
                  <a:lstStyle/>
                  <a:p>
                    <a:fld id="{3758DA8F-C60E-4DA4-B357-588E958E6C62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5E-4E35-B5D4-7F376395E9B5}"/>
                </c:ext>
              </c:extLst>
            </c:dLbl>
            <c:dLbl>
              <c:idx val="2"/>
              <c:layout>
                <c:manualLayout>
                  <c:x val="-0.35252793372543079"/>
                  <c:y val="4.1999687813343931E-3"/>
                </c:manualLayout>
              </c:layout>
              <c:tx>
                <c:rich>
                  <a:bodyPr/>
                  <a:lstStyle/>
                  <a:p>
                    <a:fld id="{BA9858C4-D193-41E8-8732-875CA5B58394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5E-4E35-B5D4-7F376395E9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'Priemonių informacija'!$A$85:$C$85</c:f>
              <c:strCache>
                <c:ptCount val="3"/>
                <c:pt idx="0">
                  <c:v>Išmokėta</c:v>
                </c:pt>
                <c:pt idx="1">
                  <c:v>Ruošiamų ir sudarytų sutarčių vertė</c:v>
                </c:pt>
                <c:pt idx="2">
                  <c:v>Priemonei suplanuota ES lėšų</c:v>
                </c:pt>
              </c:strCache>
            </c:strRef>
          </c:cat>
          <c:val>
            <c:numRef>
              <c:f>'Priemonių informacija'!$A$86:$C$86</c:f>
              <c:numCache>
                <c:formatCode>General</c:formatCode>
                <c:ptCount val="3"/>
                <c:pt idx="0">
                  <c:v>1.32</c:v>
                </c:pt>
                <c:pt idx="1">
                  <c:v>10.48</c:v>
                </c:pt>
                <c:pt idx="2" formatCode="0.00">
                  <c:v>10.48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E-4E35-B5D4-7F376395E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1589888"/>
        <c:axId val="2021584128"/>
      </c:barChart>
      <c:catAx>
        <c:axId val="202158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021584128"/>
        <c:crosses val="autoZero"/>
        <c:auto val="1"/>
        <c:lblAlgn val="ctr"/>
        <c:lblOffset val="100"/>
        <c:noMultiLvlLbl val="0"/>
      </c:catAx>
      <c:valAx>
        <c:axId val="20215841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158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318721082187584"/>
                  <c:y val="4.62962962962946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A34038F-9371-4C58-B848-896C7A87F414}" type="VALUE">
                      <a:rPr lang="en-US" b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108-42C8-A12B-A9435BF3AD5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A405305-8E7F-4614-BED3-1E797F292DD7}" type="VALUE">
                      <a:rPr lang="en-US" b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mln.</a:t>
                    </a:r>
                    <a:r>
                      <a:rPr lang="en-US" b="1" baseline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08-42C8-A12B-A9435BF3AD5F}"/>
                </c:ext>
              </c:extLst>
            </c:dLbl>
            <c:dLbl>
              <c:idx val="2"/>
              <c:layout>
                <c:manualLayout>
                  <c:x val="-0.21952565265323773"/>
                  <c:y val="4.62962962962967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9C3792B-A218-4A7D-B89B-51DD1F531DCF}" type="VALUE">
                      <a:rPr lang="en-US" b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108-42C8-A12B-A9435BF3AD5F}"/>
                </c:ext>
              </c:extLst>
            </c:dLbl>
            <c:dLbl>
              <c:idx val="3"/>
              <c:layout>
                <c:manualLayout>
                  <c:x val="-0.4001972074917432"/>
                  <c:y val="-2.1218890680033321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52FB7F6-208B-485C-80C7-07B36E02063E}" type="VALUE">
                      <a:rPr lang="en-US" b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en-US" b="1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baseline="0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08-42C8-A12B-A9435BF3A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'Priemonių informacija'!$A$109:$D$109</c:f>
              <c:strCache>
                <c:ptCount val="4"/>
                <c:pt idx="0">
                  <c:v>Vertinamų PĮP vertė</c:v>
                </c:pt>
                <c:pt idx="1">
                  <c:v>Išmokėta</c:v>
                </c:pt>
                <c:pt idx="2">
                  <c:v>Ruošiamų ir sudarytų sutarčių vertė</c:v>
                </c:pt>
                <c:pt idx="3">
                  <c:v>Priemonei suplanuota ES lėšų</c:v>
                </c:pt>
              </c:strCache>
            </c:strRef>
          </c:cat>
          <c:val>
            <c:numRef>
              <c:f>'Priemonių informacija'!$A$110:$D$110</c:f>
              <c:numCache>
                <c:formatCode>General</c:formatCode>
                <c:ptCount val="4"/>
                <c:pt idx="0">
                  <c:v>2.63</c:v>
                </c:pt>
                <c:pt idx="1">
                  <c:v>0.05</c:v>
                </c:pt>
                <c:pt idx="2">
                  <c:v>4.4400000000000004</c:v>
                </c:pt>
                <c:pt idx="3" formatCode="0.00">
                  <c:v>8.35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8-42C8-A12B-A9435BF3A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1540448"/>
        <c:axId val="2021542368"/>
      </c:barChart>
      <c:catAx>
        <c:axId val="202154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021542368"/>
        <c:crosses val="autoZero"/>
        <c:auto val="1"/>
        <c:lblAlgn val="ctr"/>
        <c:lblOffset val="100"/>
        <c:noMultiLvlLbl val="0"/>
      </c:catAx>
      <c:valAx>
        <c:axId val="2021542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154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93330026764919"/>
                  <c:y val="0"/>
                </c:manualLayout>
              </c:layout>
              <c:tx>
                <c:rich>
                  <a:bodyPr/>
                  <a:lstStyle/>
                  <a:p>
                    <a:fld id="{ACCF6F19-3D11-4499-B756-CE99CC1EAD25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D09-423B-9A4A-D7AF01E822CC}"/>
                </c:ext>
              </c:extLst>
            </c:dLbl>
            <c:dLbl>
              <c:idx val="1"/>
              <c:layout>
                <c:manualLayout>
                  <c:x val="-0.35026768728395885"/>
                  <c:y val="4.4510879755785973E-3"/>
                </c:manualLayout>
              </c:layout>
              <c:tx>
                <c:rich>
                  <a:bodyPr/>
                  <a:lstStyle/>
                  <a:p>
                    <a:fld id="{5B025315-B4BF-4DC2-AF92-89F22DE9AF71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mln.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09-423B-9A4A-D7AF01E822CC}"/>
                </c:ext>
              </c:extLst>
            </c:dLbl>
            <c:dLbl>
              <c:idx val="2"/>
              <c:layout>
                <c:manualLayout>
                  <c:x val="-0.35800840965487501"/>
                  <c:y val="0"/>
                </c:manualLayout>
              </c:layout>
              <c:tx>
                <c:rich>
                  <a:bodyPr/>
                  <a:lstStyle/>
                  <a:p>
                    <a:fld id="{D4C9BD70-DEF0-41C7-AFCE-C9756DD9B915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mln.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D09-423B-9A4A-D7AF01E82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'Priemonių informacija'!$H$5:$J$5</c:f>
              <c:strCache>
                <c:ptCount val="3"/>
                <c:pt idx="0">
                  <c:v>Išmokėta</c:v>
                </c:pt>
                <c:pt idx="1">
                  <c:v>Ruošiamų ir sudarytų sutarčių vertė</c:v>
                </c:pt>
                <c:pt idx="2">
                  <c:v>Priemonei suplanuota ES lėšų</c:v>
                </c:pt>
              </c:strCache>
            </c:strRef>
          </c:cat>
          <c:val>
            <c:numRef>
              <c:f>'Priemonių informacija'!$H$6:$J$6</c:f>
              <c:numCache>
                <c:formatCode>General</c:formatCode>
                <c:ptCount val="3"/>
                <c:pt idx="0">
                  <c:v>0.65</c:v>
                </c:pt>
                <c:pt idx="1">
                  <c:v>1.55</c:v>
                </c:pt>
                <c:pt idx="2">
                  <c:v>1.57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8-4F53-9951-DA2F2FFDB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1568288"/>
        <c:axId val="2021575488"/>
      </c:barChart>
      <c:catAx>
        <c:axId val="202156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021575488"/>
        <c:crosses val="autoZero"/>
        <c:auto val="1"/>
        <c:lblAlgn val="ctr"/>
        <c:lblOffset val="100"/>
        <c:noMultiLvlLbl val="0"/>
      </c:catAx>
      <c:valAx>
        <c:axId val="2021575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156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8658090281643104"/>
                  <c:y val="4.4298982553525089E-3"/>
                </c:manualLayout>
              </c:layout>
              <c:tx>
                <c:rich>
                  <a:bodyPr/>
                  <a:lstStyle/>
                  <a:p>
                    <a:fld id="{3606E3C3-5B80-4C38-9D1E-FF21DE60D016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0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2FD-4E81-9962-5667D79C64AC}"/>
                </c:ext>
              </c:extLst>
            </c:dLbl>
            <c:dLbl>
              <c:idx val="1"/>
              <c:layout>
                <c:manualLayout>
                  <c:x val="-0.38105831849048194"/>
                  <c:y val="4.4298982553525905E-3"/>
                </c:manualLayout>
              </c:layout>
              <c:tx>
                <c:rich>
                  <a:bodyPr/>
                  <a:lstStyle/>
                  <a:p>
                    <a:fld id="{8FC12EC3-2FF0-4266-91AC-8C7470DE7D26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2FD-4E81-9962-5667D79C6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'Priemonių informacija'!$A$131:$B$131</c:f>
              <c:strCache>
                <c:ptCount val="2"/>
                <c:pt idx="0">
                  <c:v>Ruošiamų ir sudarytų sutarčių vertė</c:v>
                </c:pt>
                <c:pt idx="1">
                  <c:v>Priemonei suplanuota ES lėšų</c:v>
                </c:pt>
              </c:strCache>
            </c:strRef>
          </c:cat>
          <c:val>
            <c:numRef>
              <c:f>'Priemonių informacija'!$A$132:$B$132</c:f>
              <c:numCache>
                <c:formatCode>0.00</c:formatCode>
                <c:ptCount val="2"/>
                <c:pt idx="0" formatCode="General">
                  <c:v>1.9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D-4E81-9962-5667D79C6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1527008"/>
        <c:axId val="2021523648"/>
      </c:barChart>
      <c:catAx>
        <c:axId val="202152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021523648"/>
        <c:crosses val="autoZero"/>
        <c:auto val="1"/>
        <c:lblAlgn val="ctr"/>
        <c:lblOffset val="100"/>
        <c:noMultiLvlLbl val="0"/>
      </c:catAx>
      <c:valAx>
        <c:axId val="20215236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152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B94A56F-C434-41C6-9D6B-B07F367C274A}" type="VALUE">
                      <a:rPr lang="en-US" smtClean="0"/>
                      <a:pPr/>
                      <a:t>[REIKŠMĖ]</a:t>
                    </a:fld>
                    <a:r>
                      <a:rPr lang="en-US"/>
                      <a:t> mln. 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403-43A0-953D-B0F52414E4BA}"/>
                </c:ext>
              </c:extLst>
            </c:dLbl>
            <c:dLbl>
              <c:idx val="1"/>
              <c:layout>
                <c:manualLayout>
                  <c:x val="-0.32359203133569719"/>
                  <c:y val="1.3482239537994356E-2"/>
                </c:manualLayout>
              </c:layout>
              <c:tx>
                <c:rich>
                  <a:bodyPr/>
                  <a:lstStyle/>
                  <a:p>
                    <a:fld id="{44E62A99-E972-4653-936C-2AD4CFA0A3EF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03-43A0-953D-B0F52414E4BA}"/>
                </c:ext>
              </c:extLst>
            </c:dLbl>
            <c:dLbl>
              <c:idx val="2"/>
              <c:layout>
                <c:manualLayout>
                  <c:x val="-0.34004586343751214"/>
                  <c:y val="-8.9881596919962701E-3"/>
                </c:manualLayout>
              </c:layout>
              <c:tx>
                <c:rich>
                  <a:bodyPr/>
                  <a:lstStyle/>
                  <a:p>
                    <a:fld id="{DABA0872-045D-4C17-828D-D21971B44295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Eur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403-43A0-953D-B0F52414E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'Priemonių informacija'!$A$154:$C$154</c:f>
              <c:strCache>
                <c:ptCount val="3"/>
                <c:pt idx="0">
                  <c:v>Išmokėta</c:v>
                </c:pt>
                <c:pt idx="1">
                  <c:v>Ruošiamų ir sudarytų sutarčių vertė</c:v>
                </c:pt>
                <c:pt idx="2">
                  <c:v>Priemonei suplanuota ES lėšų</c:v>
                </c:pt>
              </c:strCache>
            </c:strRef>
          </c:cat>
          <c:val>
            <c:numRef>
              <c:f>'Priemonių informacija'!$A$155:$C$155</c:f>
              <c:numCache>
                <c:formatCode>General</c:formatCode>
                <c:ptCount val="3"/>
                <c:pt idx="0">
                  <c:v>6.0000000000000001E-3</c:v>
                </c:pt>
                <c:pt idx="1">
                  <c:v>8.69</c:v>
                </c:pt>
                <c:pt idx="2" formatCode="0.0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9-4AC9-9C22-87865EFB3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3209728"/>
        <c:axId val="1423213088"/>
      </c:barChart>
      <c:catAx>
        <c:axId val="142320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423213088"/>
        <c:crosses val="autoZero"/>
        <c:auto val="1"/>
        <c:lblAlgn val="ctr"/>
        <c:lblOffset val="100"/>
        <c:noMultiLvlLbl val="0"/>
      </c:catAx>
      <c:valAx>
        <c:axId val="1423213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2320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ketv.'!$D$3:$D$7</c:f>
              <c:strCache>
                <c:ptCount val="5"/>
                <c:pt idx="0">
                  <c:v>Varėnos r. sav.</c:v>
                </c:pt>
                <c:pt idx="1">
                  <c:v>Lazdijų r. sav.</c:v>
                </c:pt>
                <c:pt idx="2">
                  <c:v>Druskininkų sav.</c:v>
                </c:pt>
                <c:pt idx="3">
                  <c:v>Alytaus r. sav.</c:v>
                </c:pt>
                <c:pt idx="4">
                  <c:v>Alytaus m. sav.</c:v>
                </c:pt>
              </c:strCache>
            </c:strRef>
          </c:cat>
          <c:val>
            <c:numRef>
              <c:f>'Benra informacija II ketv.'!$E$3:$E$7</c:f>
              <c:numCache>
                <c:formatCode>#,##0.00</c:formatCode>
                <c:ptCount val="5"/>
                <c:pt idx="0">
                  <c:v>17188755</c:v>
                </c:pt>
                <c:pt idx="1">
                  <c:v>12511840.48</c:v>
                </c:pt>
                <c:pt idx="2">
                  <c:v>17431023.699999999</c:v>
                </c:pt>
                <c:pt idx="3">
                  <c:v>9987193.6699999999</c:v>
                </c:pt>
                <c:pt idx="4">
                  <c:v>34791413.609999999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C-4840-B6CE-9F8A08CAA4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52419312"/>
        <c:axId val="1152420272"/>
      </c:barChart>
      <c:catAx>
        <c:axId val="115241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152420272"/>
        <c:crosses val="autoZero"/>
        <c:auto val="1"/>
        <c:lblAlgn val="ctr"/>
        <c:lblOffset val="100"/>
        <c:noMultiLvlLbl val="0"/>
      </c:catAx>
      <c:valAx>
        <c:axId val="1152420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15241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ketv.'!$A$29:$A$31</c:f>
              <c:strCache>
                <c:ptCount val="3"/>
                <c:pt idx="0">
                  <c:v>Suplanuotos lėšos (100 proc.)</c:v>
                </c:pt>
                <c:pt idx="1">
                  <c:v>Siektina išmokėtų lėšų vertė 2026 m. (39 proc.)</c:v>
                </c:pt>
                <c:pt idx="2">
                  <c:v>Projektams išmokėtų ES lėšų reikalavimo vykdymas </c:v>
                </c:pt>
              </c:strCache>
            </c:strRef>
          </c:cat>
          <c:val>
            <c:numRef>
              <c:f>'Benra informacija II ketv.'!$B$29:$B$31</c:f>
              <c:numCache>
                <c:formatCode>#,##0.00</c:formatCode>
                <c:ptCount val="3"/>
                <c:pt idx="0">
                  <c:v>127572900</c:v>
                </c:pt>
                <c:pt idx="1">
                  <c:v>49753431</c:v>
                </c:pt>
                <c:pt idx="2">
                  <c:v>22802400.75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4-4151-ACD6-8CE392573E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0591984"/>
        <c:axId val="660581424"/>
      </c:barChart>
      <c:catAx>
        <c:axId val="66059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660581424"/>
        <c:crosses val="autoZero"/>
        <c:auto val="1"/>
        <c:lblAlgn val="ctr"/>
        <c:lblOffset val="100"/>
        <c:noMultiLvlLbl val="0"/>
      </c:catAx>
      <c:valAx>
        <c:axId val="66058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66059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2">
              <a:lumMod val="2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'Benra informacija II ketv.'!$E$26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ketv.'!$D$27:$D$32</c:f>
              <c:strCache>
                <c:ptCount val="6"/>
                <c:pt idx="1">
                  <c:v>Alytaus m. sav.</c:v>
                </c:pt>
                <c:pt idx="2">
                  <c:v>Alytaus r. sav.</c:v>
                </c:pt>
                <c:pt idx="3">
                  <c:v>Druskininkų sav.</c:v>
                </c:pt>
                <c:pt idx="4">
                  <c:v>Lazdijų r. sav.</c:v>
                </c:pt>
                <c:pt idx="5">
                  <c:v>Varėnos r. sav.</c:v>
                </c:pt>
              </c:strCache>
            </c:strRef>
          </c:cat>
          <c:val>
            <c:numRef>
              <c:f>'Benra informacija II ketv.'!$E$27:$E$32</c:f>
              <c:numCache>
                <c:formatCode>#,##0.00</c:formatCode>
                <c:ptCount val="6"/>
                <c:pt idx="1">
                  <c:v>11753214.540000001</c:v>
                </c:pt>
                <c:pt idx="2">
                  <c:v>1738970.8900000001</c:v>
                </c:pt>
                <c:pt idx="3">
                  <c:v>4555445.25</c:v>
                </c:pt>
                <c:pt idx="4">
                  <c:v>3849939.48</c:v>
                </c:pt>
                <c:pt idx="5">
                  <c:v>880570.57000000007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8-4850-BA28-07FD84D4E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7957472"/>
        <c:axId val="637955072"/>
      </c:barChart>
      <c:catAx>
        <c:axId val="63795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637955072"/>
        <c:crosses val="autoZero"/>
        <c:auto val="1"/>
        <c:lblAlgn val="ctr"/>
        <c:lblOffset val="100"/>
        <c:noMultiLvlLbl val="0"/>
      </c:catAx>
      <c:valAx>
        <c:axId val="637955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63795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bg2">
              <a:lumMod val="2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85-4F88-8E1D-D91D58B27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ketv.'!$D$44:$D$48</c:f>
              <c:strCache>
                <c:ptCount val="5"/>
                <c:pt idx="0">
                  <c:v>Varėnos r. sav. </c:v>
                </c:pt>
                <c:pt idx="1">
                  <c:v>Lazdijų r. sav. </c:v>
                </c:pt>
                <c:pt idx="2">
                  <c:v>Druskininkų sav.</c:v>
                </c:pt>
                <c:pt idx="3">
                  <c:v>Alytaus r. sav.</c:v>
                </c:pt>
                <c:pt idx="4">
                  <c:v>Alytaus m. sav.</c:v>
                </c:pt>
              </c:strCache>
            </c:strRef>
          </c:cat>
          <c:val>
            <c:numRef>
              <c:f>'Benra informacija II ketv.'!$E$44:$E$48</c:f>
              <c:numCache>
                <c:formatCode>#,##0.00</c:formatCode>
                <c:ptCount val="5"/>
                <c:pt idx="0">
                  <c:v>896750</c:v>
                </c:pt>
                <c:pt idx="1">
                  <c:v>7301769.3600000003</c:v>
                </c:pt>
                <c:pt idx="3">
                  <c:v>340000</c:v>
                </c:pt>
                <c:pt idx="4">
                  <c:v>6453483.7000000002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5-4F88-8E1D-D91D58B27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8642960"/>
        <c:axId val="1048644400"/>
      </c:barChart>
      <c:catAx>
        <c:axId val="104864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048644400"/>
        <c:crosses val="autoZero"/>
        <c:auto val="1"/>
        <c:lblAlgn val="ctr"/>
        <c:lblOffset val="100"/>
        <c:noMultiLvlLbl val="0"/>
      </c:catAx>
      <c:valAx>
        <c:axId val="1048644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04864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b="1" dirty="0">
                <a:solidFill>
                  <a:schemeClr val="accent4"/>
                </a:solidFill>
              </a:rPr>
              <a:t>Visuomenės sveikatos paslaugos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383600954707134E-2"/>
          <c:y val="0.28366374081696627"/>
          <c:w val="0.90564373078744764"/>
          <c:h val="0.622575043047245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'Benra informacija II ketv.'!$B$220</c:f>
              <c:strCache>
                <c:ptCount val="1"/>
                <c:pt idx="0">
                  <c:v>Projektų skaičius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345835833724011E-3"/>
                  <c:y val="1.5483197682640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6-45DB-A875-9A82B7C02EE9}"/>
                </c:ext>
              </c:extLst>
            </c:dLbl>
            <c:dLbl>
              <c:idx val="1"/>
              <c:layout>
                <c:manualLayout>
                  <c:x val="-1.6672917916862005E-3"/>
                  <c:y val="2.322479652396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86-45DB-A875-9A82B7C02EE9}"/>
                </c:ext>
              </c:extLst>
            </c:dLbl>
            <c:dLbl>
              <c:idx val="2"/>
              <c:layout>
                <c:manualLayout>
                  <c:x val="3.3345835833724011E-3"/>
                  <c:y val="7.7415988413202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86-45DB-A875-9A82B7C02EE9}"/>
                </c:ext>
              </c:extLst>
            </c:dLbl>
            <c:dLbl>
              <c:idx val="7"/>
              <c:layout>
                <c:manualLayout>
                  <c:x val="1.2226665228885403E-16"/>
                  <c:y val="1.161239826198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86-45DB-A875-9A82B7C02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ketv.'!$A$221:$A$229</c:f>
              <c:strCache>
                <c:ptCount val="9"/>
                <c:pt idx="0">
                  <c:v>Visuomenės sveikatos paslaugos</c:v>
                </c:pt>
                <c:pt idx="1">
                  <c:v>Rūšiuojamųjų atliekų surinkimas</c:v>
                </c:pt>
                <c:pt idx="2">
                  <c:v>Darnus judumas regiono miestuose</c:v>
                </c:pt>
                <c:pt idx="3">
                  <c:v>Švietimas</c:v>
                </c:pt>
                <c:pt idx="4">
                  <c:v>Socialinės paslaugos</c:v>
                </c:pt>
                <c:pt idx="5">
                  <c:v>Vandens tiekimo ir nuotekų tvarkymo paslaugos</c:v>
                </c:pt>
                <c:pt idx="6">
                  <c:v>Socialinis būstas</c:v>
                </c:pt>
                <c:pt idx="7">
                  <c:v>Alytaus miesto plėtra</c:v>
                </c:pt>
                <c:pt idx="8">
                  <c:v>Regiono ekonominė plėtra, viešosios paslaugos</c:v>
                </c:pt>
              </c:strCache>
            </c:strRef>
          </c:cat>
          <c:val>
            <c:numRef>
              <c:f>'Benra informacija II ketv.'!$B$221:$B$229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10</c:v>
                </c:pt>
                <c:pt idx="5">
                  <c:v>4</c:v>
                </c:pt>
                <c:pt idx="6">
                  <c:v>5</c:v>
                </c:pt>
                <c:pt idx="7">
                  <c:v>15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6-45DB-A875-9A82B7C02EE9}"/>
            </c:ext>
          </c:extLst>
        </c:ser>
        <c:ser>
          <c:idx val="1"/>
          <c:order val="1"/>
          <c:tx>
            <c:strRef>
              <c:f>'Benra informacija II ketv.'!$C$220</c:f>
              <c:strCache>
                <c:ptCount val="1"/>
                <c:pt idx="0">
                  <c:v>Pateiktų PĮP laiku skaičius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ketv.'!$A$221:$A$229</c:f>
              <c:strCache>
                <c:ptCount val="9"/>
                <c:pt idx="0">
                  <c:v>Visuomenės sveikatos paslaugos</c:v>
                </c:pt>
                <c:pt idx="1">
                  <c:v>Rūšiuojamųjų atliekų surinkimas</c:v>
                </c:pt>
                <c:pt idx="2">
                  <c:v>Darnus judumas regiono miestuose</c:v>
                </c:pt>
                <c:pt idx="3">
                  <c:v>Švietimas</c:v>
                </c:pt>
                <c:pt idx="4">
                  <c:v>Socialinės paslaugos</c:v>
                </c:pt>
                <c:pt idx="5">
                  <c:v>Vandens tiekimo ir nuotekų tvarkymo paslaugos</c:v>
                </c:pt>
                <c:pt idx="6">
                  <c:v>Socialinis būstas</c:v>
                </c:pt>
                <c:pt idx="7">
                  <c:v>Alytaus miesto plėtra</c:v>
                </c:pt>
                <c:pt idx="8">
                  <c:v>Regiono ekonominė plėtra, viešosios paslaugos</c:v>
                </c:pt>
              </c:strCache>
            </c:strRef>
          </c:cat>
          <c:val>
            <c:numRef>
              <c:f>'Benra informacija II ketv.'!$C$221:$C$229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9</c:v>
                </c:pt>
                <c:pt idx="5">
                  <c:v>4</c:v>
                </c:pt>
                <c:pt idx="6">
                  <c:v>5</c:v>
                </c:pt>
                <c:pt idx="7">
                  <c:v>15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6-45DB-A875-9A82B7C02EE9}"/>
            </c:ext>
          </c:extLst>
        </c:ser>
        <c:ser>
          <c:idx val="2"/>
          <c:order val="2"/>
          <c:tx>
            <c:strRef>
              <c:f>'Benra informacija II ketv.'!$D$220</c:f>
              <c:strCache>
                <c:ptCount val="1"/>
                <c:pt idx="0">
                  <c:v>Atsiimtų PĮP skaičius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'Benra informacija II ketv.'!$A$221:$A$229</c:f>
              <c:strCache>
                <c:ptCount val="9"/>
                <c:pt idx="0">
                  <c:v>Visuomenės sveikatos paslaugos</c:v>
                </c:pt>
                <c:pt idx="1">
                  <c:v>Rūšiuojamųjų atliekų surinkimas</c:v>
                </c:pt>
                <c:pt idx="2">
                  <c:v>Darnus judumas regiono miestuose</c:v>
                </c:pt>
                <c:pt idx="3">
                  <c:v>Švietimas</c:v>
                </c:pt>
                <c:pt idx="4">
                  <c:v>Socialinės paslaugos</c:v>
                </c:pt>
                <c:pt idx="5">
                  <c:v>Vandens tiekimo ir nuotekų tvarkymo paslaugos</c:v>
                </c:pt>
                <c:pt idx="6">
                  <c:v>Socialinis būstas</c:v>
                </c:pt>
                <c:pt idx="7">
                  <c:v>Alytaus miesto plėtra</c:v>
                </c:pt>
                <c:pt idx="8">
                  <c:v>Regiono ekonominė plėtra, viešosios paslaugos</c:v>
                </c:pt>
              </c:strCache>
            </c:strRef>
          </c:cat>
          <c:val>
            <c:numRef>
              <c:f>'Benra informacija II ketv.'!$D$221:$D$229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86-45DB-A875-9A82B7C02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2027760"/>
        <c:axId val="1162024400"/>
      </c:barChart>
      <c:catAx>
        <c:axId val="116202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162024400"/>
        <c:crosses val="autoZero"/>
        <c:auto val="1"/>
        <c:lblAlgn val="ctr"/>
        <c:lblOffset val="100"/>
        <c:noMultiLvlLbl val="0"/>
      </c:catAx>
      <c:valAx>
        <c:axId val="1162024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6202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473D07D2-AA1A-9BC6-DABD-7E442E1C46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9D7E0E01-CB58-7B9C-5B11-8AF60823B6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7379F0-27A1-4BDD-A0BA-2AEEE24E1BC2}" type="datetimeFigureOut">
              <a:rPr lang="lt-LT" altLang="lt-LT"/>
              <a:pPr>
                <a:defRPr/>
              </a:pPr>
              <a:t>2026-04-28</a:t>
            </a:fld>
            <a:endParaRPr lang="lt-LT" alt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C3B5FEE-CD25-F6A0-4F44-9E33981C42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14C2DE38-9020-449D-CC6D-4574AB4EA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E72A3F-FD91-4082-BA68-E6BC8386AA4D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65821A-0D94-4754-1C55-5F43EEA1A2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D6217-9813-E454-421E-9ABF5E6896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F065BBE-1C58-4823-A37B-AD952BC97218}" type="datetimeFigureOut">
              <a:rPr lang="en-US" altLang="lt-LT"/>
              <a:pPr>
                <a:defRPr/>
              </a:pPr>
              <a:t>4/28/2026</a:t>
            </a:fld>
            <a:endParaRPr lang="en-US" altLang="lt-L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80D4E2-1A37-9FC1-4223-2624A84C61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949C69-6A9A-B947-309C-3C0158400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2"/>
            <a:ext cx="5438775" cy="446539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5E9F-5AE2-4F6C-297C-87DBBDAC1A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7FC3C-41EC-C730-912F-4AB3F28C0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142B50F0-CEDD-460C-8025-1C4BB119957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1pPr>
    <a:lvl2pPr marL="382588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2pPr>
    <a:lvl3pPr marL="766763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3pPr>
    <a:lvl4pPr marL="1150938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4pPr>
    <a:lvl5pPr marL="1535113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kaidrės vaizdo vietos rezervavimo ženklas 1">
            <a:extLst>
              <a:ext uri="{FF2B5EF4-FFF2-40B4-BE49-F238E27FC236}">
                <a16:creationId xmlns:a16="http://schemas.microsoft.com/office/drawing/2014/main" id="{858AF570-872E-DD47-F25E-DFD658753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astabų vietos rezervavimo ženklas 2">
            <a:extLst>
              <a:ext uri="{FF2B5EF4-FFF2-40B4-BE49-F238E27FC236}">
                <a16:creationId xmlns:a16="http://schemas.microsoft.com/office/drawing/2014/main" id="{09E8E7AF-0FD3-60CA-321A-A46128F91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lt-LT">
              <a:latin typeface="Calibri Light" panose="020F0302020204030204" pitchFamily="34" charset="0"/>
            </a:endParaRPr>
          </a:p>
        </p:txBody>
      </p:sp>
      <p:sp>
        <p:nvSpPr>
          <p:cNvPr id="6148" name="Skaidrės numerio vietos rezervavimo ženklas 3">
            <a:extLst>
              <a:ext uri="{FF2B5EF4-FFF2-40B4-BE49-F238E27FC236}">
                <a16:creationId xmlns:a16="http://schemas.microsoft.com/office/drawing/2014/main" id="{20FCBA66-8C7B-FC0B-2C90-9E1CBBE02B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1BFE79-7498-4BC0-A3CA-F1C7E9F0EC0F}" type="slidenum">
              <a:rPr lang="en-US" altLang="lt-LT" smtClean="0"/>
              <a:pPr/>
              <a:t>3</a:t>
            </a:fld>
            <a:endParaRPr lang="en-US" alt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B50F0-CEDD-460C-8025-1C4BB1199570}" type="slidenum">
              <a:rPr lang="en-US" altLang="lt-LT" smtClean="0"/>
              <a:pPr>
                <a:defRPr/>
              </a:pPr>
              <a:t>5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67042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B50F0-CEDD-460C-8025-1C4BB1199570}" type="slidenum">
              <a:rPr lang="en-US" altLang="lt-LT" smtClean="0"/>
              <a:pPr>
                <a:defRPr/>
              </a:pPr>
              <a:t>19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680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398" y="754164"/>
            <a:ext cx="5607253" cy="744968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r">
              <a:defRPr sz="2500" b="1" i="0" spc="126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306726" y="1695450"/>
            <a:ext cx="2400925" cy="476250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FontTx/>
              <a:buNone/>
              <a:defRPr sz="1000" spc="252">
                <a:solidFill>
                  <a:srgbClr val="072C62"/>
                </a:solidFill>
                <a:latin typeface="+mn-lt"/>
              </a:defRPr>
            </a:lvl1pPr>
          </a:lstStyle>
          <a:p>
            <a:r>
              <a:rPr lang="lt-LT"/>
              <a:t>Spustelėję redag. ruoš. paantrš. stilių</a:t>
            </a:r>
          </a:p>
        </p:txBody>
      </p:sp>
    </p:spTree>
    <p:extLst>
      <p:ext uri="{BB962C8B-B14F-4D97-AF65-F5344CB8AC3E}">
        <p14:creationId xmlns:p14="http://schemas.microsoft.com/office/powerpoint/2010/main" val="3109061846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_Martik-fe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67956" y="998294"/>
            <a:ext cx="2376893" cy="2982279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1867404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216406" y="634045"/>
            <a:ext cx="2325497" cy="314495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53909" y="634045"/>
            <a:ext cx="2038881" cy="2252035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800" b="0" i="0" spc="126" baseline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97449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216406" y="634045"/>
            <a:ext cx="2325497" cy="314495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53909" y="634045"/>
            <a:ext cx="2038881" cy="2252035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800" b="0" i="0" spc="126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619065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" y="2584077"/>
            <a:ext cx="4596037" cy="2575932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596046" y="7812"/>
            <a:ext cx="4547963" cy="2568124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4549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978151" y="3961"/>
            <a:ext cx="2835936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0" y="3961"/>
            <a:ext cx="2827570" cy="2475738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667933"/>
            <a:ext cx="2827570" cy="2475571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184047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329913" y="0"/>
            <a:ext cx="2835936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316430" y="2667762"/>
            <a:ext cx="2827570" cy="2475738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316430" y="-4180"/>
            <a:ext cx="2827570" cy="2475571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7255984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270401" y="542880"/>
            <a:ext cx="6198692" cy="1976552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001619" y="2639302"/>
            <a:ext cx="1467483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424538" y="2639302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839515" y="2639302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262430" y="2639302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93319" y="542878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93319" y="1826763"/>
            <a:ext cx="1454275" cy="1968117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924395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0" y="223221"/>
            <a:ext cx="4332676" cy="4920280"/>
          </a:xfrm>
          <a:custGeom>
            <a:avLst/>
            <a:gdLst>
              <a:gd name="connsiteX0" fmla="*/ 10767469 w 11550794"/>
              <a:gd name="connsiteY0" fmla="*/ 8565496 h 13120745"/>
              <a:gd name="connsiteX1" fmla="*/ 11521693 w 11550794"/>
              <a:gd name="connsiteY1" fmla="*/ 9085444 h 13120745"/>
              <a:gd name="connsiteX2" fmla="*/ 11028455 w 11550794"/>
              <a:gd name="connsiteY2" fmla="*/ 9984036 h 13120745"/>
              <a:gd name="connsiteX3" fmla="*/ 258220 w 11550794"/>
              <a:gd name="connsiteY3" fmla="*/ 13120745 h 13120745"/>
              <a:gd name="connsiteX4" fmla="*/ 0 w 11550794"/>
              <a:gd name="connsiteY4" fmla="*/ 13120745 h 13120745"/>
              <a:gd name="connsiteX5" fmla="*/ 0 w 11550794"/>
              <a:gd name="connsiteY5" fmla="*/ 11686063 h 13120745"/>
              <a:gd name="connsiteX6" fmla="*/ 10623100 w 11550794"/>
              <a:gd name="connsiteY6" fmla="*/ 8592204 h 13120745"/>
              <a:gd name="connsiteX7" fmla="*/ 10767469 w 11550794"/>
              <a:gd name="connsiteY7" fmla="*/ 8565496 h 13120745"/>
              <a:gd name="connsiteX8" fmla="*/ 10460068 w 11550794"/>
              <a:gd name="connsiteY8" fmla="*/ 6453641 h 13120745"/>
              <a:gd name="connsiteX9" fmla="*/ 11214292 w 11550794"/>
              <a:gd name="connsiteY9" fmla="*/ 6973588 h 13120745"/>
              <a:gd name="connsiteX10" fmla="*/ 10721054 w 11550794"/>
              <a:gd name="connsiteY10" fmla="*/ 7872181 h 13120745"/>
              <a:gd name="connsiteX11" fmla="*/ 404589 w 11550794"/>
              <a:gd name="connsiteY11" fmla="*/ 10876734 h 13120745"/>
              <a:gd name="connsiteX12" fmla="*/ 117780 w 11550794"/>
              <a:gd name="connsiteY12" fmla="*/ 10900937 h 13120745"/>
              <a:gd name="connsiteX13" fmla="*/ 0 w 11550794"/>
              <a:gd name="connsiteY13" fmla="*/ 10875354 h 13120745"/>
              <a:gd name="connsiteX14" fmla="*/ 0 w 11550794"/>
              <a:gd name="connsiteY14" fmla="*/ 9484680 h 13120745"/>
              <a:gd name="connsiteX15" fmla="*/ 10315699 w 11550794"/>
              <a:gd name="connsiteY15" fmla="*/ 6480349 h 13120745"/>
              <a:gd name="connsiteX16" fmla="*/ 10460068 w 11550794"/>
              <a:gd name="connsiteY16" fmla="*/ 6453641 h 13120745"/>
              <a:gd name="connsiteX17" fmla="*/ 10144249 w 11550794"/>
              <a:gd name="connsiteY17" fmla="*/ 4283946 h 13120745"/>
              <a:gd name="connsiteX18" fmla="*/ 10898473 w 11550794"/>
              <a:gd name="connsiteY18" fmla="*/ 4803891 h 13120745"/>
              <a:gd name="connsiteX19" fmla="*/ 10405235 w 11550794"/>
              <a:gd name="connsiteY19" fmla="*/ 5702484 h 13120745"/>
              <a:gd name="connsiteX20" fmla="*/ 450039 w 11550794"/>
              <a:gd name="connsiteY20" fmla="*/ 8601823 h 13120745"/>
              <a:gd name="connsiteX21" fmla="*/ 26331 w 11550794"/>
              <a:gd name="connsiteY21" fmla="*/ 8596290 h 13120745"/>
              <a:gd name="connsiteX22" fmla="*/ 0 w 11550794"/>
              <a:gd name="connsiteY22" fmla="*/ 8584956 h 13120745"/>
              <a:gd name="connsiteX23" fmla="*/ 0 w 11550794"/>
              <a:gd name="connsiteY23" fmla="*/ 7228038 h 13120745"/>
              <a:gd name="connsiteX24" fmla="*/ 44684 w 11550794"/>
              <a:gd name="connsiteY24" fmla="*/ 7209990 h 13120745"/>
              <a:gd name="connsiteX25" fmla="*/ 9999880 w 11550794"/>
              <a:gd name="connsiteY25" fmla="*/ 4310654 h 13120745"/>
              <a:gd name="connsiteX26" fmla="*/ 10144249 w 11550794"/>
              <a:gd name="connsiteY26" fmla="*/ 4283946 h 13120745"/>
              <a:gd name="connsiteX27" fmla="*/ 9836849 w 11550794"/>
              <a:gd name="connsiteY27" fmla="*/ 2172090 h 13120745"/>
              <a:gd name="connsiteX28" fmla="*/ 10591073 w 11550794"/>
              <a:gd name="connsiteY28" fmla="*/ 2692036 h 13120745"/>
              <a:gd name="connsiteX29" fmla="*/ 10097835 w 11550794"/>
              <a:gd name="connsiteY29" fmla="*/ 3590629 h 13120745"/>
              <a:gd name="connsiteX30" fmla="*/ 105879 w 11550794"/>
              <a:gd name="connsiteY30" fmla="*/ 6500672 h 13120745"/>
              <a:gd name="connsiteX31" fmla="*/ 0 w 11550794"/>
              <a:gd name="connsiteY31" fmla="*/ 6520260 h 13120745"/>
              <a:gd name="connsiteX32" fmla="*/ 0 w 11550794"/>
              <a:gd name="connsiteY32" fmla="*/ 5021622 h 13120745"/>
              <a:gd name="connsiteX33" fmla="*/ 9692480 w 11550794"/>
              <a:gd name="connsiteY33" fmla="*/ 2198798 h 13120745"/>
              <a:gd name="connsiteX34" fmla="*/ 9836849 w 11550794"/>
              <a:gd name="connsiteY34" fmla="*/ 2172090 h 13120745"/>
              <a:gd name="connsiteX35" fmla="*/ 9521029 w 11550794"/>
              <a:gd name="connsiteY35" fmla="*/ 2394 h 13120745"/>
              <a:gd name="connsiteX36" fmla="*/ 10275254 w 11550794"/>
              <a:gd name="connsiteY36" fmla="*/ 522340 h 13120745"/>
              <a:gd name="connsiteX37" fmla="*/ 9782015 w 11550794"/>
              <a:gd name="connsiteY37" fmla="*/ 1420933 h 13120745"/>
              <a:gd name="connsiteX38" fmla="*/ 0 w 11550794"/>
              <a:gd name="connsiteY38" fmla="*/ 4269834 h 13120745"/>
              <a:gd name="connsiteX39" fmla="*/ 0 w 11550794"/>
              <a:gd name="connsiteY39" fmla="*/ 2759947 h 13120745"/>
              <a:gd name="connsiteX40" fmla="*/ 9376660 w 11550794"/>
              <a:gd name="connsiteY40" fmla="*/ 29102 h 13120745"/>
              <a:gd name="connsiteX41" fmla="*/ 9521029 w 11550794"/>
              <a:gd name="connsiteY41" fmla="*/ 2394 h 131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50794" h="13120745">
                <a:moveTo>
                  <a:pt x="10767469" y="8565496"/>
                </a:moveTo>
                <a:cubicBezTo>
                  <a:pt x="11103485" y="8538031"/>
                  <a:pt x="11423750" y="8749143"/>
                  <a:pt x="11521693" y="9085444"/>
                </a:cubicBezTo>
                <a:cubicBezTo>
                  <a:pt x="11633629" y="9469786"/>
                  <a:pt x="11412799" y="9872100"/>
                  <a:pt x="11028455" y="9984036"/>
                </a:cubicBezTo>
                <a:lnTo>
                  <a:pt x="258220" y="13120745"/>
                </a:lnTo>
                <a:lnTo>
                  <a:pt x="0" y="13120745"/>
                </a:lnTo>
                <a:lnTo>
                  <a:pt x="0" y="11686063"/>
                </a:lnTo>
                <a:lnTo>
                  <a:pt x="10623100" y="8592204"/>
                </a:lnTo>
                <a:cubicBezTo>
                  <a:pt x="10671143" y="8578212"/>
                  <a:pt x="10719467" y="8569420"/>
                  <a:pt x="10767469" y="8565496"/>
                </a:cubicBezTo>
                <a:close/>
                <a:moveTo>
                  <a:pt x="10460068" y="6453641"/>
                </a:moveTo>
                <a:cubicBezTo>
                  <a:pt x="10796084" y="6426176"/>
                  <a:pt x="11116349" y="6637287"/>
                  <a:pt x="11214292" y="6973588"/>
                </a:cubicBezTo>
                <a:cubicBezTo>
                  <a:pt x="11326228" y="7357931"/>
                  <a:pt x="11105398" y="7760245"/>
                  <a:pt x="10721054" y="7872181"/>
                </a:cubicBezTo>
                <a:lnTo>
                  <a:pt x="404589" y="10876734"/>
                </a:lnTo>
                <a:cubicBezTo>
                  <a:pt x="308504" y="10904718"/>
                  <a:pt x="211294" y="10911904"/>
                  <a:pt x="117780" y="10900937"/>
                </a:cubicBezTo>
                <a:lnTo>
                  <a:pt x="0" y="10875354"/>
                </a:lnTo>
                <a:lnTo>
                  <a:pt x="0" y="9484680"/>
                </a:lnTo>
                <a:lnTo>
                  <a:pt x="10315699" y="6480349"/>
                </a:lnTo>
                <a:cubicBezTo>
                  <a:pt x="10363742" y="6466357"/>
                  <a:pt x="10412066" y="6457565"/>
                  <a:pt x="10460068" y="6453641"/>
                </a:cubicBezTo>
                <a:close/>
                <a:moveTo>
                  <a:pt x="10144249" y="4283946"/>
                </a:moveTo>
                <a:cubicBezTo>
                  <a:pt x="10480264" y="4256480"/>
                  <a:pt x="10800529" y="4467591"/>
                  <a:pt x="10898473" y="4803891"/>
                </a:cubicBezTo>
                <a:cubicBezTo>
                  <a:pt x="11010409" y="5188236"/>
                  <a:pt x="10789579" y="5590550"/>
                  <a:pt x="10405235" y="5702484"/>
                </a:cubicBezTo>
                <a:lnTo>
                  <a:pt x="450039" y="8601823"/>
                </a:lnTo>
                <a:cubicBezTo>
                  <a:pt x="305910" y="8643799"/>
                  <a:pt x="159254" y="8638979"/>
                  <a:pt x="26331" y="8596290"/>
                </a:cubicBezTo>
                <a:lnTo>
                  <a:pt x="0" y="8584956"/>
                </a:lnTo>
                <a:lnTo>
                  <a:pt x="0" y="7228038"/>
                </a:lnTo>
                <a:lnTo>
                  <a:pt x="44684" y="7209990"/>
                </a:lnTo>
                <a:lnTo>
                  <a:pt x="9999880" y="4310654"/>
                </a:lnTo>
                <a:cubicBezTo>
                  <a:pt x="10047923" y="4296662"/>
                  <a:pt x="10096247" y="4287869"/>
                  <a:pt x="10144249" y="4283946"/>
                </a:cubicBezTo>
                <a:close/>
                <a:moveTo>
                  <a:pt x="9836849" y="2172090"/>
                </a:moveTo>
                <a:cubicBezTo>
                  <a:pt x="10172865" y="2144624"/>
                  <a:pt x="10493130" y="2355735"/>
                  <a:pt x="10591073" y="2692036"/>
                </a:cubicBezTo>
                <a:cubicBezTo>
                  <a:pt x="10703009" y="3076379"/>
                  <a:pt x="10482179" y="3478693"/>
                  <a:pt x="10097835" y="3590629"/>
                </a:cubicBezTo>
                <a:lnTo>
                  <a:pt x="105879" y="6500672"/>
                </a:lnTo>
                <a:lnTo>
                  <a:pt x="0" y="6520260"/>
                </a:lnTo>
                <a:lnTo>
                  <a:pt x="0" y="5021622"/>
                </a:lnTo>
                <a:lnTo>
                  <a:pt x="9692480" y="2198798"/>
                </a:lnTo>
                <a:cubicBezTo>
                  <a:pt x="9740523" y="2184806"/>
                  <a:pt x="9788847" y="2176013"/>
                  <a:pt x="9836849" y="2172090"/>
                </a:cubicBezTo>
                <a:close/>
                <a:moveTo>
                  <a:pt x="9521029" y="2394"/>
                </a:moveTo>
                <a:cubicBezTo>
                  <a:pt x="9857045" y="-25072"/>
                  <a:pt x="10177310" y="186039"/>
                  <a:pt x="10275254" y="522340"/>
                </a:cubicBezTo>
                <a:cubicBezTo>
                  <a:pt x="10387189" y="906684"/>
                  <a:pt x="10166359" y="1308998"/>
                  <a:pt x="9782015" y="1420933"/>
                </a:cubicBezTo>
                <a:lnTo>
                  <a:pt x="0" y="4269834"/>
                </a:lnTo>
                <a:lnTo>
                  <a:pt x="0" y="2759947"/>
                </a:lnTo>
                <a:lnTo>
                  <a:pt x="9376660" y="29102"/>
                </a:lnTo>
                <a:cubicBezTo>
                  <a:pt x="9424703" y="15109"/>
                  <a:pt x="9473027" y="6317"/>
                  <a:pt x="9521029" y="2394"/>
                </a:cubicBezTo>
                <a:close/>
              </a:path>
            </a:pathLst>
          </a:custGeom>
          <a:effectLst/>
        </p:spPr>
        <p:txBody>
          <a:bodyPr wrap="square" lIns="38405" tIns="19202" rIns="38405" bIns="19202">
            <a:no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4625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o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6096396" y="1316853"/>
            <a:ext cx="1316982" cy="1315802"/>
          </a:xfrm>
          <a:prstGeom prst="ellipse">
            <a:avLst/>
          </a:prstGeom>
        </p:spPr>
        <p:txBody>
          <a:bodyPr lIns="38405" tIns="19202" rIns="38405" bIns="19202">
            <a:noAutofit/>
          </a:bodyPr>
          <a:lstStyle>
            <a:lvl1pPr marL="0" indent="0">
              <a:lnSpc>
                <a:spcPct val="130000"/>
              </a:lnSpc>
              <a:buNone/>
              <a:defRPr sz="600" baseline="0">
                <a:solidFill>
                  <a:srgbClr val="072C62"/>
                </a:solidFill>
                <a:latin typeface="+mn-lt"/>
              </a:defRPr>
            </a:lvl1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877260" y="1316853"/>
            <a:ext cx="1316982" cy="1315802"/>
          </a:xfrm>
          <a:prstGeom prst="ellipse">
            <a:avLst/>
          </a:prstGeom>
        </p:spPr>
        <p:txBody>
          <a:bodyPr lIns="38405" tIns="19202" rIns="38405" bIns="19202">
            <a:noAutofit/>
          </a:bodyPr>
          <a:lstStyle>
            <a:lvl1pPr marL="0" indent="0">
              <a:lnSpc>
                <a:spcPct val="130000"/>
              </a:lnSpc>
              <a:buNone/>
              <a:defRPr sz="600" baseline="0">
                <a:solidFill>
                  <a:srgbClr val="072C62"/>
                </a:solidFill>
                <a:latin typeface="+mn-lt"/>
              </a:defRPr>
            </a:lvl1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6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3986828" y="1316853"/>
            <a:ext cx="1316982" cy="1315802"/>
          </a:xfrm>
          <a:prstGeom prst="ellipse">
            <a:avLst/>
          </a:prstGeom>
        </p:spPr>
        <p:txBody>
          <a:bodyPr lIns="38405" tIns="19202" rIns="38405" bIns="19202">
            <a:noAutofit/>
          </a:bodyPr>
          <a:lstStyle>
            <a:lvl1pPr marL="0" indent="0">
              <a:lnSpc>
                <a:spcPct val="130000"/>
              </a:lnSpc>
              <a:buNone/>
              <a:defRPr sz="600" baseline="0">
                <a:solidFill>
                  <a:srgbClr val="072C62"/>
                </a:solidFill>
                <a:latin typeface="+mn-lt"/>
              </a:defRPr>
            </a:lvl1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483447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phone_devices of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302507" y="777374"/>
            <a:ext cx="2079633" cy="263398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534540" y="777374"/>
            <a:ext cx="2079633" cy="263398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5766573" y="777374"/>
            <a:ext cx="2079633" cy="263398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970421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60818" y="1631601"/>
            <a:ext cx="2376359" cy="1780676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5205" y="1631601"/>
            <a:ext cx="2380073" cy="1780676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 algn="ctr">
              <a:buNone/>
              <a:defRPr sz="1000" baseline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291808" y="1631601"/>
            <a:ext cx="2572480" cy="1780676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7620222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983977" y="1461270"/>
            <a:ext cx="1204645" cy="2129739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595983" y="1461270"/>
            <a:ext cx="1204645" cy="2129739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363601" y="1461270"/>
            <a:ext cx="1204645" cy="2129739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1457548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195758" y="1656879"/>
            <a:ext cx="2919767" cy="165292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10956" y="1656879"/>
            <a:ext cx="2919767" cy="165292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0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182300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400163" y="658116"/>
            <a:ext cx="3696663" cy="301823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700" b="1" i="0" spc="252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/>
          </p:nvPr>
        </p:nvSpPr>
        <p:spPr>
          <a:xfrm>
            <a:off x="4678002" y="656023"/>
            <a:ext cx="4173037" cy="2363405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l">
              <a:buFont typeface="Arial"/>
              <a:buNone/>
              <a:defRPr sz="1000" b="0" i="0" spc="126" baseline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endParaRPr lang="lt-LT"/>
          </a:p>
          <a:p>
            <a:pPr lvl="0"/>
            <a:endParaRPr lang="lt-LT"/>
          </a:p>
          <a:p>
            <a:pPr lvl="0"/>
            <a:endParaRPr lang="lt-LT"/>
          </a:p>
          <a:p>
            <a:pPr lvl="0"/>
            <a:endParaRPr lang="lt-LT"/>
          </a:p>
          <a:p>
            <a:pPr lvl="0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261657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01440" y="2282260"/>
            <a:ext cx="2057936" cy="212527"/>
          </a:xfrm>
          <a:prstGeom prst="rect">
            <a:avLst/>
          </a:prstGeom>
        </p:spPr>
        <p:txBody>
          <a:bodyPr lIns="38405" tIns="19202" rIns="38405" bIns="19202" anchor="b"/>
          <a:lstStyle>
            <a:lvl1pPr algn="r">
              <a:defRPr sz="1200" b="0" i="0">
                <a:solidFill>
                  <a:srgbClr val="072C62"/>
                </a:solidFill>
                <a:latin typeface="+mn-lt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1440" y="2807105"/>
            <a:ext cx="2057936" cy="301823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800" b="0" i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82487" y="926804"/>
            <a:ext cx="4276889" cy="301823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800" b="1" i="0" spc="252" baseline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</p:spTree>
    <p:extLst>
      <p:ext uri="{BB962C8B-B14F-4D97-AF65-F5344CB8AC3E}">
        <p14:creationId xmlns:p14="http://schemas.microsoft.com/office/powerpoint/2010/main" val="1475922586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v2 - Mart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443729" y="1244435"/>
            <a:ext cx="2265467" cy="233339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875178" y="1244435"/>
            <a:ext cx="2265467" cy="233339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63999" y="1244434"/>
            <a:ext cx="2265467" cy="233339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 algn="ctr">
              <a:buNone/>
              <a:defRPr sz="10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46856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-Mart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0671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91333" cy="5160758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840014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68022" y="0"/>
            <a:ext cx="4575979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808274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66814" y="859656"/>
            <a:ext cx="4202600" cy="266048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092903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615828" y="331975"/>
            <a:ext cx="1686787" cy="21352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499379" y="331975"/>
            <a:ext cx="3286358" cy="453239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/>
          </p:nvPr>
        </p:nvSpPr>
        <p:spPr>
          <a:xfrm>
            <a:off x="181022" y="331975"/>
            <a:ext cx="3239344" cy="1685738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l">
              <a:buNone/>
              <a:defRPr sz="1800" b="1" i="0" spc="252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98905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artik-fe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43825" y="998294"/>
            <a:ext cx="2376893" cy="2982279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419822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600" r:id="rId7"/>
    <p:sldLayoutId id="2147485601" r:id="rId8"/>
    <p:sldLayoutId id="2147485602" r:id="rId9"/>
    <p:sldLayoutId id="2147485603" r:id="rId10"/>
    <p:sldLayoutId id="2147485604" r:id="rId11"/>
    <p:sldLayoutId id="2147485605" r:id="rId12"/>
    <p:sldLayoutId id="2147485606" r:id="rId13"/>
    <p:sldLayoutId id="2147485607" r:id="rId14"/>
    <p:sldLayoutId id="2147485608" r:id="rId15"/>
    <p:sldLayoutId id="2147485609" r:id="rId16"/>
    <p:sldLayoutId id="2147485610" r:id="rId17"/>
    <p:sldLayoutId id="2147485611" r:id="rId18"/>
    <p:sldLayoutId id="2147485612" r:id="rId19"/>
    <p:sldLayoutId id="2147485613" r:id="rId20"/>
    <p:sldLayoutId id="2147485614" r:id="rId21"/>
    <p:sldLayoutId id="2147485615" r:id="rId22"/>
    <p:sldLayoutId id="2147485616" r:id="rId23"/>
  </p:sldLayoutIdLst>
  <p:transition spd="slow" advClick="0"/>
  <p:hf hdr="0" ftr="0" dt="0"/>
  <p:txStyles>
    <p:titleStyle>
      <a:lvl1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5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2pPr>
      <a:lvl3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3pPr>
      <a:lvl4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4pPr>
      <a:lvl5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5pPr>
      <a:lvl6pPr marL="4572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6pPr>
      <a:lvl7pPr marL="9144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7pPr>
      <a:lvl8pPr marL="13716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8pPr>
      <a:lvl9pPr marL="18288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9pPr>
    </p:titleStyle>
    <p:bodyStyle>
      <a:lvl1pPr marL="190500" indent="-190500" algn="l" defTabSz="76676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574675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7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958850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343025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1727200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111841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813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784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755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71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42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913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885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856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827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798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770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2A5B-7B24-F6A7-3FCA-62EAE767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1146175"/>
            <a:ext cx="7197725" cy="2392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lt-LT" alt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2022–2030 m. Alytaus regiono plėtros plano įgyvendinimas ir Regionų plėtros programos įgyvendinimo priežiūros plane numatytų regionui investavimo plano reikalavimų užtikrinimas</a:t>
            </a:r>
            <a:endParaRPr alt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7EBEABBF-6906-951C-662E-4DCDB7C62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4814888"/>
            <a:ext cx="206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m. balandžio 29 d.</a:t>
            </a: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F1BDA8-0997-0A72-AB6E-5C0E7C09AAA5}"/>
              </a:ext>
            </a:extLst>
          </p:cNvPr>
          <p:cNvSpPr txBox="1"/>
          <p:nvPr/>
        </p:nvSpPr>
        <p:spPr>
          <a:xfrm>
            <a:off x="1039108" y="453006"/>
            <a:ext cx="692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NR. LT021-01-01-01 </a:t>
            </a:r>
          </a:p>
          <a:p>
            <a:pPr algn="ctr"/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UGDYMO PRIEINAMUMO DIDINIMAS, ĮVAIRIALYPIO ŠVIETIMO PLĖTRA</a:t>
            </a:r>
            <a:endParaRPr lang="lt-LT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3AEFEB7-B6C2-840B-0750-36F11C2E4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103168"/>
              </p:ext>
            </p:extLst>
          </p:nvPr>
        </p:nvGraphicFramePr>
        <p:xfrm>
          <a:off x="1180531" y="1091821"/>
          <a:ext cx="6929306" cy="285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008538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B732D4-F6FF-5C19-55F5-5201D9356585}"/>
              </a:ext>
            </a:extLst>
          </p:cNvPr>
          <p:cNvSpPr txBox="1"/>
          <p:nvPr/>
        </p:nvSpPr>
        <p:spPr>
          <a:xfrm>
            <a:off x="1608268" y="367657"/>
            <a:ext cx="5652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NR. </a:t>
            </a:r>
            <a:r>
              <a:rPr lang="pt-BR" sz="1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LT021-02-01-02 </a:t>
            </a:r>
            <a:endParaRPr lang="lt-LT" sz="1400" b="1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DARNAUS JUDUMO SKATINIMAS REGIONO MIESTUOSE</a:t>
            </a:r>
            <a:endParaRPr lang="lt-LT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15FD354-D579-8D12-D014-3F9B7D628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514428"/>
              </p:ext>
            </p:extLst>
          </p:nvPr>
        </p:nvGraphicFramePr>
        <p:xfrm>
          <a:off x="1086522" y="1200150"/>
          <a:ext cx="6508457" cy="277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367902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0F2DC1-DD62-6949-CEE1-D7F6962A40F5}"/>
              </a:ext>
            </a:extLst>
          </p:cNvPr>
          <p:cNvSpPr txBox="1"/>
          <p:nvPr/>
        </p:nvSpPr>
        <p:spPr>
          <a:xfrm>
            <a:off x="1958453" y="546669"/>
            <a:ext cx="5227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NR. LT021-03-02-03 </a:t>
            </a:r>
          </a:p>
          <a:p>
            <a:pPr algn="ctr"/>
            <a:r>
              <a:rPr lang="fi-FI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ALYTAUS MIESTO TVARI PLĖTRA</a:t>
            </a:r>
            <a:endParaRPr lang="lt-LT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D4E6576-CBC6-44D0-E631-44AACE2925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755549"/>
              </p:ext>
            </p:extLst>
          </p:nvPr>
        </p:nvGraphicFramePr>
        <p:xfrm>
          <a:off x="1214651" y="1069889"/>
          <a:ext cx="7130955" cy="297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80598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2A687F-3569-8683-7D7A-E51A0A2D76AA}"/>
              </a:ext>
            </a:extLst>
          </p:cNvPr>
          <p:cNvSpPr txBox="1"/>
          <p:nvPr/>
        </p:nvSpPr>
        <p:spPr>
          <a:xfrm>
            <a:off x="1344303" y="487276"/>
            <a:ext cx="66123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Nr. </a:t>
            </a:r>
            <a:r>
              <a:rPr lang="lt-LT" sz="1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LT021-03-01-04 </a:t>
            </a:r>
            <a:endParaRPr lang="en-US" sz="1400" b="1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1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DARNI REGIONO EKONOMINĖ PLĖTRA, VIEŠŲJŲ PASLAUGŲ PRIEINAMUMO GERINIMAS</a:t>
            </a:r>
            <a:endParaRPr lang="lt-LT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CDEB41F-3341-8B2A-314E-3EF905B85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886682"/>
              </p:ext>
            </p:extLst>
          </p:nvPr>
        </p:nvGraphicFramePr>
        <p:xfrm>
          <a:off x="968991" y="1357099"/>
          <a:ext cx="69876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105887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3BF28F-6E8C-6662-8134-85CCDDEB1CFC}"/>
              </a:ext>
            </a:extLst>
          </p:cNvPr>
          <p:cNvSpPr txBox="1"/>
          <p:nvPr/>
        </p:nvSpPr>
        <p:spPr>
          <a:xfrm>
            <a:off x="1255594" y="532740"/>
            <a:ext cx="6707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NR. LT021-01-02-05 </a:t>
            </a:r>
          </a:p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SOCIALINIO BŪSTO FONDO PLĖTRA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2DF5F13-F53B-DFBD-9FDC-26D4AFB140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521762"/>
              </p:ext>
            </p:extLst>
          </p:nvPr>
        </p:nvGraphicFramePr>
        <p:xfrm>
          <a:off x="1098645" y="1200150"/>
          <a:ext cx="6448567" cy="302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7084111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B9CA35-ABED-AA55-BE03-EDBC8F7954FD}"/>
              </a:ext>
            </a:extLst>
          </p:cNvPr>
          <p:cNvSpPr txBox="1"/>
          <p:nvPr/>
        </p:nvSpPr>
        <p:spPr>
          <a:xfrm>
            <a:off x="1576316" y="676604"/>
            <a:ext cx="5861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NR. 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LT021-01-02-06 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SOCIALINIŲ PASLAUGŲ IR INFRASTRUKTŪROS PLĖTRA</a:t>
            </a:r>
            <a:endParaRPr lang="it-IT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CAAD23A-0311-DB4A-F443-187323760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003059"/>
              </p:ext>
            </p:extLst>
          </p:nvPr>
        </p:nvGraphicFramePr>
        <p:xfrm>
          <a:off x="1323832" y="1200150"/>
          <a:ext cx="65372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7355428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DFEE66-7C16-66B8-5A52-3F9337316E53}"/>
              </a:ext>
            </a:extLst>
          </p:cNvPr>
          <p:cNvSpPr txBox="1"/>
          <p:nvPr/>
        </p:nvSpPr>
        <p:spPr>
          <a:xfrm>
            <a:off x="1107347" y="453006"/>
            <a:ext cx="692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NR. LT021-01-02-07 </a:t>
            </a:r>
          </a:p>
          <a:p>
            <a:pPr algn="ctr"/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VISUOMENĖS SVEIKATOS PASLAUGŲ PRIEINAMUMO GERINIMAS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9173D0E-6D2A-A3F5-F3AF-7B0EED96E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778296"/>
              </p:ext>
            </p:extLst>
          </p:nvPr>
        </p:nvGraphicFramePr>
        <p:xfrm>
          <a:off x="1107347" y="1200149"/>
          <a:ext cx="6562695" cy="285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1965860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25A3B1-8E5D-4E77-ACCD-4B15BDB11D46}"/>
              </a:ext>
            </a:extLst>
          </p:cNvPr>
          <p:cNvSpPr txBox="1"/>
          <p:nvPr/>
        </p:nvSpPr>
        <p:spPr>
          <a:xfrm>
            <a:off x="1310185" y="539845"/>
            <a:ext cx="7055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NR. 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LT021-02-02-08 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RŪŠIUOJAMŲJŲ ATLIEKŲ SURINKIMO SKATINIMAS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943B532-F7B5-297D-BAC1-77AC74180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478206"/>
              </p:ext>
            </p:extLst>
          </p:nvPr>
        </p:nvGraphicFramePr>
        <p:xfrm>
          <a:off x="1173707" y="1200149"/>
          <a:ext cx="6898944" cy="286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530463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5D7B6A-241E-F23A-969E-BE947B2AE62D}"/>
              </a:ext>
            </a:extLst>
          </p:cNvPr>
          <p:cNvSpPr txBox="1"/>
          <p:nvPr/>
        </p:nvSpPr>
        <p:spPr>
          <a:xfrm>
            <a:off x="955343" y="526197"/>
            <a:ext cx="7315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NR. 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LT021-02-02-09 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VANDENS TIEKIMO IR NUOTEKŲ TVARKYMO PASLAUGŲ PRIEINAMUMO DIDINIMAS</a:t>
            </a:r>
            <a:endParaRPr lang="lt-LT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68084DE-F36B-2FD3-0304-2CC148CE16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397692"/>
              </p:ext>
            </p:extLst>
          </p:nvPr>
        </p:nvGraphicFramePr>
        <p:xfrm>
          <a:off x="1323833" y="1200150"/>
          <a:ext cx="6946710" cy="282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316687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BBFF2-634B-B762-55C7-60445421BEA5}"/>
              </a:ext>
            </a:extLst>
          </p:cNvPr>
          <p:cNvSpPr txBox="1"/>
          <p:nvPr/>
        </p:nvSpPr>
        <p:spPr>
          <a:xfrm>
            <a:off x="1107347" y="193699"/>
            <a:ext cx="6929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ALYTAUS REGIONO SITUACIJA VIS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LIETUVOS REGIONŲ KONTEKSTE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E4EEF69-6062-15A4-B4A0-F8F22B63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" y="501476"/>
            <a:ext cx="8035289" cy="4230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07373C-6B38-9148-9FEE-8AF7137DABB3}"/>
              </a:ext>
            </a:extLst>
          </p:cNvPr>
          <p:cNvSpPr txBox="1"/>
          <p:nvPr/>
        </p:nvSpPr>
        <p:spPr>
          <a:xfrm>
            <a:off x="933450" y="4642024"/>
            <a:ext cx="75323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Lietuvos Respublikos vidaus reikalų ministerijos 2026 m. kovo 31 d. duomenys.</a:t>
            </a:r>
          </a:p>
        </p:txBody>
      </p:sp>
    </p:spTree>
    <p:extLst>
      <p:ext uri="{BB962C8B-B14F-4D97-AF65-F5344CB8AC3E}">
        <p14:creationId xmlns:p14="http://schemas.microsoft.com/office/powerpoint/2010/main" val="379444618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583627-A168-C26C-60DF-5AE9D31ABFD0}"/>
              </a:ext>
            </a:extLst>
          </p:cNvPr>
          <p:cNvSpPr txBox="1"/>
          <p:nvPr/>
        </p:nvSpPr>
        <p:spPr>
          <a:xfrm>
            <a:off x="619125" y="260350"/>
            <a:ext cx="80946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2022–2030 METŲ REGIONŲ PLĖTROS PROGRAMOS ĮGYVENDINIMO PRIEŽIŪROS PLANE REGIONAMS NUSTATYTI REIKALAVIMAI 2026 METAMS</a:t>
            </a:r>
            <a:endParaRPr lang="lt-L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ECDAB21A-B06E-C9C2-1310-08C89D12482F}"/>
              </a:ext>
            </a:extLst>
          </p:cNvPr>
          <p:cNvSpPr/>
          <p:nvPr/>
        </p:nvSpPr>
        <p:spPr>
          <a:xfrm>
            <a:off x="4906169" y="1157288"/>
            <a:ext cx="3722688" cy="20240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lt-LT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LĖŠŲ IŠMOKĖJIMAS PROJEKTAMS</a:t>
            </a:r>
          </a:p>
          <a:p>
            <a:pPr algn="just">
              <a:lnSpc>
                <a:spcPct val="110000"/>
              </a:lnSpc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projektų vykdytojams išmokėtos ES lėšos turi sudaryti </a:t>
            </a:r>
            <a:r>
              <a:rPr 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mažiau kaip 39 proc. 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 regionui numatytų ES lėšų.</a:t>
            </a:r>
            <a:endParaRPr lang="lt-LT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13E971B9-B566-A9F9-1ADC-EDD0B95D0B23}"/>
              </a:ext>
            </a:extLst>
          </p:cNvPr>
          <p:cNvSpPr/>
          <p:nvPr/>
        </p:nvSpPr>
        <p:spPr>
          <a:xfrm>
            <a:off x="981075" y="1157288"/>
            <a:ext cx="3611563" cy="203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lt-LT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FINANSAVIMO SUTARČIŲ SUDARYMAS </a:t>
            </a:r>
          </a:p>
          <a:p>
            <a:pPr algn="just">
              <a:lnSpc>
                <a:spcPct val="110000"/>
              </a:lnSpc>
              <a:defRPr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rojektų, skirtų įgyvendinti RPP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pažangos priemones, finansavimo sutarčių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lėšų dalis turi sudaryti </a:t>
            </a:r>
            <a:r>
              <a:rPr 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proc. 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regionui numatytų ES lėšų</a:t>
            </a:r>
            <a:r>
              <a:rPr lang="lt-LT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89CCE293-A207-84AD-6278-E064C67DE085}"/>
              </a:ext>
            </a:extLst>
          </p:cNvPr>
          <p:cNvSpPr/>
          <p:nvPr/>
        </p:nvSpPr>
        <p:spPr>
          <a:xfrm>
            <a:off x="960438" y="3579813"/>
            <a:ext cx="3611562" cy="3206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alt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mažiau kaip </a:t>
            </a:r>
            <a:fld id="{416AFF66-567A-4E84-8625-483DA0DB1F17}" type="VALUE"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127 572 900,00</a:t>
            </a:fld>
            <a:r>
              <a:rPr lang="lt-LT" alt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alt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endParaRPr lang="lt-LT" sz="1400" dirty="0">
              <a:solidFill>
                <a:schemeClr val="bg1"/>
              </a:solidFill>
            </a:endParaRPr>
          </a:p>
        </p:txBody>
      </p:sp>
      <p:sp>
        <p:nvSpPr>
          <p:cNvPr id="15" name="Stačiakampis 14">
            <a:extLst>
              <a:ext uri="{FF2B5EF4-FFF2-40B4-BE49-F238E27FC236}">
                <a16:creationId xmlns:a16="http://schemas.microsoft.com/office/drawing/2014/main" id="{93FCD35A-EF3E-4753-F083-286A4BA35A09}"/>
              </a:ext>
            </a:extLst>
          </p:cNvPr>
          <p:cNvSpPr/>
          <p:nvPr/>
        </p:nvSpPr>
        <p:spPr>
          <a:xfrm>
            <a:off x="4945857" y="3579812"/>
            <a:ext cx="3683000" cy="3206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mažiau kaip</a:t>
            </a:r>
            <a:r>
              <a:rPr lang="lt-LT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49 753 431 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endParaRPr lang="lt-LT" sz="1400" dirty="0">
              <a:solidFill>
                <a:schemeClr val="bg1"/>
              </a:solidFill>
            </a:endParaRPr>
          </a:p>
        </p:txBody>
      </p:sp>
      <p:sp>
        <p:nvSpPr>
          <p:cNvPr id="2" name="Rodyklė: žemyn 1">
            <a:extLst>
              <a:ext uri="{FF2B5EF4-FFF2-40B4-BE49-F238E27FC236}">
                <a16:creationId xmlns:a16="http://schemas.microsoft.com/office/drawing/2014/main" id="{1A0293FE-B03D-9DD8-045D-9CA7D01F2CE0}"/>
              </a:ext>
            </a:extLst>
          </p:cNvPr>
          <p:cNvSpPr/>
          <p:nvPr/>
        </p:nvSpPr>
        <p:spPr>
          <a:xfrm>
            <a:off x="2741613" y="3252788"/>
            <a:ext cx="46037" cy="2635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sp>
        <p:nvSpPr>
          <p:cNvPr id="3" name="Rodyklė: žemyn 2">
            <a:extLst>
              <a:ext uri="{FF2B5EF4-FFF2-40B4-BE49-F238E27FC236}">
                <a16:creationId xmlns:a16="http://schemas.microsoft.com/office/drawing/2014/main" id="{DB764980-1051-0B5C-C222-8BBF08C9EFE2}"/>
              </a:ext>
            </a:extLst>
          </p:cNvPr>
          <p:cNvSpPr/>
          <p:nvPr/>
        </p:nvSpPr>
        <p:spPr>
          <a:xfrm>
            <a:off x="6721475" y="3252788"/>
            <a:ext cx="46038" cy="2635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5BC2E-DF44-8E75-3AB6-F8948F3BE850}"/>
              </a:ext>
            </a:extLst>
          </p:cNvPr>
          <p:cNvSpPr txBox="1"/>
          <p:nvPr/>
        </p:nvSpPr>
        <p:spPr>
          <a:xfrm>
            <a:off x="502920" y="305783"/>
            <a:ext cx="83134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ALYTAUS REGIONO SITUACIJA VIS</a:t>
            </a:r>
            <a:r>
              <a:rPr lang="lt-LT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LIETUVOS REGIONŲ KONTEKSTE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D8A2626B-6619-5E61-EB43-6174464E4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680"/>
            <a:ext cx="9144000" cy="3406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90B791-8760-57DA-41BD-C5ED0D82A97A}"/>
              </a:ext>
            </a:extLst>
          </p:cNvPr>
          <p:cNvSpPr txBox="1"/>
          <p:nvPr/>
        </p:nvSpPr>
        <p:spPr>
          <a:xfrm>
            <a:off x="373380" y="4437607"/>
            <a:ext cx="75742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Lietuvos Respublikos vidaus reikalų ministerijos 2026 m. kovo 31 d. duomenys (informacija apie išmokėjimus pateikiama 2026 m. kovo 10 d.) </a:t>
            </a:r>
          </a:p>
        </p:txBody>
      </p:sp>
    </p:spTree>
    <p:extLst>
      <p:ext uri="{BB962C8B-B14F-4D97-AF65-F5344CB8AC3E}">
        <p14:creationId xmlns:p14="http://schemas.microsoft.com/office/powerpoint/2010/main" val="1270579625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>
            <a:extLst>
              <a:ext uri="{FF2B5EF4-FFF2-40B4-BE49-F238E27FC236}">
                <a16:creationId xmlns:a16="http://schemas.microsoft.com/office/drawing/2014/main" id="{7DB6BDF3-2E22-AB79-21E0-E1EE01227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341313"/>
            <a:ext cx="77073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FINANSAVIMO SUTARČIŲ SUDARYMO REIKALAVIMO VYKDYMO </a:t>
            </a:r>
            <a:r>
              <a:rPr lang="lt-LT" altLang="lt-LT" sz="14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ESAMA SITUACIJA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59570-E0F6-3172-C6D2-299A05CE85DC}"/>
              </a:ext>
            </a:extLst>
          </p:cNvPr>
          <p:cNvSpPr txBox="1"/>
          <p:nvPr/>
        </p:nvSpPr>
        <p:spPr>
          <a:xfrm>
            <a:off x="106363" y="4306888"/>
            <a:ext cx="6659562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2026-04-23 duomenys.</a:t>
            </a:r>
            <a:endParaRPr lang="lt-LT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F69160D-85CD-B55F-4E26-163019F92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733465"/>
              </p:ext>
            </p:extLst>
          </p:nvPr>
        </p:nvGraphicFramePr>
        <p:xfrm>
          <a:off x="769620" y="822960"/>
          <a:ext cx="7520940" cy="312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1C6352-6530-212D-EB97-21225463BE0D}"/>
              </a:ext>
            </a:extLst>
          </p:cNvPr>
          <p:cNvSpPr txBox="1"/>
          <p:nvPr/>
        </p:nvSpPr>
        <p:spPr>
          <a:xfrm>
            <a:off x="952500" y="311150"/>
            <a:ext cx="75660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SUDARYTOS FINANSAVIMO SUTARTYS PAGAL SAVIVALDYBES</a:t>
            </a:r>
            <a:r>
              <a:rPr lang="en-US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EUR</a:t>
            </a:r>
            <a:endParaRPr lang="lt-L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2C5F4-9A55-6297-CE32-75F78DBF5C9D}"/>
              </a:ext>
            </a:extLst>
          </p:cNvPr>
          <p:cNvSpPr txBox="1"/>
          <p:nvPr/>
        </p:nvSpPr>
        <p:spPr>
          <a:xfrm>
            <a:off x="227964" y="4424680"/>
            <a:ext cx="66300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PASTABA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Bendro savivaldybių projekto  Komunalinių atliekų rūšiuojamojo surinkimo infrastruktūros plėtra Alytaus regione“ sutarties lėšos šioje lentelėje nėra įtrauktos. </a:t>
            </a:r>
          </a:p>
          <a:p>
            <a:pPr>
              <a:defRPr/>
            </a:pP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4-23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duomenys</a:t>
            </a:r>
            <a:endParaRPr lang="lt-LT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88DE872-690F-464B-F8D9-B95C4CEDE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24561"/>
              </p:ext>
            </p:extLst>
          </p:nvPr>
        </p:nvGraphicFramePr>
        <p:xfrm>
          <a:off x="952500" y="898072"/>
          <a:ext cx="7108371" cy="308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>
            <a:extLst>
              <a:ext uri="{FF2B5EF4-FFF2-40B4-BE49-F238E27FC236}">
                <a16:creationId xmlns:a16="http://schemas.microsoft.com/office/drawing/2014/main" id="{8DD708AC-F999-1A3E-1258-F2FD895D0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209550"/>
            <a:ext cx="677545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PROJEKTAMS </a:t>
            </a:r>
            <a:r>
              <a:rPr lang="en-US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ŠMOKĖTOS </a:t>
            </a: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LĖŠOS, EUR</a:t>
            </a:r>
            <a:endParaRPr lang="lt-LT" altLang="lt-L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2307B-A0F4-4FE9-0683-75E1898F3C0A}"/>
              </a:ext>
            </a:extLst>
          </p:cNvPr>
          <p:cNvSpPr txBox="1"/>
          <p:nvPr/>
        </p:nvSpPr>
        <p:spPr>
          <a:xfrm>
            <a:off x="123210" y="4319501"/>
            <a:ext cx="67214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PASTABA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Lėšų išmokėjimo reikalavimo vykdymas – 45 proc.  </a:t>
            </a:r>
          </a:p>
          <a:p>
            <a:pPr>
              <a:defRPr/>
            </a:pP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6-0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3-31 duomenys.</a:t>
            </a:r>
            <a:endParaRPr 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788D3D2-C04E-1016-2BAA-3EAF2F8B8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654388"/>
              </p:ext>
            </p:extLst>
          </p:nvPr>
        </p:nvGraphicFramePr>
        <p:xfrm>
          <a:off x="810985" y="865414"/>
          <a:ext cx="7298871" cy="307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49909A-1388-94CC-89E7-8DA8C98B1173}"/>
              </a:ext>
            </a:extLst>
          </p:cNvPr>
          <p:cNvSpPr txBox="1"/>
          <p:nvPr/>
        </p:nvSpPr>
        <p:spPr>
          <a:xfrm>
            <a:off x="1203434" y="299545"/>
            <a:ext cx="673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PROJEKTAMS </a:t>
            </a:r>
            <a:r>
              <a:rPr lang="en-US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ŠMOKĖTOS </a:t>
            </a: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LĖŠOS PAGAL SAVIVALDYBES, EUR</a:t>
            </a:r>
            <a:endParaRPr lang="lt-LT" altLang="lt-LT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A839A-752A-C0F3-0A0A-C3940F5F22AF}"/>
              </a:ext>
            </a:extLst>
          </p:cNvPr>
          <p:cNvSpPr txBox="1"/>
          <p:nvPr/>
        </p:nvSpPr>
        <p:spPr>
          <a:xfrm>
            <a:off x="290348" y="4587875"/>
            <a:ext cx="230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2026-03-31 duomenys.</a:t>
            </a:r>
            <a:endParaRPr lang="lt-LT" sz="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AE0AAAF-1CB7-982B-165C-C6FC23D94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788778"/>
              </p:ext>
            </p:extLst>
          </p:nvPr>
        </p:nvGraphicFramePr>
        <p:xfrm>
          <a:off x="1038285" y="961595"/>
          <a:ext cx="7032031" cy="310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14950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6E0D9-73A7-4E7F-4E6A-24354154B19D}"/>
              </a:ext>
            </a:extLst>
          </p:cNvPr>
          <p:cNvSpPr txBox="1"/>
          <p:nvPr/>
        </p:nvSpPr>
        <p:spPr>
          <a:xfrm>
            <a:off x="876300" y="433848"/>
            <a:ext cx="729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VERTINAM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ROJEKT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GYVENDINIMO PLAN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VERTĖ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PAGAL SAVIVALDYBES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EUR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21C7613-7251-365B-4A9F-4D1A7164A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963422"/>
              </p:ext>
            </p:extLst>
          </p:nvPr>
        </p:nvGraphicFramePr>
        <p:xfrm>
          <a:off x="1001486" y="1066800"/>
          <a:ext cx="649332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E89911-10D2-BC83-8584-A5641D6BD0E3}"/>
              </a:ext>
            </a:extLst>
          </p:cNvPr>
          <p:cNvSpPr txBox="1"/>
          <p:nvPr/>
        </p:nvSpPr>
        <p:spPr>
          <a:xfrm>
            <a:off x="654341" y="4513277"/>
            <a:ext cx="199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4-23</a:t>
            </a:r>
            <a:r>
              <a:rPr lang="en-US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duomenys</a:t>
            </a:r>
            <a:endParaRPr lang="lt-LT" sz="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386473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8C54A1-C1F1-48F6-6F8C-668EAB83DF09}"/>
              </a:ext>
            </a:extLst>
          </p:cNvPr>
          <p:cNvSpPr txBox="1"/>
          <p:nvPr/>
        </p:nvSpPr>
        <p:spPr>
          <a:xfrm>
            <a:off x="928688" y="279400"/>
            <a:ext cx="73818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PROJEKTŲ ĮGYVENDINIMO PLANŲ TEIKIMO SITUACIJA REGIONE</a:t>
            </a:r>
            <a:endParaRPr lang="lt-L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5D79F01-5A0B-901B-E073-B77939EAE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436789"/>
              </p:ext>
            </p:extLst>
          </p:nvPr>
        </p:nvGraphicFramePr>
        <p:xfrm>
          <a:off x="-546931" y="779558"/>
          <a:ext cx="3067940" cy="179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AD16534-9F44-D721-F9AB-8923BB739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7956"/>
              </p:ext>
            </p:extLst>
          </p:nvPr>
        </p:nvGraphicFramePr>
        <p:xfrm>
          <a:off x="-236621" y="2646947"/>
          <a:ext cx="2757630" cy="194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59D206E-65A3-5A2A-2AA3-CDE774A83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016496"/>
              </p:ext>
            </p:extLst>
          </p:nvPr>
        </p:nvGraphicFramePr>
        <p:xfrm>
          <a:off x="2011588" y="2455031"/>
          <a:ext cx="3256448" cy="184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F6D4F1F-9A1C-E11F-6A01-2DD4488DA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091345"/>
              </p:ext>
            </p:extLst>
          </p:nvPr>
        </p:nvGraphicFramePr>
        <p:xfrm>
          <a:off x="811053" y="776945"/>
          <a:ext cx="7617143" cy="328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559499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504C01-7E82-9DC6-8C8E-84A2E29684CE}"/>
              </a:ext>
            </a:extLst>
          </p:cNvPr>
          <p:cNvSpPr txBox="1"/>
          <p:nvPr/>
        </p:nvSpPr>
        <p:spPr>
          <a:xfrm>
            <a:off x="521884" y="2002363"/>
            <a:ext cx="79453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lt-LT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</a:t>
            </a:r>
            <a:r>
              <a:rPr lang="lt-LT" altLang="lt-LT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PAŽANGOS PRIEMONĖMS ĮGYVENDINTI SUPLANUOTŲ LĖŠŲ </a:t>
            </a:r>
            <a:endParaRPr lang="en-US" altLang="lt-LT" sz="1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altLang="lt-LT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PANAUDOJIMAS</a:t>
            </a:r>
            <a:endParaRPr lang="lt-LT" sz="1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3289006899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efault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2992</TotalTime>
  <Words>483</Words>
  <Application>Microsoft Office PowerPoint</Application>
  <PresentationFormat>Demonstracija ekrane (16:9)</PresentationFormat>
  <Paragraphs>87</Paragraphs>
  <Slides>20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Lato Light</vt:lpstr>
      <vt:lpstr>Times New Roman</vt:lpstr>
      <vt:lpstr>Default Theme</vt:lpstr>
      <vt:lpstr>2022–2030 m. Alytaus regiono plėtros plano įgyvendinimas ir Regionų plėtros programos įgyvendinimo priežiūros plane numatytų regionui investavimo plano reikalavimų užtikrinimas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creator>Giedrė Šešelgienė</dc:creator>
  <cp:lastModifiedBy>Girmante Katinaitė-Stočkuvienė</cp:lastModifiedBy>
  <cp:revision>12</cp:revision>
  <cp:lastPrinted>2025-12-17T08:03:44Z</cp:lastPrinted>
  <dcterms:created xsi:type="dcterms:W3CDTF">2014-11-12T21:47:38Z</dcterms:created>
  <dcterms:modified xsi:type="dcterms:W3CDTF">2026-04-29T04:45:07Z</dcterms:modified>
</cp:coreProperties>
</file>