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3"/>
  </p:sldMasterIdLst>
  <p:notesMasterIdLst>
    <p:notesMasterId r:id="rId8"/>
  </p:notesMasterIdLst>
  <p:sldIdLst>
    <p:sldId id="256" r:id="rId4"/>
    <p:sldId id="407" r:id="rId5"/>
    <p:sldId id="402" r:id="rId6"/>
    <p:sldId id="395" r:id="rId7"/>
  </p:sldIdLst>
  <p:sldSz cx="9144000" cy="5145088"/>
  <p:notesSz cx="6796088" cy="987425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500" kern="1200">
        <a:solidFill>
          <a:schemeClr val="bg1"/>
        </a:solidFill>
        <a:latin typeface="Century Gothic" panose="020B0502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rginija Šimkutė ARPT" initials="VŠA" lastIdx="1" clrIdx="0">
    <p:extLst>
      <p:ext uri="{19B8F6BF-5375-455C-9EA6-DF929625EA0E}">
        <p15:presenceInfo xmlns:p15="http://schemas.microsoft.com/office/powerpoint/2012/main" userId="S::virginija.simkute@alytausregionas.lt::e1cccb15-7910-41f9-9643-efdbc9dfbc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54568"/>
    <a:srgbClr val="00664D"/>
    <a:srgbClr val="008000"/>
    <a:srgbClr val="69D8FF"/>
    <a:srgbClr val="FF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F1C157-CE1D-4CA3-9D0B-B254A5DDB2D1}" v="40" dt="2026-06-30T06:25:54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Vidutinis stilius 4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7060" autoAdjust="0"/>
  </p:normalViewPr>
  <p:slideViewPr>
    <p:cSldViewPr>
      <p:cViewPr varScale="1">
        <p:scale>
          <a:sx n="127" d="100"/>
          <a:sy n="127" d="100"/>
        </p:scale>
        <p:origin x="178" y="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 Petkeviciute-Siliuniene" userId="a2131949-5572-482b-9c51-befe6bc8f127" providerId="ADAL" clId="{A7F9F8FA-125A-450A-AC38-D417B2443CA1}"/>
    <pc:docChg chg="undo custSel delSld modSld sldOrd">
      <pc:chgData name="Vita Petkeviciute-Siliuniene" userId="a2131949-5572-482b-9c51-befe6bc8f127" providerId="ADAL" clId="{A7F9F8FA-125A-450A-AC38-D417B2443CA1}" dt="2026-06-30T06:28:36.841" v="580"/>
      <pc:docMkLst>
        <pc:docMk/>
      </pc:docMkLst>
      <pc:sldChg chg="addSp delSp modSp mod">
        <pc:chgData name="Vita Petkeviciute-Siliuniene" userId="a2131949-5572-482b-9c51-befe6bc8f127" providerId="ADAL" clId="{A7F9F8FA-125A-450A-AC38-D417B2443CA1}" dt="2026-06-30T06:28:29.992" v="578" actId="20577"/>
        <pc:sldMkLst>
          <pc:docMk/>
          <pc:sldMk cId="3185889859" sldId="395"/>
        </pc:sldMkLst>
        <pc:spChg chg="del">
          <ac:chgData name="Vita Petkeviciute-Siliuniene" userId="a2131949-5572-482b-9c51-befe6bc8f127" providerId="ADAL" clId="{A7F9F8FA-125A-450A-AC38-D417B2443CA1}" dt="2026-06-30T06:11:05.142" v="176" actId="478"/>
          <ac:spMkLst>
            <pc:docMk/>
            <pc:sldMk cId="3185889859" sldId="395"/>
            <ac:spMk id="2" creationId="{76B160CF-1D1E-1328-6A0E-947BA69AA257}"/>
          </ac:spMkLst>
        </pc:spChg>
        <pc:spChg chg="add del mod">
          <ac:chgData name="Vita Petkeviciute-Siliuniene" userId="a2131949-5572-482b-9c51-befe6bc8f127" providerId="ADAL" clId="{A7F9F8FA-125A-450A-AC38-D417B2443CA1}" dt="2026-06-30T06:11:10.539" v="177" actId="478"/>
          <ac:spMkLst>
            <pc:docMk/>
            <pc:sldMk cId="3185889859" sldId="395"/>
            <ac:spMk id="5" creationId="{7F4DCD3A-986B-F172-3F96-A77FA0A4F54E}"/>
          </ac:spMkLst>
        </pc:spChg>
        <pc:graphicFrameChg chg="mod modGraphic">
          <ac:chgData name="Vita Petkeviciute-Siliuniene" userId="a2131949-5572-482b-9c51-befe6bc8f127" providerId="ADAL" clId="{A7F9F8FA-125A-450A-AC38-D417B2443CA1}" dt="2026-06-30T06:28:29.992" v="578" actId="20577"/>
          <ac:graphicFrameMkLst>
            <pc:docMk/>
            <pc:sldMk cId="3185889859" sldId="395"/>
            <ac:graphicFrameMk id="4" creationId="{C2748D8C-29F1-CB69-B81E-BCAC63D55D96}"/>
          </ac:graphicFrameMkLst>
        </pc:graphicFrameChg>
      </pc:sldChg>
      <pc:sldChg chg="ord">
        <pc:chgData name="Vita Petkeviciute-Siliuniene" userId="a2131949-5572-482b-9c51-befe6bc8f127" providerId="ADAL" clId="{A7F9F8FA-125A-450A-AC38-D417B2443CA1}" dt="2026-06-30T06:28:36.841" v="580"/>
        <pc:sldMkLst>
          <pc:docMk/>
          <pc:sldMk cId="365163121" sldId="407"/>
        </pc:sldMkLst>
      </pc:sldChg>
      <pc:sldChg chg="del">
        <pc:chgData name="Vita Petkeviciute-Siliuniene" userId="a2131949-5572-482b-9c51-befe6bc8f127" providerId="ADAL" clId="{A7F9F8FA-125A-450A-AC38-D417B2443CA1}" dt="2026-06-30T06:20:41.430" v="444" actId="47"/>
        <pc:sldMkLst>
          <pc:docMk/>
          <pc:sldMk cId="176996124" sldId="408"/>
        </pc:sldMkLst>
      </pc:sldChg>
      <pc:sldChg chg="del">
        <pc:chgData name="Vita Petkeviciute-Siliuniene" userId="a2131949-5572-482b-9c51-befe6bc8f127" providerId="ADAL" clId="{A7F9F8FA-125A-450A-AC38-D417B2443CA1}" dt="2026-06-30T06:26:36.882" v="571" actId="47"/>
        <pc:sldMkLst>
          <pc:docMk/>
          <pc:sldMk cId="3236825097" sldId="41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24044541090511"/>
          <c:y val="3.8320744909197388E-2"/>
          <c:w val="0.48683782217204369"/>
          <c:h val="0.92335851018160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D99-4A99-9EBF-694A8F0CB0A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D99-4A99-9EBF-694A8F0CB0A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D99-4A99-9EBF-694A8F0CB0A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D99-4A99-9EBF-694A8F0CB0A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99-4A99-9EBF-694A8F0CB0A9}"/>
              </c:ext>
            </c:extLst>
          </c:dPt>
          <c:dLbls>
            <c:dLbl>
              <c:idx val="0"/>
              <c:layout>
                <c:manualLayout>
                  <c:x val="-3.4953526391516927E-3"/>
                  <c:y val="-4.8771857157160314E-2"/>
                </c:manualLayout>
              </c:layout>
              <c:tx>
                <c:rich>
                  <a:bodyPr/>
                  <a:lstStyle/>
                  <a:p>
                    <a:fld id="{16B650C4-7809-43D7-B90E-67708A94825E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D99-4A99-9EBF-694A8F0CB0A9}"/>
                </c:ext>
              </c:extLst>
            </c:dLbl>
            <c:dLbl>
              <c:idx val="1"/>
              <c:layout>
                <c:manualLayout>
                  <c:x val="-1.1399919891866121E-2"/>
                  <c:y val="-4.5288153074506003E-2"/>
                </c:manualLayout>
              </c:layout>
              <c:tx>
                <c:rich>
                  <a:bodyPr/>
                  <a:lstStyle/>
                  <a:p>
                    <a:fld id="{1AD29197-2575-4588-8891-BEB77422D116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D99-4A99-9EBF-694A8F0CB0A9}"/>
                </c:ext>
              </c:extLst>
            </c:dLbl>
            <c:dLbl>
              <c:idx val="2"/>
              <c:layout>
                <c:manualLayout>
                  <c:x val="-4.3262708103521949E-4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11AD11-E415-49A3-A272-DE29BE89CA20}" type="VALUE">
                      <a:rPr lang="en-US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[REIKŠMĖ]</a:t>
                    </a:fld>
                    <a:endParaRPr lang="lt-LT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D99-4A99-9EBF-694A8F0CB0A9}"/>
                </c:ext>
              </c:extLst>
            </c:dLbl>
            <c:dLbl>
              <c:idx val="3"/>
              <c:layout>
                <c:manualLayout>
                  <c:x val="7.0853462157809978E-4"/>
                  <c:y val="0"/>
                </c:manualLayout>
              </c:layout>
              <c:tx>
                <c:rich>
                  <a:bodyPr/>
                  <a:lstStyle/>
                  <a:p>
                    <a:fld id="{A74D7764-5482-4A79-B733-15817327F631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D99-4A99-9EBF-694A8F0CB0A9}"/>
                </c:ext>
              </c:extLst>
            </c:dLbl>
            <c:dLbl>
              <c:idx val="4"/>
              <c:layout>
                <c:manualLayout>
                  <c:x val="-5.0861577085473016E-3"/>
                  <c:y val="-3.4837040826543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99-4A99-9EBF-694A8F0CB0A9}"/>
                </c:ext>
              </c:extLst>
            </c:dLbl>
            <c:dLbl>
              <c:idx val="5"/>
              <c:layout>
                <c:manualLayout>
                  <c:x val="1.5143215793677965E-3"/>
                  <c:y val="-6.9674081653086804E-3"/>
                </c:manualLayout>
              </c:layout>
              <c:tx>
                <c:rich>
                  <a:bodyPr/>
                  <a:lstStyle/>
                  <a:p>
                    <a:fld id="{3DDF57C0-9196-4A1F-AB37-E2B63D53D740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5D99-4A99-9EBF-694A8F0CB0A9}"/>
                </c:ext>
              </c:extLst>
            </c:dLbl>
            <c:dLbl>
              <c:idx val="6"/>
              <c:layout>
                <c:manualLayout>
                  <c:x val="-1.1329199792055569E-3"/>
                  <c:y val="-6.9674081653086162E-3"/>
                </c:manualLayout>
              </c:layout>
              <c:tx>
                <c:rich>
                  <a:bodyPr/>
                  <a:lstStyle/>
                  <a:p>
                    <a:fld id="{A7EA684D-9720-4445-B1BF-6CF8A6D986E8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99-4A99-9EBF-694A8F0CB0A9}"/>
                </c:ext>
              </c:extLst>
            </c:dLbl>
            <c:dLbl>
              <c:idx val="7"/>
              <c:layout>
                <c:manualLayout>
                  <c:x val="1.9409886214987482E-4"/>
                  <c:y val="-3.4837040826543081E-3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99-4A99-9EBF-694A8F0CB0A9}"/>
                </c:ext>
              </c:extLst>
            </c:dLbl>
            <c:dLbl>
              <c:idx val="8"/>
              <c:layout>
                <c:manualLayout>
                  <c:x val="-8.1797202885871157E-3"/>
                  <c:y val="0"/>
                </c:manualLayout>
              </c:layout>
              <c:tx>
                <c:rich>
                  <a:bodyPr/>
                  <a:lstStyle/>
                  <a:p>
                    <a:fld id="{F91FC6F5-5FAC-4CEF-945E-BEF4D5019F13}" type="VALUE">
                      <a:rPr lang="en-US">
                        <a:solidFill>
                          <a:schemeClr val="tx1"/>
                        </a:solidFill>
                      </a:rPr>
                      <a:pPr/>
                      <a:t>[REIKŠMĖ]</a:t>
                    </a:fld>
                    <a:endParaRPr lang="lt-L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99-4A99-9EBF-694A8F0CB0A9}"/>
                </c:ext>
              </c:extLst>
            </c:dLbl>
            <c:dLbl>
              <c:idx val="9"/>
              <c:layout>
                <c:manualLayout>
                  <c:x val="1.597031884731414E-2"/>
                  <c:y val="3.4837040826543081E-3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CF8-4179-BFF5-2D86CBF1A9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Darni regiono ekonominė plėtra, viešųjų paslaugų prieinamumo gerinimas</c:v>
                </c:pt>
                <c:pt idx="1">
                  <c:v>Alytaus miesto tvari plėtra</c:v>
                </c:pt>
                <c:pt idx="2">
                  <c:v>Socialinio būsto fondo plėtra</c:v>
                </c:pt>
                <c:pt idx="3">
                  <c:v>Ugdymo prieinamumo didinimas, įvairialypio švietimo plėtra</c:v>
                </c:pt>
                <c:pt idx="4">
                  <c:v>Vandentiekos ir vandenvalos paslaugų prieinamumo didinimas</c:v>
                </c:pt>
                <c:pt idx="5">
                  <c:v>Socialinių paslaugų ir infrastruktūros plėtra</c:v>
                </c:pt>
                <c:pt idx="6">
                  <c:v>Darnaus judumo skatinimas regiono miestuose</c:v>
                </c:pt>
                <c:pt idx="7">
                  <c:v>Civilinės parengties stiprinimas</c:v>
                </c:pt>
                <c:pt idx="8">
                  <c:v>Rūšiuojamų atliekų surinkimo skatinimas</c:v>
                </c:pt>
                <c:pt idx="9">
                  <c:v>Geriamojo vandens tiekimo infrastruktūros saugumo didinimas</c:v>
                </c:pt>
                <c:pt idx="10">
                  <c:v>Visuomenės sveikatos paslaugų prieinamumo gerinimas</c:v>
                </c:pt>
              </c:strCache>
            </c:strRef>
          </c:cat>
          <c:val>
            <c:numRef>
              <c:f>Lapas1!$B$2:$B$12</c:f>
              <c:numCache>
                <c:formatCode>#,##0.00</c:formatCode>
                <c:ptCount val="11"/>
                <c:pt idx="0">
                  <c:v>49504874.560000002</c:v>
                </c:pt>
                <c:pt idx="1">
                  <c:v>32274375.899999999</c:v>
                </c:pt>
                <c:pt idx="2">
                  <c:v>14368508.699999999</c:v>
                </c:pt>
                <c:pt idx="3">
                  <c:v>10203315.34</c:v>
                </c:pt>
                <c:pt idx="4">
                  <c:v>9625155.5</c:v>
                </c:pt>
                <c:pt idx="5">
                  <c:v>8359871</c:v>
                </c:pt>
                <c:pt idx="6">
                  <c:v>3655000</c:v>
                </c:pt>
                <c:pt idx="7">
                  <c:v>3643530</c:v>
                </c:pt>
                <c:pt idx="8">
                  <c:v>1900000</c:v>
                </c:pt>
                <c:pt idx="9">
                  <c:v>1819834</c:v>
                </c:pt>
                <c:pt idx="10">
                  <c:v>1570035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99-4A99-9EBF-694A8F0CB0A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265621343"/>
        <c:axId val="1265623007"/>
      </c:barChart>
      <c:catAx>
        <c:axId val="12656213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65623007"/>
        <c:crosses val="autoZero"/>
        <c:auto val="1"/>
        <c:lblAlgn val="ctr"/>
        <c:lblOffset val="100"/>
        <c:noMultiLvlLbl val="0"/>
      </c:catAx>
      <c:valAx>
        <c:axId val="126562300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126562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>
            <a:extLst>
              <a:ext uri="{FF2B5EF4-FFF2-40B4-BE49-F238E27FC236}">
                <a16:creationId xmlns:a16="http://schemas.microsoft.com/office/drawing/2014/main" id="{0F6BC16D-2280-47C3-BDA4-6D037A399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6088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lt-LT" altLang="lt-LT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882650F3-3B23-46E4-80B4-CB2B5B6CE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lt-LT" altLang="lt-LT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A9EBCEE-1E59-4B56-97CB-AF34A3F49D5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448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40" tIns="46440" rIns="93240" bIns="464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Calibri Light" panose="020F0302020204030204" pitchFamily="34" charset="0"/>
              </a:defRPr>
            </a:lvl1pPr>
          </a:lstStyle>
          <a:p>
            <a:pPr>
              <a:defRPr/>
            </a:pPr>
            <a:endParaRPr lang="en-US" altLang="lt-LT"/>
          </a:p>
        </p:txBody>
      </p:sp>
      <p:sp>
        <p:nvSpPr>
          <p:cNvPr id="18437" name="Rectangle 4">
            <a:extLst>
              <a:ext uri="{FF2B5EF4-FFF2-40B4-BE49-F238E27FC236}">
                <a16:creationId xmlns:a16="http://schemas.microsoft.com/office/drawing/2014/main" id="{F0B7C5F4-C45C-4B36-9A76-26B3C1402C6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950" y="739775"/>
            <a:ext cx="6580188" cy="3702050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197A85F3-A0A3-4508-984F-C4C63AF079E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691063"/>
            <a:ext cx="5437188" cy="44402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40" tIns="46440" rIns="9324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lt-LT" altLang="lt-LT" noProof="0"/>
          </a:p>
        </p:txBody>
      </p:sp>
      <p:sp>
        <p:nvSpPr>
          <p:cNvPr id="18439" name="Text Box 6">
            <a:extLst>
              <a:ext uri="{FF2B5EF4-FFF2-40B4-BE49-F238E27FC236}">
                <a16:creationId xmlns:a16="http://schemas.microsoft.com/office/drawing/2014/main" id="{2665A7A7-48D9-40BE-B336-9C22A1C3B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lt-LT" altLang="lt-LT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4A1A4F8E-C038-4A9D-8E7E-C5BC4BE4A8E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378950"/>
            <a:ext cx="29448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240" tIns="46440" rIns="93240" bIns="464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Calibri Light" panose="020F0302020204030204" pitchFamily="34" charset="0"/>
              </a:defRPr>
            </a:lvl1pPr>
          </a:lstStyle>
          <a:p>
            <a:fld id="{2E2E1532-CEF9-4FEC-AB9C-0AFA75016FB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436009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B6CAF304-01CE-44A7-A0D0-A90F7968712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fld id="{2889E2EC-DD4F-43F1-903A-E65475294041}" type="slidenum">
              <a:rPr lang="en-US" altLang="lt-LT" sz="1200">
                <a:solidFill>
                  <a:srgbClr val="000000"/>
                </a:solidFill>
                <a:latin typeface="Calibri Light" panose="020F0302020204030204" pitchFamily="34" charset="0"/>
              </a:rPr>
              <a:pPr/>
              <a:t>1</a:t>
            </a:fld>
            <a:endParaRPr lang="en-US" altLang="lt-LT" sz="12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4434E818-EE88-44C2-AF97-A564B9F690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" y="739775"/>
            <a:ext cx="6581775" cy="3703638"/>
          </a:xfrm>
          <a:solidFill>
            <a:srgbClr val="FFFFFF"/>
          </a:solidFill>
          <a:ln/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575BFB1-47ED-4CD3-B7F4-44391AEC99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691063"/>
            <a:ext cx="5438775" cy="4441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lt-LT" altLang="lt-L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22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30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</a:p>
        </p:txBody>
      </p:sp>
    </p:spTree>
    <p:extLst>
      <p:ext uri="{BB962C8B-B14F-4D97-AF65-F5344CB8AC3E}">
        <p14:creationId xmlns:p14="http://schemas.microsoft.com/office/powerpoint/2010/main" val="218909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102717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9275"/>
          </a:xfrm>
          <a:prstGeom prst="rect">
            <a:avLst/>
          </a:prstGeo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9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357018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156066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3888" y="3443288"/>
            <a:ext cx="7886700" cy="112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</p:spTree>
    <p:extLst>
      <p:ext uri="{BB962C8B-B14F-4D97-AF65-F5344CB8AC3E}">
        <p14:creationId xmlns:p14="http://schemas.microsoft.com/office/powerpoint/2010/main" val="269769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3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3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124341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3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3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</p:spTree>
    <p:extLst>
      <p:ext uri="{BB962C8B-B14F-4D97-AF65-F5344CB8AC3E}">
        <p14:creationId xmlns:p14="http://schemas.microsoft.com/office/powerpoint/2010/main" val="207464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</p:spTree>
    <p:extLst>
      <p:ext uri="{BB962C8B-B14F-4D97-AF65-F5344CB8AC3E}">
        <p14:creationId xmlns:p14="http://schemas.microsoft.com/office/powerpoint/2010/main" val="349267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974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601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6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</p:spTree>
    <p:extLst>
      <p:ext uri="{BB962C8B-B14F-4D97-AF65-F5344CB8AC3E}">
        <p14:creationId xmlns:p14="http://schemas.microsoft.com/office/powerpoint/2010/main" val="264347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6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6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</p:spTree>
    <p:extLst>
      <p:ext uri="{BB962C8B-B14F-4D97-AF65-F5344CB8AC3E}">
        <p14:creationId xmlns:p14="http://schemas.microsoft.com/office/powerpoint/2010/main" val="30717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5pPr>
      <a:lvl6pPr marL="25146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6pPr>
      <a:lvl7pPr marL="29718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7pPr>
      <a:lvl8pPr marL="34290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8pPr>
      <a:lvl9pPr marL="3886200" indent="-228600"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Lato Light" charset="0"/>
          <a:ea typeface="Lato Light" charset="0"/>
          <a:cs typeface="Lato Light" charset="0"/>
        </a:defRPr>
      </a:lvl9pPr>
    </p:titleStyle>
    <p:bodyStyle>
      <a:lvl1pPr marL="342900" indent="-342900" algn="l" defTabSz="449263" rtl="0" eaLnBrk="0" fontAlgn="base" hangingPunct="0">
        <a:lnSpc>
          <a:spcPct val="90000"/>
        </a:lnSpc>
        <a:spcBef>
          <a:spcPts val="8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7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3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3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">
            <a:extLst>
              <a:ext uri="{FF2B5EF4-FFF2-40B4-BE49-F238E27FC236}">
                <a16:creationId xmlns:a16="http://schemas.microsoft.com/office/drawing/2014/main" id="{3821EFB9-EA09-417B-9D33-606CA1F6F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56320"/>
            <a:ext cx="8640960" cy="366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buSzPct val="100000"/>
            </a:pPr>
            <a:endParaRPr lang="lt-LT" altLang="lt-LT" sz="2000" dirty="0">
              <a:solidFill>
                <a:srgbClr val="072C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7" name="Text Box 2">
            <a:extLst>
              <a:ext uri="{FF2B5EF4-FFF2-40B4-BE49-F238E27FC236}">
                <a16:creationId xmlns:a16="http://schemas.microsoft.com/office/drawing/2014/main" id="{DD052187-CCDC-4E98-823E-2AC7A615C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050" y="4372744"/>
            <a:ext cx="250190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lt-LT" altLang="lt-LT" sz="1800" dirty="0">
                <a:solidFill>
                  <a:srgbClr val="072C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ts val="0"/>
              </a:spcBef>
              <a:buSzPct val="100000"/>
            </a:pPr>
            <a:endParaRPr lang="en-US" altLang="lt-L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CFDCE491-00C5-449F-BB92-89FDB93E3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1276400"/>
            <a:ext cx="8070824" cy="208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buSzPct val="100000"/>
            </a:pPr>
            <a:r>
              <a:rPr lang="lt-LT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2022-2030 METŲ ALYTAUS R</a:t>
            </a:r>
            <a:r>
              <a:rPr lang="pt-BR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EGIONO PLĖTROS PLANO </a:t>
            </a:r>
            <a:r>
              <a:rPr lang="lt-LT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KEITIMO </a:t>
            </a:r>
          </a:p>
          <a:p>
            <a:pPr algn="ctr" eaLnBrk="1" hangingPunct="1">
              <a:lnSpc>
                <a:spcPct val="90000"/>
              </a:lnSpc>
              <a:buSzPct val="100000"/>
            </a:pPr>
            <a:r>
              <a:rPr lang="lt-LT" altLang="lt-LT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PRISTATYMAS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DB544601-D010-4C36-8789-EE58DC7AF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16" y="1936849"/>
            <a:ext cx="864096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8520" tIns="19080" rIns="38520" bIns="19080"/>
          <a:lstStyle>
            <a:lvl1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765175" algn="l"/>
                <a:tab pos="1531938" algn="l"/>
                <a:tab pos="2298700" algn="l"/>
                <a:tab pos="3065463" algn="l"/>
                <a:tab pos="3832225" algn="l"/>
                <a:tab pos="4598988" algn="l"/>
                <a:tab pos="5365750" algn="l"/>
                <a:tab pos="6132513" algn="l"/>
                <a:tab pos="6899275" algn="l"/>
                <a:tab pos="7666038" algn="l"/>
                <a:tab pos="8432800" algn="l"/>
                <a:tab pos="9199563" algn="l"/>
                <a:tab pos="9966325" algn="l"/>
                <a:tab pos="10733088" algn="l"/>
              </a:tabLst>
              <a:defRPr sz="1500">
                <a:solidFill>
                  <a:schemeClr val="bg1"/>
                </a:solidFill>
                <a:latin typeface="Century Gothic" panose="020B050202020202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algn="ctr" eaLnBrk="1" hangingPunct="1">
              <a:lnSpc>
                <a:spcPct val="90000"/>
              </a:lnSpc>
              <a:buSzPct val="100000"/>
              <a:buFont typeface="Wingdings" panose="05000000000000000000" pitchFamily="2" charset="2"/>
              <a:buChar char="§"/>
            </a:pPr>
            <a:endParaRPr lang="lt-LT" altLang="lt-LT" sz="2400" dirty="0">
              <a:solidFill>
                <a:srgbClr val="072C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aveikslėlis 1" descr="Paveikslėlis, kuriame yra žemėlapis&#10;&#10;Automatiškai sugeneruotas aprašymas">
            <a:extLst>
              <a:ext uri="{FF2B5EF4-FFF2-40B4-BE49-F238E27FC236}">
                <a16:creationId xmlns:a16="http://schemas.microsoft.com/office/drawing/2014/main" id="{D9ED7F1F-68CF-9546-78F1-5DBFC5855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880" y="2505266"/>
            <a:ext cx="2592259" cy="1548094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6A7E655-7F43-573A-C5A8-D7F2CBF63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Papildomai suplanuotos 9 351 600 Eur ES lėšos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AA6F1B6-3E3A-0877-3654-0CEAA6C2D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Nauja</a:t>
            </a:r>
            <a:r>
              <a:rPr lang="lt-LT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pažangos priemonė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LT021-01-03-10 „Civilinės parengties stiprinimas“;</a:t>
            </a:r>
          </a:p>
          <a:p>
            <a:pPr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Nauja </a:t>
            </a:r>
            <a:r>
              <a:rPr lang="lt-L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pažangos priemonė</a:t>
            </a:r>
            <a:r>
              <a:rPr lang="lt-LT" dirty="0"/>
              <a:t>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LT021-01-03-11 „Geriamojo vandens tiekimo infrastruktūros saugumo didinimas“</a:t>
            </a:r>
          </a:p>
          <a:p>
            <a:pPr>
              <a:buFontTx/>
              <a:buChar char="-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Pakeista pažangos priemonė LT021-01-02-05 „Socialinio būsto fondo plėtra“</a:t>
            </a:r>
          </a:p>
          <a:p>
            <a:pPr>
              <a:buFontTx/>
              <a:buChar char="-"/>
            </a:pPr>
            <a:r>
              <a:rPr lang="lt-L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Atitinkamai atlikti </a:t>
            </a:r>
            <a:r>
              <a:rPr lang="lt-LT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ARPPl</a:t>
            </a:r>
            <a:r>
              <a:rPr lang="lt-L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I-IV sk. pakeitimai</a:t>
            </a:r>
          </a:p>
        </p:txBody>
      </p:sp>
    </p:spTree>
    <p:extLst>
      <p:ext uri="{BB962C8B-B14F-4D97-AF65-F5344CB8AC3E}">
        <p14:creationId xmlns:p14="http://schemas.microsoft.com/office/powerpoint/2010/main" val="365163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B8E6EE6-705C-F971-2921-60F66DC8C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641722"/>
          </a:xfrm>
        </p:spPr>
        <p:txBody>
          <a:bodyPr/>
          <a:lstStyle/>
          <a:p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2022-2030 METŲ LAIKOTARPIO ES LĖŠŲ PASISKIRSTMAS PAGAL PAŽANGOS PRIEMONES </a:t>
            </a:r>
            <a:r>
              <a:rPr lang="lt-LT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136 924 500 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 ES lėšų </a:t>
            </a: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8F4C5986-4E07-CFBB-6B2F-3B931CF086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390228"/>
              </p:ext>
            </p:extLst>
          </p:nvPr>
        </p:nvGraphicFramePr>
        <p:xfrm>
          <a:off x="628650" y="988368"/>
          <a:ext cx="8263830" cy="3645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8772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Lentelė 4">
            <a:extLst>
              <a:ext uri="{FF2B5EF4-FFF2-40B4-BE49-F238E27FC236}">
                <a16:creationId xmlns:a16="http://schemas.microsoft.com/office/drawing/2014/main" id="{C2748D8C-29F1-CB69-B81E-BCAC63D55D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582651"/>
              </p:ext>
            </p:extLst>
          </p:nvPr>
        </p:nvGraphicFramePr>
        <p:xfrm>
          <a:off x="251520" y="183704"/>
          <a:ext cx="8784976" cy="4777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14650">
                  <a:extLst>
                    <a:ext uri="{9D8B030D-6E8A-4147-A177-3AD203B41FA5}">
                      <a16:colId xmlns:a16="http://schemas.microsoft.com/office/drawing/2014/main" val="2540485612"/>
                    </a:ext>
                  </a:extLst>
                </a:gridCol>
                <a:gridCol w="2726373">
                  <a:extLst>
                    <a:ext uri="{9D8B030D-6E8A-4147-A177-3AD203B41FA5}">
                      <a16:colId xmlns:a16="http://schemas.microsoft.com/office/drawing/2014/main" val="1154202395"/>
                    </a:ext>
                  </a:extLst>
                </a:gridCol>
                <a:gridCol w="2499174">
                  <a:extLst>
                    <a:ext uri="{9D8B030D-6E8A-4147-A177-3AD203B41FA5}">
                      <a16:colId xmlns:a16="http://schemas.microsoft.com/office/drawing/2014/main" val="1221336080"/>
                    </a:ext>
                  </a:extLst>
                </a:gridCol>
                <a:gridCol w="2044779">
                  <a:extLst>
                    <a:ext uri="{9D8B030D-6E8A-4147-A177-3AD203B41FA5}">
                      <a16:colId xmlns:a16="http://schemas.microsoft.com/office/drawing/2014/main" val="250848936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Savivaldybė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Civilinės parengties stiprinimas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Priedang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ų sk./ asmenų skaičius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Geriamojo vandens tiekimo infrastruktūros saugumo didinimas </a:t>
                      </a:r>
                    </a:p>
                    <a:p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Apsaugos priemonių skaičius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Socialinio būsto fondo plėtra visiems jo laukiantiems asmenims (šeimoms)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Būstų skaičius/ asmenų skaičius</a:t>
                      </a:r>
                      <a:endParaRPr lang="lt-LT" sz="12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370782"/>
                  </a:ext>
                </a:extLst>
              </a:tr>
              <a:tr h="544253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Alytaus miesto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riedangų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įrengimas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4/522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1 269 848,00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UAB „Dzūkijos vandenys“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2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200" b="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300 000,00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Nauja statyba; 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10/10</a:t>
                      </a:r>
                    </a:p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1 422 664,00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08438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Alytaus rajono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Nauja statyba; 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1 589 772,00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63279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Druskininkų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riedangų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ir sandėliavimo patalpų įrengimas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6/850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936 732,00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UAB „Druskininkų vandenys“; </a:t>
                      </a:r>
                      <a:r>
                        <a:rPr lang="lt-LT" sz="12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653 040,00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049290"/>
                  </a:ext>
                </a:extLst>
              </a:tr>
              <a:tr h="436159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Lazdijų rajono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riedangų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ir sandėliavimo patalpų įrengimas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1/280</a:t>
                      </a:r>
                    </a:p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600 000,00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UAB „Lazdijų vanduo“; </a:t>
                      </a:r>
                      <a:r>
                        <a:rPr lang="lt-LT" sz="12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  <a:p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380 000,00 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Būstų įrengimas nenaudojamose patalpose; </a:t>
                      </a:r>
                      <a:r>
                        <a:rPr lang="lt-LT" sz="12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/9</a:t>
                      </a:r>
                      <a:endParaRPr lang="lt-LT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609 722,00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165185"/>
                  </a:ext>
                </a:extLst>
              </a:tr>
              <a:tr h="667267">
                <a:tc>
                  <a:txBody>
                    <a:bodyPr/>
                    <a:lstStyle/>
                    <a:p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Varėnos rajono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lt-LT" sz="1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riedangų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sandėliavimo patalpų ir operacijų centro įrengimas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3/1073</a:t>
                      </a:r>
                    </a:p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836 950,00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UAB „Varėnos vandenys“; </a:t>
                      </a:r>
                      <a:r>
                        <a:rPr lang="lt-LT" sz="12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486 794,00</a:t>
                      </a: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Eur</a:t>
                      </a:r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Būstų įsigijimas; </a:t>
                      </a:r>
                      <a:r>
                        <a:rPr lang="lt-LT" sz="12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t-LT" sz="12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/7</a:t>
                      </a:r>
                      <a:endParaRPr lang="lt-LT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266 028,00 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53723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r"/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14/ 2725</a:t>
                      </a:r>
                    </a:p>
                    <a:p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3 643 530,00 </a:t>
                      </a:r>
                      <a:r>
                        <a:rPr lang="en-US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endParaRPr lang="lt-LT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1 819 834,00 Eur</a:t>
                      </a:r>
                    </a:p>
                    <a:p>
                      <a:endParaRPr lang="lt-L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38/56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3 888 236,00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965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889859"/>
      </p:ext>
    </p:extLst>
  </p:cSld>
  <p:clrMapOvr>
    <a:masterClrMapping/>
  </p:clrMapOvr>
</p:sld>
</file>

<file path=ppt/theme/theme1.xml><?xml version="1.0" encoding="utf-8"?>
<a:theme xmlns:a="http://schemas.openxmlformats.org/drawingml/2006/main" name="3_„Office“ tema">
  <a:themeElements>
    <a:clrScheme name="„Office“ 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„Office“ tema">
      <a:majorFont>
        <a:latin typeface="Lato Light"/>
        <a:ea typeface="Lato Light"/>
        <a:cs typeface="Lato Light"/>
      </a:majorFont>
      <a:minorFont>
        <a:latin typeface="Lato Light"/>
        <a:ea typeface="Lato Light"/>
        <a:cs typeface="Lato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lt-LT" sz="1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entury Gothic" panose="020B050202020202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lt-LT" sz="1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entury Gothic" panose="020B050202020202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„Office“ 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„Office“ 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„Office“ 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BCBA7A087B334792E97417280903C7" ma:contentTypeVersion="13" ma:contentTypeDescription="Create a new document." ma:contentTypeScope="" ma:versionID="40baba302be2c2816c5c27bcecfd65f9">
  <xsd:schema xmlns:xsd="http://www.w3.org/2001/XMLSchema" xmlns:xs="http://www.w3.org/2001/XMLSchema" xmlns:p="http://schemas.microsoft.com/office/2006/metadata/properties" xmlns:ns2="f74d65a0-5b29-4eac-b110-4dec9eb5e7db" targetNamespace="http://schemas.microsoft.com/office/2006/metadata/properties" ma:root="true" ma:fieldsID="c53fe5dba00304cf4a4f9e98279f9d0d" ns2:_="">
    <xsd:import namespace="f74d65a0-5b29-4eac-b110-4dec9eb5e7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ikslin_x0117_s_x0020_auditorijos" minOccurs="0"/>
                <xsd:element ref="ns2:_ModernAudienceTargetUserField" minOccurs="0"/>
                <xsd:element ref="ns2:_ModernAudienceAadObjectId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d65a0-5b29-4eac-b110-4dec9eb5e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ikslin_x0117_s_x0020_auditorijos" ma:index="10" nillable="true" ma:displayName="Tikslinės auditorijos" ma:internalName="Tikslin_x0117_s_x0020_auditorijos">
      <xsd:simpleType>
        <xsd:restriction base="dms:Unknown"/>
      </xsd:simpleType>
    </xsd:element>
    <xsd:element name="_ModernAudienceTargetUserField" ma:index="11" nillable="true" ma:displayName="Audienc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12" nillable="true" ma:displayName="AudienceIds" ma:list="{ef12ca35-ea0d-4790-bce8-e068f78aef73}" ma:internalName="_ModernAudienceAadObjectIds" ma:readOnly="true" ma:showField="_AadObjectIdForUser" ma:web="8c2b0bd0-d90f-479d-80ec-e7bd01e25c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293D95-EDA5-4C33-9739-BA8B56EB2B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44EF3F-3CE9-4BD8-8330-1451449B93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4d65a0-5b29-4eac-b110-4dec9eb5e7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36884</TotalTime>
  <Words>258</Words>
  <Application>Microsoft Office PowerPoint</Application>
  <PresentationFormat>Pasirinktinai</PresentationFormat>
  <Paragraphs>63</Paragraphs>
  <Slides>4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11" baseType="lpstr">
      <vt:lpstr>Arial</vt:lpstr>
      <vt:lpstr>Calibri Light</vt:lpstr>
      <vt:lpstr>Century Gothic</vt:lpstr>
      <vt:lpstr>Lato Light</vt:lpstr>
      <vt:lpstr>Times New Roman</vt:lpstr>
      <vt:lpstr>Wingdings</vt:lpstr>
      <vt:lpstr>3_„Office“ tema</vt:lpstr>
      <vt:lpstr>„PowerPoint“ pateiktis</vt:lpstr>
      <vt:lpstr>Papildomai suplanuotos 9 351 600 Eur ES lėšos</vt:lpstr>
      <vt:lpstr>2022-2030 METŲ LAIKOTARPIO ES LĖŠŲ PASISKIRSTMAS PAGAL PAŽANGOS PRIEMONES 136 924 500 Eur ES lėšų 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creator>Giedrė Šešelgienė</dc:creator>
  <cp:lastModifiedBy>Vita Petkeviciute-Siliuniene</cp:lastModifiedBy>
  <cp:revision>6291</cp:revision>
  <cp:lastPrinted>2019-09-11T04:02:56Z</cp:lastPrinted>
  <dcterms:created xsi:type="dcterms:W3CDTF">2014-11-12T21:47:38Z</dcterms:created>
  <dcterms:modified xsi:type="dcterms:W3CDTF">2026-06-30T06:28:38Z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kslinės auditorijos">
    <vt:lpwstr/>
  </property>
  <property fmtid="{D5CDD505-2E9C-101B-9397-08002B2CF9AE}" pid="3" name="_ModernAudienceTargetUserField">
    <vt:lpwstr/>
  </property>
</Properties>
</file>