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9" r:id="rId3"/>
    <p:sldId id="272" r:id="rId4"/>
    <p:sldId id="274" r:id="rId5"/>
    <p:sldId id="276" r:id="rId6"/>
    <p:sldId id="286" r:id="rId7"/>
    <p:sldId id="297" r:id="rId8"/>
    <p:sldId id="285" r:id="rId9"/>
    <p:sldId id="310" r:id="rId10"/>
  </p:sldIdLst>
  <p:sldSz cx="9144000" cy="5143500" type="screen16x9"/>
  <p:notesSz cx="6797675" cy="9926638"/>
  <p:defaultTextStyle>
    <a:defPPr>
      <a:defRPr lang="en-US"/>
    </a:defPPr>
    <a:lvl1pPr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382588" indent="7461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766763" indent="14763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150938" indent="22066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535113" indent="29368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8">
          <p15:clr>
            <a:srgbClr val="A4A3A4"/>
          </p15:clr>
        </p15:guide>
        <p15:guide id="2" orient="horz" pos="198">
          <p15:clr>
            <a:srgbClr val="A4A3A4"/>
          </p15:clr>
        </p15:guide>
        <p15:guide id="3" pos="5356">
          <p15:clr>
            <a:srgbClr val="A4A3A4"/>
          </p15:clr>
        </p15:guide>
        <p15:guide id="4" pos="40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109"/>
    <a:srgbClr val="FFFF99"/>
    <a:srgbClr val="7F7F7F"/>
    <a:srgbClr val="3B1F4D"/>
    <a:srgbClr val="C9CBCD"/>
    <a:srgbClr val="EAEAEA"/>
    <a:srgbClr val="D9DBDC"/>
    <a:srgbClr val="D5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6693B-CF98-4D4F-9277-C3DD6480AF94}" v="76" dt="2026-06-29T12:23:22.888"/>
    <p1510:client id="{BCD62D9B-32ED-4A05-8870-D3F01D462E4C}" v="19" dt="2026-06-29T07:48:16.76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03" y="67"/>
      </p:cViewPr>
      <p:guideLst>
        <p:guide orient="horz" pos="838"/>
        <p:guide orient="horz" pos="198"/>
        <p:guide pos="5356"/>
        <p:guide pos="4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 Petkeviciute-Siliuniene" userId="a2131949-5572-482b-9c51-befe6bc8f127" providerId="ADAL" clId="{A7F9F8FA-125A-450A-AC38-D417B2443CA1}"/>
    <pc:docChg chg="custSel modSld">
      <pc:chgData name="Vita Petkeviciute-Siliuniene" userId="a2131949-5572-482b-9c51-befe6bc8f127" providerId="ADAL" clId="{A7F9F8FA-125A-450A-AC38-D417B2443CA1}" dt="2026-06-26T11:45:40.940" v="12" actId="14100"/>
      <pc:docMkLst>
        <pc:docMk/>
      </pc:docMkLst>
      <pc:sldChg chg="addSp delSp modSp mod">
        <pc:chgData name="Vita Petkeviciute-Siliuniene" userId="a2131949-5572-482b-9c51-befe6bc8f127" providerId="ADAL" clId="{A7F9F8FA-125A-450A-AC38-D417B2443CA1}" dt="2026-06-26T11:44:49.386" v="6" actId="113"/>
        <pc:sldMkLst>
          <pc:docMk/>
          <pc:sldMk cId="0" sldId="272"/>
        </pc:sldMkLst>
        <pc:graphicFrameChg chg="add mod">
          <ac:chgData name="Vita Petkeviciute-Siliuniene" userId="a2131949-5572-482b-9c51-befe6bc8f127" providerId="ADAL" clId="{A7F9F8FA-125A-450A-AC38-D417B2443CA1}" dt="2026-06-26T11:44:49.386" v="6" actId="113"/>
          <ac:graphicFrameMkLst>
            <pc:docMk/>
            <pc:sldMk cId="0" sldId="272"/>
            <ac:graphicFrameMk id="2" creationId="{4F69160D-85CD-B55F-4E26-163019F921B4}"/>
          </ac:graphicFrameMkLst>
        </pc:graphicFrameChg>
      </pc:sldChg>
      <pc:sldChg chg="addSp delSp modSp mod">
        <pc:chgData name="Vita Petkeviciute-Siliuniene" userId="a2131949-5572-482b-9c51-befe6bc8f127" providerId="ADAL" clId="{A7F9F8FA-125A-450A-AC38-D417B2443CA1}" dt="2026-06-26T11:45:40.940" v="12" actId="14100"/>
        <pc:sldMkLst>
          <pc:docMk/>
          <pc:sldMk cId="5386473" sldId="297"/>
        </pc:sldMkLst>
        <pc:graphicFrameChg chg="add mod">
          <ac:chgData name="Vita Petkeviciute-Siliuniene" userId="a2131949-5572-482b-9c51-befe6bc8f127" providerId="ADAL" clId="{A7F9F8FA-125A-450A-AC38-D417B2443CA1}" dt="2026-06-26T11:45:40.940" v="12" actId="14100"/>
          <ac:graphicFrameMkLst>
            <pc:docMk/>
            <pc:sldMk cId="5386473" sldId="297"/>
            <ac:graphicFrameMk id="2" creationId="{A623A94F-3F33-768C-8743-F4A6E9CD0C82}"/>
          </ac:graphicFrameMkLst>
        </pc:graphicFrameChg>
      </pc:sldChg>
    </pc:docChg>
  </pc:docChgLst>
  <pc:docChgLst>
    <pc:chgData name="Justina Sukareviciene ARPT" userId="52327b78-379b-4473-b734-41dc3951eb7e" providerId="ADAL" clId="{C18E1550-8121-4A97-A18C-2983C1AFD022}"/>
    <pc:docChg chg="custSel modSld">
      <pc:chgData name="Justina Sukareviciene ARPT" userId="52327b78-379b-4473-b734-41dc3951eb7e" providerId="ADAL" clId="{C18E1550-8121-4A97-A18C-2983C1AFD022}" dt="2026-06-29T12:23:35.179" v="369" actId="14100"/>
      <pc:docMkLst>
        <pc:docMk/>
      </pc:docMkLst>
      <pc:sldChg chg="addSp modSp mod">
        <pc:chgData name="Justina Sukareviciene ARPT" userId="52327b78-379b-4473-b734-41dc3951eb7e" providerId="ADAL" clId="{C18E1550-8121-4A97-A18C-2983C1AFD022}" dt="2026-06-29T11:44:30.318" v="173" actId="113"/>
        <pc:sldMkLst>
          <pc:docMk/>
          <pc:sldMk cId="0" sldId="272"/>
        </pc:sldMkLst>
        <pc:spChg chg="mod">
          <ac:chgData name="Justina Sukareviciene ARPT" userId="52327b78-379b-4473-b734-41dc3951eb7e" providerId="ADAL" clId="{C18E1550-8121-4A97-A18C-2983C1AFD022}" dt="2026-06-29T11:44:30.318" v="173" actId="113"/>
          <ac:spMkLst>
            <pc:docMk/>
            <pc:sldMk cId="0" sldId="272"/>
            <ac:spMk id="3" creationId="{B6359570-E0F6-3172-C6D2-299A05CE85DC}"/>
          </ac:spMkLst>
        </pc:spChg>
        <pc:spChg chg="add mod">
          <ac:chgData name="Justina Sukareviciene ARPT" userId="52327b78-379b-4473-b734-41dc3951eb7e" providerId="ADAL" clId="{C18E1550-8121-4A97-A18C-2983C1AFD022}" dt="2026-06-29T07:48:46.484" v="51" actId="1076"/>
          <ac:spMkLst>
            <pc:docMk/>
            <pc:sldMk cId="0" sldId="272"/>
            <ac:spMk id="4" creationId="{9556366D-2E5D-9535-9479-7C3327227162}"/>
          </ac:spMkLst>
        </pc:spChg>
        <pc:graphicFrameChg chg="mod">
          <ac:chgData name="Justina Sukareviciene ARPT" userId="52327b78-379b-4473-b734-41dc3951eb7e" providerId="ADAL" clId="{C18E1550-8121-4A97-A18C-2983C1AFD022}" dt="2026-06-29T07:46:48.814" v="31" actId="255"/>
          <ac:graphicFrameMkLst>
            <pc:docMk/>
            <pc:sldMk cId="0" sldId="272"/>
            <ac:graphicFrameMk id="2" creationId="{4F69160D-85CD-B55F-4E26-163019F921B4}"/>
          </ac:graphicFrameMkLst>
        </pc:graphicFrameChg>
      </pc:sldChg>
      <pc:sldChg chg="addSp delSp modSp mod">
        <pc:chgData name="Justina Sukareviciene ARPT" userId="52327b78-379b-4473-b734-41dc3951eb7e" providerId="ADAL" clId="{C18E1550-8121-4A97-A18C-2983C1AFD022}" dt="2026-06-29T12:13:11.646" v="298" actId="1076"/>
        <pc:sldMkLst>
          <pc:docMk/>
          <pc:sldMk cId="0" sldId="276"/>
        </pc:sldMkLst>
        <pc:spChg chg="mod">
          <ac:chgData name="Justina Sukareviciene ARPT" userId="52327b78-379b-4473-b734-41dc3951eb7e" providerId="ADAL" clId="{C18E1550-8121-4A97-A18C-2983C1AFD022}" dt="2026-06-29T11:50:09.396" v="276" actId="20577"/>
          <ac:spMkLst>
            <pc:docMk/>
            <pc:sldMk cId="0" sldId="276"/>
            <ac:spMk id="2" creationId="{46D2307B-A0F4-4FE9-0683-75E1898F3C0A}"/>
          </ac:spMkLst>
        </pc:spChg>
        <pc:spChg chg="add mod">
          <ac:chgData name="Justina Sukareviciene ARPT" userId="52327b78-379b-4473-b734-41dc3951eb7e" providerId="ADAL" clId="{C18E1550-8121-4A97-A18C-2983C1AFD022}" dt="2026-06-29T12:13:11.646" v="298" actId="1076"/>
          <ac:spMkLst>
            <pc:docMk/>
            <pc:sldMk cId="0" sldId="276"/>
            <ac:spMk id="5" creationId="{E2804E6B-A660-4FEE-3EE6-B30D6418FC4F}"/>
          </ac:spMkLst>
        </pc:spChg>
        <pc:graphicFrameChg chg="del">
          <ac:chgData name="Justina Sukareviciene ARPT" userId="52327b78-379b-4473-b734-41dc3951eb7e" providerId="ADAL" clId="{C18E1550-8121-4A97-A18C-2983C1AFD022}" dt="2026-06-29T07:43:49.062" v="7" actId="478"/>
          <ac:graphicFrameMkLst>
            <pc:docMk/>
            <pc:sldMk cId="0" sldId="276"/>
            <ac:graphicFrameMk id="3" creationId="{3788D3D2-C04E-1016-2BAA-3EAF2F8B899A}"/>
          </ac:graphicFrameMkLst>
        </pc:graphicFrameChg>
        <pc:graphicFrameChg chg="add del mod">
          <ac:chgData name="Justina Sukareviciene ARPT" userId="52327b78-379b-4473-b734-41dc3951eb7e" providerId="ADAL" clId="{C18E1550-8121-4A97-A18C-2983C1AFD022}" dt="2026-06-29T12:11:52.835" v="277" actId="478"/>
          <ac:graphicFrameMkLst>
            <pc:docMk/>
            <pc:sldMk cId="0" sldId="276"/>
            <ac:graphicFrameMk id="4" creationId="{3788D3D2-C04E-1016-2BAA-3EAF2F8B899A}"/>
          </ac:graphicFrameMkLst>
        </pc:graphicFrameChg>
        <pc:graphicFrameChg chg="add del">
          <ac:chgData name="Justina Sukareviciene ARPT" userId="52327b78-379b-4473-b734-41dc3951eb7e" providerId="ADAL" clId="{C18E1550-8121-4A97-A18C-2983C1AFD022}" dt="2026-06-29T12:12:03.710" v="279" actId="478"/>
          <ac:graphicFrameMkLst>
            <pc:docMk/>
            <pc:sldMk cId="0" sldId="276"/>
            <ac:graphicFrameMk id="6" creationId="{2074D713-A06D-6BB6-7F1E-BE1D7C8928E9}"/>
          </ac:graphicFrameMkLst>
        </pc:graphicFrameChg>
        <pc:graphicFrameChg chg="add mod">
          <ac:chgData name="Justina Sukareviciene ARPT" userId="52327b78-379b-4473-b734-41dc3951eb7e" providerId="ADAL" clId="{C18E1550-8121-4A97-A18C-2983C1AFD022}" dt="2026-06-29T12:13:08.440" v="297" actId="1076"/>
          <ac:graphicFrameMkLst>
            <pc:docMk/>
            <pc:sldMk cId="0" sldId="276"/>
            <ac:graphicFrameMk id="7" creationId="{3788D3D2-C04E-1016-2BAA-3EAF2F8B899A}"/>
          </ac:graphicFrameMkLst>
        </pc:graphicFrameChg>
      </pc:sldChg>
      <pc:sldChg chg="addSp delSp modSp mod">
        <pc:chgData name="Justina Sukareviciene ARPT" userId="52327b78-379b-4473-b734-41dc3951eb7e" providerId="ADAL" clId="{C18E1550-8121-4A97-A18C-2983C1AFD022}" dt="2026-06-29T12:23:35.179" v="369" actId="14100"/>
        <pc:sldMkLst>
          <pc:docMk/>
          <pc:sldMk cId="755594994" sldId="285"/>
        </pc:sldMkLst>
        <pc:graphicFrameChg chg="del mod">
          <ac:chgData name="Justina Sukareviciene ARPT" userId="52327b78-379b-4473-b734-41dc3951eb7e" providerId="ADAL" clId="{C18E1550-8121-4A97-A18C-2983C1AFD022}" dt="2026-06-29T12:19:42.574" v="311" actId="478"/>
          <ac:graphicFrameMkLst>
            <pc:docMk/>
            <pc:sldMk cId="755594994" sldId="285"/>
            <ac:graphicFrameMk id="2" creationId="{FF6D4F1F-9A1C-E11F-6A01-2DD4488DA226}"/>
          </ac:graphicFrameMkLst>
        </pc:graphicFrameChg>
        <pc:graphicFrameChg chg="add mod">
          <ac:chgData name="Justina Sukareviciene ARPT" userId="52327b78-379b-4473-b734-41dc3951eb7e" providerId="ADAL" clId="{C18E1550-8121-4A97-A18C-2983C1AFD022}" dt="2026-06-29T12:23:35.179" v="369" actId="14100"/>
          <ac:graphicFrameMkLst>
            <pc:docMk/>
            <pc:sldMk cId="755594994" sldId="285"/>
            <ac:graphicFrameMk id="3" creationId="{770F8C5F-DEA3-6DCC-ACFD-D4360749231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RPPl%20steb&#279;senos%20informacija%202026%20m.%20birzel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justina_sukareviciene_alytausregionas_lt/Documents/Darbalaukis/darbiniai/ARPPl%20steb&#279;senos%20informacija%202026%20m.%20II%20ketv.%20diagram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RPPl%20steb&#279;senos%20informacija%202026%20m.%20birzel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justina_sukareviciene_alytausregionas_lt/Documents/Darbalaukis/darbiniai/ARPPl%20steb&#279;senos%20informacija%202026%20m.%20II%20ketv.%20diagram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'[„ARPPl stebėsenos informacija 2026 m. II ketv. diagramos“ kopija.xlsx]Benra informacija II ketv.'!$A$3:$A$5</c:f>
              <c:strCache>
                <c:ptCount val="3"/>
                <c:pt idx="0">
                  <c:v>Suplanuota ir siektina vertė (100 proc.)</c:v>
                </c:pt>
                <c:pt idx="1">
                  <c:v>Sudarytų sutarčių reikalavimo vykdymas (81 proc.)</c:v>
                </c:pt>
                <c:pt idx="2">
                  <c:v>Ruošiamos sutartys </c:v>
                </c:pt>
              </c:strCache>
            </c:strRef>
          </c:cat>
          <c:val>
            <c:numRef>
              <c:f>'[„ARPPl stebėsenos informacija 2026 m. II ketv. diagramos“ kopija.xlsx]Benra informacija II ketv.'!$B$3:$B$5</c:f>
              <c:numCache>
                <c:formatCode>#,##0.00</c:formatCode>
                <c:ptCount val="3"/>
                <c:pt idx="0">
                  <c:v>127572900</c:v>
                </c:pt>
                <c:pt idx="1">
                  <c:v>103858815.89</c:v>
                </c:pt>
                <c:pt idx="2">
                  <c:v>8689897.9700000007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26-4DBE-A850-BF55707655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62032080"/>
        <c:axId val="1162030640"/>
      </c:barChart>
      <c:catAx>
        <c:axId val="11620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62030640"/>
        <c:crosses val="autoZero"/>
        <c:auto val="1"/>
        <c:lblAlgn val="ctr"/>
        <c:lblOffset val="100"/>
        <c:noMultiLvlLbl val="0"/>
      </c:catAx>
      <c:valAx>
        <c:axId val="116203064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620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0881983318416"/>
          <c:y val="3.7095394880965325E-2"/>
          <c:w val="0.78526726630237853"/>
          <c:h val="0.859669711431580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ketv.'!$D$3:$D$7</c:f>
              <c:strCache>
                <c:ptCount val="5"/>
                <c:pt idx="0">
                  <c:v>Varėnos r. sav.</c:v>
                </c:pt>
                <c:pt idx="1">
                  <c:v>Lazdijų r. sav.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ketv.'!$E$3:$E$7</c:f>
              <c:numCache>
                <c:formatCode>#,##0.00</c:formatCode>
                <c:ptCount val="5"/>
                <c:pt idx="0">
                  <c:v>18776710.819999997</c:v>
                </c:pt>
                <c:pt idx="1">
                  <c:v>12511840.48</c:v>
                </c:pt>
                <c:pt idx="2">
                  <c:v>14830605.66</c:v>
                </c:pt>
                <c:pt idx="3">
                  <c:v>21048245.32</c:v>
                </c:pt>
                <c:pt idx="4">
                  <c:v>34791413.609999999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D-42BE-AF21-AEF3A481EF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52419312"/>
        <c:axId val="1152420272"/>
      </c:barChart>
      <c:catAx>
        <c:axId val="115241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52420272"/>
        <c:crosses val="autoZero"/>
        <c:auto val="1"/>
        <c:lblAlgn val="ctr"/>
        <c:lblOffset val="100"/>
        <c:noMultiLvlLbl val="0"/>
      </c:catAx>
      <c:valAx>
        <c:axId val="1152420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5241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ketv.'!$A$29:$A$31</c:f>
              <c:strCache>
                <c:ptCount val="3"/>
                <c:pt idx="0">
                  <c:v>Suplanuotos lėšos (100 proc.)</c:v>
                </c:pt>
                <c:pt idx="1">
                  <c:v>Siektina išmokėtų lėšų dalis 2026 m. (39 proc.)</c:v>
                </c:pt>
                <c:pt idx="2">
                  <c:v>Išmokėtos lėšos</c:v>
                </c:pt>
              </c:strCache>
            </c:strRef>
          </c:cat>
          <c:val>
            <c:numRef>
              <c:f>'Benra informacija II ketv.'!$B$29:$B$31</c:f>
              <c:numCache>
                <c:formatCode>#,##0.00</c:formatCode>
                <c:ptCount val="3"/>
                <c:pt idx="0">
                  <c:v>127572900</c:v>
                </c:pt>
                <c:pt idx="1">
                  <c:v>49753431</c:v>
                </c:pt>
                <c:pt idx="2">
                  <c:v>22802400.75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0-4B90-A5C1-E8585194B7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60591984"/>
        <c:axId val="660581424"/>
      </c:barChart>
      <c:catAx>
        <c:axId val="6605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60581424"/>
        <c:crosses val="autoZero"/>
        <c:auto val="1"/>
        <c:lblAlgn val="ctr"/>
        <c:lblOffset val="100"/>
        <c:noMultiLvlLbl val="0"/>
      </c:catAx>
      <c:valAx>
        <c:axId val="6605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6059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'Benra informacija II ketv.'!$E$34</c:f>
              <c:strCache>
                <c:ptCount val="1"/>
                <c:pt idx="0">
                  <c:v>Išmokėtos lėšos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ketv.'!$D$35:$D$39</c:f>
              <c:strCache>
                <c:ptCount val="5"/>
                <c:pt idx="0">
                  <c:v>Varėnos r. sav.</c:v>
                </c:pt>
                <c:pt idx="1">
                  <c:v>Lazdijų r. sav.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ketv.'!$E$35:$E$39</c:f>
              <c:numCache>
                <c:formatCode>#,##0.00</c:formatCode>
                <c:ptCount val="5"/>
                <c:pt idx="0">
                  <c:v>1079749.1499999999</c:v>
                </c:pt>
                <c:pt idx="1">
                  <c:v>4330130.37</c:v>
                </c:pt>
                <c:pt idx="2">
                  <c:v>4587417.71</c:v>
                </c:pt>
                <c:pt idx="3">
                  <c:v>1738970.89</c:v>
                </c:pt>
                <c:pt idx="4">
                  <c:v>12562597.390000001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1-4E90-BEBB-E98302A0E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1942927"/>
        <c:axId val="1771940527"/>
      </c:barChart>
      <c:catAx>
        <c:axId val="177194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771940527"/>
        <c:crosses val="autoZero"/>
        <c:auto val="1"/>
        <c:lblAlgn val="ctr"/>
        <c:lblOffset val="100"/>
        <c:noMultiLvlLbl val="0"/>
      </c:catAx>
      <c:valAx>
        <c:axId val="17719405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77194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'[„ARPPl stebėsenos informacija 2026 m. II ketv. diagramos“ kopija.xlsx]Benra informacija II ketv.'!$D$44:$D$48</c:f>
              <c:strCache>
                <c:ptCount val="5"/>
                <c:pt idx="0">
                  <c:v>Varėnos r. sav. </c:v>
                </c:pt>
                <c:pt idx="1">
                  <c:v>Lazdijų r. sav. 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'[„ARPPl stebėsenos informacija 2026 m. II ketv. diagramos“ kopija.xlsx]Benra informacija II ketv.'!$E$44:$E$48</c:f>
              <c:numCache>
                <c:formatCode>#,##0.00</c:formatCode>
                <c:ptCount val="5"/>
                <c:pt idx="1">
                  <c:v>6019123.9699999997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9-46E6-A3DD-F1449F32C1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4095727"/>
        <c:axId val="1434096207"/>
      </c:barChart>
      <c:catAx>
        <c:axId val="1434095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434096207"/>
        <c:crosses val="autoZero"/>
        <c:auto val="1"/>
        <c:lblAlgn val="ctr"/>
        <c:lblOffset val="100"/>
        <c:noMultiLvlLbl val="0"/>
      </c:catAx>
      <c:valAx>
        <c:axId val="1434096207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43409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>
                <a:solidFill>
                  <a:schemeClr val="accent4"/>
                </a:solidFill>
              </a:rPr>
              <a:t>Visuomenės sveikatos paslaugos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383600954707134E-2"/>
          <c:y val="0.28366374081696627"/>
          <c:w val="0.90564373078744764"/>
          <c:h val="0.622575043047245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'Benra informacija II ketv.'!$B$94</c:f>
              <c:strCache>
                <c:ptCount val="1"/>
                <c:pt idx="0">
                  <c:v>Projektų skaičius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ketv.'!$A$95:$A$103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ketv.'!$B$95:$B$103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10</c:v>
                </c:pt>
                <c:pt idx="5">
                  <c:v>4</c:v>
                </c:pt>
                <c:pt idx="6">
                  <c:v>5</c:v>
                </c:pt>
                <c:pt idx="7">
                  <c:v>15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0-48CE-B4C0-9F9F54A35AB2}"/>
            </c:ext>
          </c:extLst>
        </c:ser>
        <c:ser>
          <c:idx val="1"/>
          <c:order val="1"/>
          <c:tx>
            <c:strRef>
              <c:f>'Benra informacija II ketv.'!$C$94</c:f>
              <c:strCache>
                <c:ptCount val="1"/>
                <c:pt idx="0">
                  <c:v>Pateiktų PĮP skaičius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ketv.'!$A$95:$A$103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ketv.'!$C$95:$C$103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15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0-48CE-B4C0-9F9F54A35A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31920415"/>
        <c:axId val="1031920895"/>
      </c:barChart>
      <c:catAx>
        <c:axId val="1031920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031920895"/>
        <c:crosses val="autoZero"/>
        <c:auto val="1"/>
        <c:lblAlgn val="ctr"/>
        <c:lblOffset val="100"/>
        <c:noMultiLvlLbl val="0"/>
      </c:catAx>
      <c:valAx>
        <c:axId val="1031920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03192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>
          <a:solidFill>
            <a:schemeClr val="bg2">
              <a:lumMod val="2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473D07D2-AA1A-9BC6-DABD-7E442E1C46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D7E0E01-CB58-7B9C-5B11-8AF60823B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7379F0-27A1-4BDD-A0BA-2AEEE24E1BC2}" type="datetimeFigureOut">
              <a:rPr lang="lt-LT" altLang="lt-LT"/>
              <a:pPr>
                <a:defRPr/>
              </a:pPr>
              <a:t>2026-06-29</a:t>
            </a:fld>
            <a:endParaRPr lang="lt-LT" alt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C3B5FEE-CD25-F6A0-4F44-9E33981C4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4C2DE38-9020-449D-CC6D-4574AB4EA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E72A3F-FD91-4082-BA68-E6BC8386AA4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65821A-0D94-4754-1C55-5F43EEA1A2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D6217-9813-E454-421E-9ABF5E6896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F065BBE-1C58-4823-A37B-AD952BC97218}" type="datetimeFigureOut">
              <a:rPr lang="en-US" altLang="lt-LT"/>
              <a:pPr>
                <a:defRPr/>
              </a:pPr>
              <a:t>6/29/2026</a:t>
            </a:fld>
            <a:endParaRPr lang="en-US" altLang="lt-L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80D4E2-1A37-9FC1-4223-2624A84C61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949C69-6A9A-B947-309C-3C0158400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2"/>
            <a:ext cx="5438775" cy="446539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5E9F-5AE2-4F6C-297C-87DBBDAC1A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7FC3C-41EC-C730-912F-4AB3F28C0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42B50F0-CEDD-460C-8025-1C4BB119957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1pPr>
    <a:lvl2pPr marL="38258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2pPr>
    <a:lvl3pPr marL="76676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3pPr>
    <a:lvl4pPr marL="115093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4pPr>
    <a:lvl5pPr marL="153511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kaidrės vaizdo vietos rezervavimo ženklas 1">
            <a:extLst>
              <a:ext uri="{FF2B5EF4-FFF2-40B4-BE49-F238E27FC236}">
                <a16:creationId xmlns:a16="http://schemas.microsoft.com/office/drawing/2014/main" id="{858AF570-872E-DD47-F25E-DFD658753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astabų vietos rezervavimo ženklas 2">
            <a:extLst>
              <a:ext uri="{FF2B5EF4-FFF2-40B4-BE49-F238E27FC236}">
                <a16:creationId xmlns:a16="http://schemas.microsoft.com/office/drawing/2014/main" id="{09E8E7AF-0FD3-60CA-321A-A46128F91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>
              <a:latin typeface="Calibri Light" panose="020F0302020204030204" pitchFamily="34" charset="0"/>
            </a:endParaRPr>
          </a:p>
        </p:txBody>
      </p:sp>
      <p:sp>
        <p:nvSpPr>
          <p:cNvPr id="6148" name="Skaidrės numerio vietos rezervavimo ženklas 3">
            <a:extLst>
              <a:ext uri="{FF2B5EF4-FFF2-40B4-BE49-F238E27FC236}">
                <a16:creationId xmlns:a16="http://schemas.microsoft.com/office/drawing/2014/main" id="{20FCBA66-8C7B-FC0B-2C90-9E1CBBE02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1BFE79-7498-4BC0-A3CA-F1C7E9F0EC0F}" type="slidenum">
              <a:rPr lang="en-US" altLang="lt-LT" smtClean="0"/>
              <a:pPr/>
              <a:t>3</a:t>
            </a:fld>
            <a:endParaRPr lang="en-US" alt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B50F0-CEDD-460C-8025-1C4BB1199570}" type="slidenum">
              <a:rPr lang="en-US" altLang="lt-LT" smtClean="0"/>
              <a:pPr>
                <a:defRPr/>
              </a:pPr>
              <a:t>5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7042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398" y="754164"/>
            <a:ext cx="5607253" cy="744968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r">
              <a:defRPr sz="2500" b="1" i="0" spc="126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06726" y="1695450"/>
            <a:ext cx="2400925" cy="476250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FontTx/>
              <a:buNone/>
              <a:defRPr sz="1000" spc="252">
                <a:solidFill>
                  <a:srgbClr val="072C62"/>
                </a:solidFill>
                <a:latin typeface="+mn-lt"/>
              </a:defRPr>
            </a:lvl1pPr>
          </a:lstStyle>
          <a:p>
            <a:r>
              <a:rPr lang="lt-LT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310906184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_Martik-fe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67956" y="998294"/>
            <a:ext cx="2376893" cy="2982279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867404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6406" y="634045"/>
            <a:ext cx="2325497" cy="314495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53909" y="634045"/>
            <a:ext cx="2038881" cy="225203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0" i="0" spc="126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97449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6406" y="634045"/>
            <a:ext cx="2325497" cy="314495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53909" y="634045"/>
            <a:ext cx="2038881" cy="225203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0" i="0" spc="126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61906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" y="2584077"/>
            <a:ext cx="4596037" cy="2575932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596046" y="7812"/>
            <a:ext cx="4547963" cy="2568124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549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978151" y="3961"/>
            <a:ext cx="2835936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3961"/>
            <a:ext cx="2827570" cy="247573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667933"/>
            <a:ext cx="2827570" cy="2475571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184047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29913" y="0"/>
            <a:ext cx="2835936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16430" y="2667762"/>
            <a:ext cx="2827570" cy="247573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16430" y="-4180"/>
            <a:ext cx="2827570" cy="2475571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725598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270401" y="542880"/>
            <a:ext cx="6198692" cy="1976552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1619" y="2639302"/>
            <a:ext cx="1467483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424538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839515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262430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93319" y="542878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3319" y="1826763"/>
            <a:ext cx="1454275" cy="1968117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924395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223221"/>
            <a:ext cx="4332676" cy="4920280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 lIns="38405" tIns="19202" rIns="38405" bIns="19202">
            <a:no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462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6096396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877260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6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3986828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483447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_devices of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02507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34540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766573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970421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60818" y="1631601"/>
            <a:ext cx="2376359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5205" y="1631601"/>
            <a:ext cx="2380073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 algn="ctr">
              <a:buNone/>
              <a:defRPr sz="1000" baseline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291808" y="1631601"/>
            <a:ext cx="2572480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7620222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83977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595983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63601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145754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195758" y="1656879"/>
            <a:ext cx="2919767" cy="165292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10956" y="1656879"/>
            <a:ext cx="2919767" cy="165292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0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182300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0163" y="658116"/>
            <a:ext cx="3696663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700" b="1" i="0" spc="252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/>
          </p:nvPr>
        </p:nvSpPr>
        <p:spPr>
          <a:xfrm>
            <a:off x="4678002" y="656023"/>
            <a:ext cx="4173037" cy="236340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l">
              <a:buFont typeface="Arial"/>
              <a:buNone/>
              <a:defRPr sz="1000" b="0" i="0" spc="126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61657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01440" y="2282260"/>
            <a:ext cx="2057936" cy="212527"/>
          </a:xfrm>
          <a:prstGeom prst="rect">
            <a:avLst/>
          </a:prstGeom>
        </p:spPr>
        <p:txBody>
          <a:bodyPr lIns="38405" tIns="19202" rIns="38405" bIns="19202" anchor="b"/>
          <a:lstStyle>
            <a:lvl1pPr algn="r">
              <a:defRPr sz="1200" b="0" i="0">
                <a:solidFill>
                  <a:srgbClr val="072C62"/>
                </a:solidFill>
                <a:latin typeface="+mn-lt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1440" y="2807105"/>
            <a:ext cx="2057936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800" b="0" i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82487" y="926804"/>
            <a:ext cx="4276889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1" i="0" spc="252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1475922586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43729" y="1244435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5178" y="1244435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63999" y="1244434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 algn="ctr">
              <a:buNone/>
              <a:defRPr sz="10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46856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067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91333" cy="516075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840014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22" y="0"/>
            <a:ext cx="4575979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80827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66814" y="859656"/>
            <a:ext cx="4202600" cy="266048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092903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615828" y="331975"/>
            <a:ext cx="1686787" cy="21352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499379" y="331975"/>
            <a:ext cx="3286358" cy="453239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/>
          </p:nvPr>
        </p:nvSpPr>
        <p:spPr>
          <a:xfrm>
            <a:off x="181022" y="331975"/>
            <a:ext cx="3239344" cy="1685738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l">
              <a:buNone/>
              <a:defRPr sz="1800" b="1" i="0" spc="252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98905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3825" y="998294"/>
            <a:ext cx="2376893" cy="2982279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419822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  <p:sldLayoutId id="2147485605" r:id="rId12"/>
    <p:sldLayoutId id="2147485606" r:id="rId13"/>
    <p:sldLayoutId id="2147485607" r:id="rId14"/>
    <p:sldLayoutId id="2147485608" r:id="rId15"/>
    <p:sldLayoutId id="2147485609" r:id="rId16"/>
    <p:sldLayoutId id="2147485610" r:id="rId17"/>
    <p:sldLayoutId id="2147485611" r:id="rId18"/>
    <p:sldLayoutId id="2147485612" r:id="rId19"/>
    <p:sldLayoutId id="2147485613" r:id="rId20"/>
    <p:sldLayoutId id="2147485614" r:id="rId21"/>
    <p:sldLayoutId id="2147485615" r:id="rId22"/>
    <p:sldLayoutId id="2147485616" r:id="rId23"/>
  </p:sldLayoutIdLst>
  <p:transition spd="slow" advClick="0"/>
  <p:hf hdr="0" ftr="0" dt="0"/>
  <p:txStyles>
    <p:titleStyle>
      <a:lvl1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5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2pPr>
      <a:lvl3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3pPr>
      <a:lvl4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4pPr>
      <a:lvl5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5pPr>
      <a:lvl6pPr marL="4572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6pPr>
      <a:lvl7pPr marL="9144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7pPr>
      <a:lvl8pPr marL="13716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8pPr>
      <a:lvl9pPr marL="18288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9pPr>
    </p:titleStyle>
    <p:bodyStyle>
      <a:lvl1pPr marL="190500" indent="-190500" algn="l" defTabSz="76676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7467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7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95885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34302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72720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111841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813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84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755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71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42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13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85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856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827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798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770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2A5B-7B24-F6A7-3FCA-62EAE767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146175"/>
            <a:ext cx="7197725" cy="2392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2022–2030 m. Alytaus regiono plėtros plano įgyvendinimas ir Regionų plėtros programos įgyvendinimo priežiūros plane numatytų regionui investavimo plano reikalavimų užtikrinimas</a:t>
            </a:r>
            <a:r>
              <a:rPr lang="lt-LT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alt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7EBEABBF-6906-951C-662E-4DCDB7C6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4814888"/>
            <a:ext cx="206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m. </a:t>
            </a:r>
            <a:r>
              <a:rPr lang="lt-LT" altLang="lt-LT" sz="1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birželio 30 </a:t>
            </a:r>
            <a:r>
              <a:rPr lang="lt-LT" altLang="lt-LT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583627-A168-C26C-60DF-5AE9D31ABFD0}"/>
              </a:ext>
            </a:extLst>
          </p:cNvPr>
          <p:cNvSpPr txBox="1"/>
          <p:nvPr/>
        </p:nvSpPr>
        <p:spPr>
          <a:xfrm>
            <a:off x="619125" y="260350"/>
            <a:ext cx="80946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2022–2030 METŲ REGIONŲ PLĖTROS PROGRAMOS ĮGYVENDINIMO PRIEŽIŪROS PLANE REGIONAMS NUSTATYTI REIKALAVIMAI 2026 METAMS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ECDAB21A-B06E-C9C2-1310-08C89D12482F}"/>
              </a:ext>
            </a:extLst>
          </p:cNvPr>
          <p:cNvSpPr/>
          <p:nvPr/>
        </p:nvSpPr>
        <p:spPr>
          <a:xfrm>
            <a:off x="4906169" y="1157288"/>
            <a:ext cx="3722688" cy="2024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lt-LT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LĖŠŲ IŠMOKĖJIMAS PROJEKTAMS</a:t>
            </a:r>
          </a:p>
          <a:p>
            <a:pPr algn="just">
              <a:lnSpc>
                <a:spcPct val="110000"/>
              </a:lnSpc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projektų vykdytojams išmokėtos ES lėšos turi sudaryti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 39 proc.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 regionui numatytų ES lėšų.</a:t>
            </a:r>
            <a:endParaRPr lang="lt-LT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13E971B9-B566-A9F9-1ADC-EDD0B95D0B23}"/>
              </a:ext>
            </a:extLst>
          </p:cNvPr>
          <p:cNvSpPr/>
          <p:nvPr/>
        </p:nvSpPr>
        <p:spPr>
          <a:xfrm>
            <a:off x="981075" y="1157288"/>
            <a:ext cx="3611563" cy="203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lt-LT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SUTARČIŲ SUDARYMAS </a:t>
            </a:r>
          </a:p>
          <a:p>
            <a:pPr algn="just">
              <a:lnSpc>
                <a:spcPct val="110000"/>
              </a:lnSpc>
              <a:defRPr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rojektų, skirtų įgyvendinti RPP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pažangos priemones, finansavimo sutarčių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lėšų dalis turi sudaryti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proc.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regionui numatytų ES lėšų</a:t>
            </a:r>
            <a:r>
              <a:rPr lang="lt-L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89CCE293-A207-84AD-6278-E064C67DE085}"/>
              </a:ext>
            </a:extLst>
          </p:cNvPr>
          <p:cNvSpPr/>
          <p:nvPr/>
        </p:nvSpPr>
        <p:spPr>
          <a:xfrm>
            <a:off x="960438" y="3579813"/>
            <a:ext cx="3611562" cy="3206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alt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 </a:t>
            </a:r>
            <a:fld id="{416AFF66-567A-4E84-8625-483DA0DB1F17}" type="VALUE"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127 572 900,00</a:t>
            </a:fld>
            <a:r>
              <a:rPr lang="lt-LT" alt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alt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93FCD35A-EF3E-4753-F083-286A4BA35A09}"/>
              </a:ext>
            </a:extLst>
          </p:cNvPr>
          <p:cNvSpPr/>
          <p:nvPr/>
        </p:nvSpPr>
        <p:spPr>
          <a:xfrm>
            <a:off x="4945857" y="3579812"/>
            <a:ext cx="3683000" cy="3206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</a:t>
            </a:r>
            <a:r>
              <a:rPr lang="lt-L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49 753 431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2" name="Rodyklė: žemyn 1">
            <a:extLst>
              <a:ext uri="{FF2B5EF4-FFF2-40B4-BE49-F238E27FC236}">
                <a16:creationId xmlns:a16="http://schemas.microsoft.com/office/drawing/2014/main" id="{1A0293FE-B03D-9DD8-045D-9CA7D01F2CE0}"/>
              </a:ext>
            </a:extLst>
          </p:cNvPr>
          <p:cNvSpPr/>
          <p:nvPr/>
        </p:nvSpPr>
        <p:spPr>
          <a:xfrm>
            <a:off x="2741613" y="3252788"/>
            <a:ext cx="46037" cy="2635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3" name="Rodyklė: žemyn 2">
            <a:extLst>
              <a:ext uri="{FF2B5EF4-FFF2-40B4-BE49-F238E27FC236}">
                <a16:creationId xmlns:a16="http://schemas.microsoft.com/office/drawing/2014/main" id="{DB764980-1051-0B5C-C222-8BBF08C9EFE2}"/>
              </a:ext>
            </a:extLst>
          </p:cNvPr>
          <p:cNvSpPr/>
          <p:nvPr/>
        </p:nvSpPr>
        <p:spPr>
          <a:xfrm>
            <a:off x="6721475" y="3252788"/>
            <a:ext cx="46038" cy="2635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>
            <a:extLst>
              <a:ext uri="{FF2B5EF4-FFF2-40B4-BE49-F238E27FC236}">
                <a16:creationId xmlns:a16="http://schemas.microsoft.com/office/drawing/2014/main" id="{7DB6BDF3-2E22-AB79-21E0-E1EE0122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41313"/>
            <a:ext cx="77073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SUTARČIŲ SUDARYMO REIKALAVIMO VYKDYMO </a:t>
            </a:r>
            <a:r>
              <a:rPr lang="lt-LT" altLang="lt-LT" sz="14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ESAMA SITUACIJA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59570-E0F6-3172-C6D2-299A05CE85DC}"/>
              </a:ext>
            </a:extLst>
          </p:cNvPr>
          <p:cNvSpPr txBox="1"/>
          <p:nvPr/>
        </p:nvSpPr>
        <p:spPr>
          <a:xfrm>
            <a:off x="106363" y="4306888"/>
            <a:ext cx="66595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sudarytų sutarčių pokytis nuo praeito </a:t>
            </a:r>
            <a:r>
              <a:rPr lang="lt-LT" altLang="lt-LT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ketv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11 proc. 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2026-06-26 duomenys.</a:t>
            </a:r>
            <a:endParaRPr lang="lt-LT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69160D-85CD-B55F-4E26-163019F92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911877"/>
              </p:ext>
            </p:extLst>
          </p:nvPr>
        </p:nvGraphicFramePr>
        <p:xfrm>
          <a:off x="1241854" y="1095517"/>
          <a:ext cx="7395733" cy="295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56366D-2E5D-9535-9479-7C3327227162}"/>
              </a:ext>
            </a:extLst>
          </p:cNvPr>
          <p:cNvSpPr txBox="1"/>
          <p:nvPr/>
        </p:nvSpPr>
        <p:spPr>
          <a:xfrm>
            <a:off x="7106693" y="3739376"/>
            <a:ext cx="795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(+7 proc)</a:t>
            </a:r>
            <a:endParaRPr lang="lt-LT" sz="1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1C6352-6530-212D-EB97-21225463BE0D}"/>
              </a:ext>
            </a:extLst>
          </p:cNvPr>
          <p:cNvSpPr txBox="1"/>
          <p:nvPr/>
        </p:nvSpPr>
        <p:spPr>
          <a:xfrm>
            <a:off x="952500" y="311150"/>
            <a:ext cx="75660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SUDARYTOS FINANSAVIMO SUTARTYS PAGAL SAVIVALDYBES</a:t>
            </a:r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EUR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2C5F4-9A55-6297-CE32-75F78DBF5C9D}"/>
              </a:ext>
            </a:extLst>
          </p:cNvPr>
          <p:cNvSpPr txBox="1"/>
          <p:nvPr/>
        </p:nvSpPr>
        <p:spPr>
          <a:xfrm>
            <a:off x="227964" y="4424680"/>
            <a:ext cx="66300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Bendro savivaldybių projekto  Komunalinių atliekų rūšiuojamojo surinkimo infrastruktūros plėtra Alytaus regione“ sutarties lėšos šioje lentelėje nėra įtrauktos. 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06-22 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duomenys</a:t>
            </a:r>
            <a:endParaRPr lang="lt-LT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88DE872-690F-464B-F8D9-B95C4CEDE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242718"/>
              </p:ext>
            </p:extLst>
          </p:nvPr>
        </p:nvGraphicFramePr>
        <p:xfrm>
          <a:off x="721452" y="847288"/>
          <a:ext cx="7633983" cy="328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>
            <a:extLst>
              <a:ext uri="{FF2B5EF4-FFF2-40B4-BE49-F238E27FC236}">
                <a16:creationId xmlns:a16="http://schemas.microsoft.com/office/drawing/2014/main" id="{8DD708AC-F999-1A3E-1258-F2FD895D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09550"/>
            <a:ext cx="677545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PROJEKTAMS </a:t>
            </a:r>
            <a:r>
              <a:rPr lang="en-US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ŠMOKĖTOS 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LĖŠOS, EUR</a:t>
            </a:r>
            <a:endParaRPr lang="lt-LT" alt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2307B-A0F4-4FE9-0683-75E1898F3C0A}"/>
              </a:ext>
            </a:extLst>
          </p:cNvPr>
          <p:cNvSpPr txBox="1"/>
          <p:nvPr/>
        </p:nvSpPr>
        <p:spPr>
          <a:xfrm>
            <a:off x="100907" y="4401276"/>
            <a:ext cx="6721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Išmokėjimų pokytis nuo praeito </a:t>
            </a:r>
            <a:r>
              <a:rPr lang="lt-LT" altLang="lt-LT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ketv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3,5 </a:t>
            </a:r>
            <a:r>
              <a:rPr lang="lt-LT" altLang="lt-LT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endParaRPr lang="lt-LT" alt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6-0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duomenys.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04E6B-A660-4FEE-3EE6-B30D6418FC4F}"/>
              </a:ext>
            </a:extLst>
          </p:cNvPr>
          <p:cNvSpPr txBox="1"/>
          <p:nvPr/>
        </p:nvSpPr>
        <p:spPr>
          <a:xfrm>
            <a:off x="7460164" y="3813866"/>
            <a:ext cx="1085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proc.)</a:t>
            </a:r>
          </a:p>
        </p:txBody>
      </p:sp>
      <p:graphicFrame>
        <p:nvGraphicFramePr>
          <p:cNvPr id="7" name="Diagrama 3">
            <a:extLst>
              <a:ext uri="{FF2B5EF4-FFF2-40B4-BE49-F238E27FC236}">
                <a16:creationId xmlns:a16="http://schemas.microsoft.com/office/drawing/2014/main" id="{3788D3D2-C04E-1016-2BAA-3EAF2F8B8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17435"/>
              </p:ext>
            </p:extLst>
          </p:nvPr>
        </p:nvGraphicFramePr>
        <p:xfrm>
          <a:off x="892097" y="902031"/>
          <a:ext cx="7359805" cy="333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49909A-1388-94CC-89E7-8DA8C98B1173}"/>
              </a:ext>
            </a:extLst>
          </p:cNvPr>
          <p:cNvSpPr txBox="1"/>
          <p:nvPr/>
        </p:nvSpPr>
        <p:spPr>
          <a:xfrm>
            <a:off x="1203434" y="299545"/>
            <a:ext cx="67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PROJEKTAMS </a:t>
            </a:r>
            <a:r>
              <a:rPr lang="en-US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ŠMOKĖTOS 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LĖŠOS PAGAL SAVIVALDYBES, EUR</a:t>
            </a:r>
            <a:endParaRPr lang="lt-LT" alt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A839A-752A-C0F3-0A0A-C3940F5F22AF}"/>
              </a:ext>
            </a:extLst>
          </p:cNvPr>
          <p:cNvSpPr txBox="1"/>
          <p:nvPr/>
        </p:nvSpPr>
        <p:spPr>
          <a:xfrm>
            <a:off x="290348" y="4587875"/>
            <a:ext cx="230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duomenys.</a:t>
            </a:r>
            <a:endParaRPr lang="lt-LT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032151C-3E56-08EF-8CF5-F62620EA0D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13529"/>
              </p:ext>
            </p:extLst>
          </p:nvPr>
        </p:nvGraphicFramePr>
        <p:xfrm>
          <a:off x="870012" y="648070"/>
          <a:ext cx="7070554" cy="343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4950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6E0D9-73A7-4E7F-4E6A-24354154B19D}"/>
              </a:ext>
            </a:extLst>
          </p:cNvPr>
          <p:cNvSpPr txBox="1"/>
          <p:nvPr/>
        </p:nvSpPr>
        <p:spPr>
          <a:xfrm>
            <a:off x="876300" y="433848"/>
            <a:ext cx="729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VERTINAM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ROJEKT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GYVENDINIMO PLAN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VERTĖ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PAGAL SAVIVALDYBES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89911-10D2-BC83-8584-A5641D6BD0E3}"/>
              </a:ext>
            </a:extLst>
          </p:cNvPr>
          <p:cNvSpPr txBox="1"/>
          <p:nvPr/>
        </p:nvSpPr>
        <p:spPr>
          <a:xfrm>
            <a:off x="654341" y="4513277"/>
            <a:ext cx="199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06-2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lt-LT" sz="9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uomenys</a:t>
            </a:r>
            <a:r>
              <a:rPr lang="en-US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623A94F-3F33-768C-8743-F4A6E9CD0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299716"/>
              </p:ext>
            </p:extLst>
          </p:nvPr>
        </p:nvGraphicFramePr>
        <p:xfrm>
          <a:off x="1334530" y="1200149"/>
          <a:ext cx="6237845" cy="285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647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8C54A1-C1F1-48F6-6F8C-668EAB83DF09}"/>
              </a:ext>
            </a:extLst>
          </p:cNvPr>
          <p:cNvSpPr txBox="1"/>
          <p:nvPr/>
        </p:nvSpPr>
        <p:spPr>
          <a:xfrm>
            <a:off x="928688" y="279400"/>
            <a:ext cx="73818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PROJEKTŲ ĮGYVENDINIMO PLANŲ TEIKIMO SITUACIJA REGIONE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5D79F01-5A0B-901B-E073-B77939EAE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36789"/>
              </p:ext>
            </p:extLst>
          </p:nvPr>
        </p:nvGraphicFramePr>
        <p:xfrm>
          <a:off x="-546931" y="779558"/>
          <a:ext cx="3067940" cy="17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AD16534-9F44-D721-F9AB-8923BB739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7956"/>
              </p:ext>
            </p:extLst>
          </p:nvPr>
        </p:nvGraphicFramePr>
        <p:xfrm>
          <a:off x="-236621" y="2646947"/>
          <a:ext cx="2757630" cy="194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59D206E-65A3-5A2A-2AA3-CDE774A83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016496"/>
              </p:ext>
            </p:extLst>
          </p:nvPr>
        </p:nvGraphicFramePr>
        <p:xfrm>
          <a:off x="2011588" y="2455031"/>
          <a:ext cx="3256448" cy="184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0F8C5F-DEA3-6DCC-ACFD-D43607492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62940"/>
              </p:ext>
            </p:extLst>
          </p:nvPr>
        </p:nvGraphicFramePr>
        <p:xfrm>
          <a:off x="548640" y="662374"/>
          <a:ext cx="7924799" cy="378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559499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5BC2E-DF44-8E75-3AB6-F8948F3BE850}"/>
              </a:ext>
            </a:extLst>
          </p:cNvPr>
          <p:cNvSpPr txBox="1"/>
          <p:nvPr/>
        </p:nvSpPr>
        <p:spPr>
          <a:xfrm>
            <a:off x="502920" y="305783"/>
            <a:ext cx="83134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ALYTAUS REGIONO SITUACIJA VIS</a:t>
            </a:r>
            <a:r>
              <a:rPr lang="lt-LT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LIETUVOS REGIONŲ KONTEKSTE</a:t>
            </a:r>
          </a:p>
        </p:txBody>
      </p:sp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BB0A8A2C-1387-D0E0-03C7-ECBD0DF8D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722139"/>
              </p:ext>
            </p:extLst>
          </p:nvPr>
        </p:nvGraphicFramePr>
        <p:xfrm>
          <a:off x="612559" y="798988"/>
          <a:ext cx="7902792" cy="3823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223">
                  <a:extLst>
                    <a:ext uri="{9D8B030D-6E8A-4147-A177-3AD203B41FA5}">
                      <a16:colId xmlns:a16="http://schemas.microsoft.com/office/drawing/2014/main" val="3120312345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891674359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3501363354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4138589680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4245548601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1491944745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3039539524"/>
                    </a:ext>
                  </a:extLst>
                </a:gridCol>
                <a:gridCol w="557645">
                  <a:extLst>
                    <a:ext uri="{9D8B030D-6E8A-4147-A177-3AD203B41FA5}">
                      <a16:colId xmlns:a16="http://schemas.microsoft.com/office/drawing/2014/main" val="3150015535"/>
                    </a:ext>
                  </a:extLst>
                </a:gridCol>
                <a:gridCol w="916132">
                  <a:extLst>
                    <a:ext uri="{9D8B030D-6E8A-4147-A177-3AD203B41FA5}">
                      <a16:colId xmlns:a16="http://schemas.microsoft.com/office/drawing/2014/main" val="406131717"/>
                    </a:ext>
                  </a:extLst>
                </a:gridCol>
              </a:tblGrid>
              <a:tr h="120173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Regionas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RPP </a:t>
                      </a:r>
                      <a:b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(iki 2026-06-01)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RPP (nuo 2026-06-01*)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Vertinama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Įgyvendinama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Baigta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Išmokėta 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Išmokėjimo proc. nuo skirtos regionui sumos (iki 2026-06-01)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Vertinamų, įgyvendinamų ir baigtų dalis nuo RPP numatytų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ctr"/>
                </a:tc>
                <a:extLst>
                  <a:ext uri="{0D108BD9-81ED-4DB2-BD59-A6C34878D82A}">
                    <a16:rowId xmlns:a16="http://schemas.microsoft.com/office/drawing/2014/main" val="1132788214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Alytaus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127 572 900,00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136 924 500,00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24 225 129,97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93 222 679,79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24 298 865,51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19,05</a:t>
                      </a:r>
                      <a:endParaRPr lang="lt-LT" sz="9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92,06</a:t>
                      </a:r>
                      <a:endParaRPr lang="lt-LT" sz="9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3888925607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Kauno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263 170 500,00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289 012 800,00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8 249 970,15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232 427 388,55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57 247,96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37 652 304,20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14,31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91,47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604626231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Klaipėdos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199 468 000,00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219 862 600,00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42 582 763,32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141 811 811,51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446 668,95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24 443 543,60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92,67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3839988772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Marijampolės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132 151 900,00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142 400 700,00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5 124 032,23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110 384 731,07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829 174,70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10 599 214,81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8,02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88,03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4000648503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Panevėžio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169 486 200,00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179 647 450,00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16 984 547,70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123 543 521,58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184 765,56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6 406 552,25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3,78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83,02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146580127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Šiaulių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180 589 200,00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196 024 200,00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5 251 008,45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154 425 520,89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423 916,23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30 219 018,74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16,73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4219663615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Tauragės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108 129 500,00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115 855 700,00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11 950 712,91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92 319 582,47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2 000 960,61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17 280 967,05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15,98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98,28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1378889286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Telšių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94 880 800,00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103 528 100,00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17 428 549,86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65 427 060,74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110 345,14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4 143 095,38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4,37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2509090699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Utenos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137 568 400,00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148 283 150,00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22 413 703,06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101 870 764,87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475 978,37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17 668 741,86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90,69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4244784586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Vilniaus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210 928 800,00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244 407 000,00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45 241 982,00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110 480 592,21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233 852,44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12 548 903,63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5,95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73,94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2165668981"/>
                  </a:ext>
                </a:extLst>
              </a:tr>
              <a:tr h="200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VISO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1 623 946 200,00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1 775 946 200,00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199 452 399,65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1 225 913 653,68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4 762 909,96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185 261 207,03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  <a:endParaRPr lang="lt-LT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88,07</a:t>
                      </a:r>
                      <a:endParaRPr lang="lt-LT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extLst>
                  <a:ext uri="{0D108BD9-81ED-4DB2-BD59-A6C34878D82A}">
                    <a16:rowId xmlns:a16="http://schemas.microsoft.com/office/drawing/2014/main" val="2236577858"/>
                  </a:ext>
                </a:extLst>
              </a:tr>
              <a:tr h="391549">
                <a:tc gridSpan="9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2026 m. gegužės 29 d. įsigaliojo 2022-2030 metų Regionų plėtros programos pakeitimai, kuriais regionams papildomai skirta 152,0 mln. Eur ES fondų lėšų specialiesiems prioritetams (civilinei parengčiai, </a:t>
                      </a:r>
                      <a:r>
                        <a:rPr lang="lt-LT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vadenviečių</a:t>
                      </a:r>
                      <a:r>
                        <a:rPr lang="lt-LT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apsaugai ir socialinio būsto plėtrai) įgyvendinti.</a:t>
                      </a:r>
                      <a:endParaRPr lang="lt-LT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1" marR="4281" marT="4281" marB="0" anchor="b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9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57962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3296</TotalTime>
  <Words>555</Words>
  <Application>Microsoft Office PowerPoint</Application>
  <PresentationFormat>On-screen Show (16:9)</PresentationFormat>
  <Paragraphs>140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Lato Light</vt:lpstr>
      <vt:lpstr>Times New Roman</vt:lpstr>
      <vt:lpstr>Default Theme</vt:lpstr>
      <vt:lpstr>2022–2030 m. Alytaus regiono plėtros plano įgyvendinimas ir Regionų plėtros programos įgyvendinimo priežiūros plane numatytų regionui investavimo plano reikalavimų užtikrinimas​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Giedrė Šešelgienė</dc:creator>
  <cp:lastModifiedBy>Justina Sukareviciene ARPT</cp:lastModifiedBy>
  <cp:revision>14</cp:revision>
  <cp:lastPrinted>2025-12-17T08:03:44Z</cp:lastPrinted>
  <dcterms:created xsi:type="dcterms:W3CDTF">2014-11-12T21:47:38Z</dcterms:created>
  <dcterms:modified xsi:type="dcterms:W3CDTF">2026-06-29T12:23:36Z</dcterms:modified>
</cp:coreProperties>
</file>